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8"/>
  </p:notesMasterIdLst>
  <p:handoutMasterIdLst>
    <p:handoutMasterId r:id="rId29"/>
  </p:handoutMasterIdLst>
  <p:sldIdLst>
    <p:sldId id="256" r:id="rId2"/>
    <p:sldId id="257" r:id="rId3"/>
    <p:sldId id="258" r:id="rId4"/>
    <p:sldId id="281" r:id="rId5"/>
    <p:sldId id="261" r:id="rId6"/>
    <p:sldId id="263" r:id="rId7"/>
    <p:sldId id="264" r:id="rId8"/>
    <p:sldId id="262" r:id="rId9"/>
    <p:sldId id="266" r:id="rId10"/>
    <p:sldId id="267" r:id="rId11"/>
    <p:sldId id="265" r:id="rId12"/>
    <p:sldId id="268" r:id="rId13"/>
    <p:sldId id="269" r:id="rId14"/>
    <p:sldId id="270" r:id="rId15"/>
    <p:sldId id="271" r:id="rId16"/>
    <p:sldId id="274" r:id="rId17"/>
    <p:sldId id="283" r:id="rId18"/>
    <p:sldId id="282" r:id="rId19"/>
    <p:sldId id="273" r:id="rId20"/>
    <p:sldId id="275" r:id="rId21"/>
    <p:sldId id="276" r:id="rId22"/>
    <p:sldId id="277" r:id="rId23"/>
    <p:sldId id="280" r:id="rId24"/>
    <p:sldId id="278" r:id="rId25"/>
    <p:sldId id="279" r:id="rId26"/>
    <p:sldId id="259" r:id="rId27"/>
  </p:sldIdLst>
  <p:sldSz cx="9144000" cy="6858000" type="screen4x3"/>
  <p:notesSz cx="6858000" cy="9144000"/>
  <p:embeddedFontLst>
    <p:embeddedFont>
      <p:font typeface="Alegreya ExtraBold" panose="020B0604020202020204" charset="0"/>
      <p:bold r:id="rId30"/>
      <p:boldItalic r:id="rId31"/>
    </p:embeddedFont>
    <p:embeddedFont>
      <p:font typeface="Open Sans" panose="020B0606030504020204" pitchFamily="34" charset="0"/>
      <p:regular r:id="rId32"/>
    </p:embeddedFont>
    <p:embeddedFont>
      <p:font typeface="PT Sans" panose="020B060402020202020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Alegreya" panose="020B0604020202020204" charset="0"/>
      <p:regular r:id="rId41"/>
      <p:bold r:id="rId42"/>
      <p:italic r:id="rId43"/>
      <p:boldItalic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645"/>
    <a:srgbClr val="FFE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2" autoAdjust="0"/>
    <p:restoredTop sz="94660"/>
  </p:normalViewPr>
  <p:slideViewPr>
    <p:cSldViewPr snapToGrid="0">
      <p:cViewPr varScale="1">
        <p:scale>
          <a:sx n="72" d="100"/>
          <a:sy n="72" d="100"/>
        </p:scale>
        <p:origin x="948" y="56"/>
      </p:cViewPr>
      <p:guideLst>
        <p:guide orient="horz" pos="2160"/>
        <p:guide pos="2880"/>
      </p:guideLst>
    </p:cSldViewPr>
  </p:slideViewPr>
  <p:notesTextViewPr>
    <p:cViewPr>
      <p:scale>
        <a:sx n="3" d="2"/>
        <a:sy n="3" d="2"/>
      </p:scale>
      <p:origin x="0" y="0"/>
    </p:cViewPr>
  </p:notesTextViewPr>
  <p:notesViewPr>
    <p:cSldViewPr snapToGrid="0">
      <p:cViewPr varScale="1">
        <p:scale>
          <a:sx n="80" d="100"/>
          <a:sy n="80" d="100"/>
        </p:scale>
        <p:origin x="306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420</c:v>
                </c:pt>
              </c:numCache>
            </c:numRef>
          </c:val>
          <c:extLst xmlns:c16r2="http://schemas.microsoft.com/office/drawing/2015/06/chart">
            <c:ext xmlns:c16="http://schemas.microsoft.com/office/drawing/2014/chart" uri="{C3380CC4-5D6E-409C-BE32-E72D297353CC}">
              <c16:uniqueId val="{00000000-1E3A-45D9-8CFC-1CDE6E7D7D18}"/>
            </c:ext>
          </c:extLst>
        </c:ser>
        <c:ser>
          <c:idx val="1"/>
          <c:order val="1"/>
          <c:tx>
            <c:strRef>
              <c:f>Sheet1!$C$1</c:f>
              <c:strCache>
                <c:ptCount val="1"/>
                <c:pt idx="0">
                  <c:v>Series 2</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180</c:v>
                </c:pt>
              </c:numCache>
            </c:numRef>
          </c:val>
          <c:extLst xmlns:c16r2="http://schemas.microsoft.com/office/drawing/2015/06/chart">
            <c:ext xmlns:c16="http://schemas.microsoft.com/office/drawing/2014/chart" uri="{C3380CC4-5D6E-409C-BE32-E72D297353CC}">
              <c16:uniqueId val="{00000003-1E3A-45D9-8CFC-1CDE6E7D7D18}"/>
            </c:ext>
          </c:extLst>
        </c:ser>
        <c:ser>
          <c:idx val="2"/>
          <c:order val="2"/>
          <c:tx>
            <c:strRef>
              <c:f>Sheet1!$D$1</c:f>
              <c:strCache>
                <c:ptCount val="1"/>
                <c:pt idx="0">
                  <c:v>Series 3</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73</c:v>
                </c:pt>
              </c:numCache>
            </c:numRef>
          </c:val>
          <c:extLst xmlns:c16r2="http://schemas.microsoft.com/office/drawing/2015/06/chart">
            <c:ext xmlns:c16="http://schemas.microsoft.com/office/drawing/2014/chart" uri="{C3380CC4-5D6E-409C-BE32-E72D297353CC}">
              <c16:uniqueId val="{00000004-1E3A-45D9-8CFC-1CDE6E7D7D18}"/>
            </c:ext>
          </c:extLst>
        </c:ser>
        <c:ser>
          <c:idx val="3"/>
          <c:order val="3"/>
          <c:tx>
            <c:strRef>
              <c:f>Sheet1!$E$1</c:f>
              <c:strCache>
                <c:ptCount val="1"/>
                <c:pt idx="0">
                  <c:v>Series 4</c:v>
                </c:pt>
              </c:strCache>
            </c:strRef>
          </c:tx>
          <c:spPr>
            <a:solidFill>
              <a:schemeClr val="accent4"/>
            </a:solidFill>
            <a:ln>
              <a:noFill/>
            </a:ln>
            <a:effectLst/>
          </c:spPr>
          <c:invertIfNegative val="0"/>
          <c:dPt>
            <c:idx val="0"/>
            <c:invertIfNegative val="0"/>
            <c:bubble3D val="0"/>
            <c:spPr>
              <a:solidFill>
                <a:schemeClr val="accent3">
                  <a:lumMod val="60000"/>
                  <a:lumOff val="40000"/>
                </a:schemeClr>
              </a:solidFill>
              <a:ln>
                <a:noFill/>
              </a:ln>
              <a:effectLst/>
            </c:spPr>
            <c:extLst xmlns:c16r2="http://schemas.microsoft.com/office/drawing/2015/06/chart">
              <c:ext xmlns:c16="http://schemas.microsoft.com/office/drawing/2014/chart" uri="{C3380CC4-5D6E-409C-BE32-E72D297353CC}">
                <c16:uniqueId val="{00000006-1E3A-45D9-8CFC-1CDE6E7D7D18}"/>
              </c:ext>
            </c:extLst>
          </c:dPt>
          <c:cat>
            <c:strRef>
              <c:f>Sheet1!$A$2</c:f>
              <c:strCache>
                <c:ptCount val="1"/>
                <c:pt idx="0">
                  <c:v>Category 1</c:v>
                </c:pt>
              </c:strCache>
            </c:strRef>
          </c:cat>
          <c:val>
            <c:numRef>
              <c:f>Sheet1!$E$2</c:f>
              <c:numCache>
                <c:formatCode>General</c:formatCode>
                <c:ptCount val="1"/>
                <c:pt idx="0">
                  <c:v>13</c:v>
                </c:pt>
              </c:numCache>
            </c:numRef>
          </c:val>
          <c:extLst xmlns:c16r2="http://schemas.microsoft.com/office/drawing/2015/06/chart">
            <c:ext xmlns:c16="http://schemas.microsoft.com/office/drawing/2014/chart" uri="{C3380CC4-5D6E-409C-BE32-E72D297353CC}">
              <c16:uniqueId val="{00000005-1E3A-45D9-8CFC-1CDE6E7D7D18}"/>
            </c:ext>
          </c:extLst>
        </c:ser>
        <c:dLbls>
          <c:showLegendKey val="0"/>
          <c:showVal val="0"/>
          <c:showCatName val="0"/>
          <c:showSerName val="0"/>
          <c:showPercent val="0"/>
          <c:showBubbleSize val="0"/>
        </c:dLbls>
        <c:gapWidth val="45"/>
        <c:overlap val="100"/>
        <c:axId val="413729160"/>
        <c:axId val="413733864"/>
      </c:barChart>
      <c:catAx>
        <c:axId val="413729160"/>
        <c:scaling>
          <c:orientation val="minMax"/>
        </c:scaling>
        <c:delete val="1"/>
        <c:axPos val="b"/>
        <c:numFmt formatCode="General" sourceLinked="1"/>
        <c:majorTickMark val="none"/>
        <c:minorTickMark val="none"/>
        <c:tickLblPos val="nextTo"/>
        <c:crossAx val="413733864"/>
        <c:crosses val="autoZero"/>
        <c:auto val="1"/>
        <c:lblAlgn val="ctr"/>
        <c:lblOffset val="100"/>
        <c:noMultiLvlLbl val="0"/>
      </c:catAx>
      <c:valAx>
        <c:axId val="413733864"/>
        <c:scaling>
          <c:orientation val="minMax"/>
        </c:scaling>
        <c:delete val="1"/>
        <c:axPos val="l"/>
        <c:numFmt formatCode="General" sourceLinked="1"/>
        <c:majorTickMark val="none"/>
        <c:minorTickMark val="none"/>
        <c:tickLblPos val="nextTo"/>
        <c:crossAx val="41372916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Population</c:v>
                </c:pt>
              </c:strCache>
            </c:strRef>
          </c:tx>
          <c:spPr>
            <a:gradFill flip="none" rotWithShape="1">
              <a:gsLst>
                <a:gs pos="0">
                  <a:schemeClr val="accent1">
                    <a:lumMod val="75000"/>
                    <a:lumOff val="25000"/>
                  </a:schemeClr>
                </a:gs>
                <a:gs pos="100000">
                  <a:schemeClr val="accent1">
                    <a:lumMod val="90000"/>
                    <a:lumOff val="10000"/>
                  </a:schemeClr>
                </a:gs>
              </a:gsLst>
              <a:lin ang="5400000" scaled="1"/>
              <a:tileRect/>
            </a:gradFill>
            <a:ln>
              <a:noFill/>
            </a:ln>
            <a:effectLst/>
          </c:spPr>
          <c:invertIfNegative val="0"/>
          <c:cat>
            <c:strRef>
              <c:f>Sheet1!$A$2:$A$59</c:f>
              <c:strCache>
                <c:ptCount val="58"/>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strCache>
            </c:strRef>
          </c:cat>
          <c:val>
            <c:numRef>
              <c:f>Sheet1!$B$2:$B$59</c:f>
              <c:numCache>
                <c:formatCode>General</c:formatCode>
                <c:ptCount val="58"/>
                <c:pt idx="0">
                  <c:v>10276477</c:v>
                </c:pt>
                <c:pt idx="1">
                  <c:v>10483000</c:v>
                </c:pt>
                <c:pt idx="2">
                  <c:v>10742000</c:v>
                </c:pt>
                <c:pt idx="3">
                  <c:v>10950000</c:v>
                </c:pt>
                <c:pt idx="4">
                  <c:v>11167000</c:v>
                </c:pt>
                <c:pt idx="5">
                  <c:v>11388000</c:v>
                </c:pt>
                <c:pt idx="6">
                  <c:v>11651000</c:v>
                </c:pt>
                <c:pt idx="7">
                  <c:v>11799000</c:v>
                </c:pt>
                <c:pt idx="8">
                  <c:v>12009000</c:v>
                </c:pt>
                <c:pt idx="9">
                  <c:v>12263000</c:v>
                </c:pt>
                <c:pt idx="10">
                  <c:v>12507000</c:v>
                </c:pt>
                <c:pt idx="11">
                  <c:v>12937000</c:v>
                </c:pt>
                <c:pt idx="12">
                  <c:v>13177000</c:v>
                </c:pt>
                <c:pt idx="13">
                  <c:v>13380000</c:v>
                </c:pt>
                <c:pt idx="14">
                  <c:v>13723000</c:v>
                </c:pt>
                <c:pt idx="15">
                  <c:v>13893000</c:v>
                </c:pt>
                <c:pt idx="16">
                  <c:v>14033000</c:v>
                </c:pt>
                <c:pt idx="17">
                  <c:v>14192000</c:v>
                </c:pt>
                <c:pt idx="18">
                  <c:v>14358000</c:v>
                </c:pt>
                <c:pt idx="19">
                  <c:v>14514000</c:v>
                </c:pt>
                <c:pt idx="20">
                  <c:v>14692000</c:v>
                </c:pt>
                <c:pt idx="21">
                  <c:v>14927000</c:v>
                </c:pt>
                <c:pt idx="22">
                  <c:v>15178000</c:v>
                </c:pt>
                <c:pt idx="23">
                  <c:v>15369000</c:v>
                </c:pt>
                <c:pt idx="24">
                  <c:v>15544000</c:v>
                </c:pt>
                <c:pt idx="25">
                  <c:v>15758000</c:v>
                </c:pt>
                <c:pt idx="26">
                  <c:v>16018400</c:v>
                </c:pt>
                <c:pt idx="27">
                  <c:v>16263900</c:v>
                </c:pt>
                <c:pt idx="28">
                  <c:v>16532200</c:v>
                </c:pt>
                <c:pt idx="29">
                  <c:v>16814400</c:v>
                </c:pt>
                <c:pt idx="30">
                  <c:v>17065100</c:v>
                </c:pt>
                <c:pt idx="31">
                  <c:v>17284000</c:v>
                </c:pt>
                <c:pt idx="32">
                  <c:v>17495000</c:v>
                </c:pt>
                <c:pt idx="33">
                  <c:v>17667000</c:v>
                </c:pt>
                <c:pt idx="34">
                  <c:v>17855000</c:v>
                </c:pt>
                <c:pt idx="35">
                  <c:v>18072000</c:v>
                </c:pt>
                <c:pt idx="36">
                  <c:v>18311000</c:v>
                </c:pt>
                <c:pt idx="37">
                  <c:v>18517000</c:v>
                </c:pt>
                <c:pt idx="38">
                  <c:v>18711000</c:v>
                </c:pt>
                <c:pt idx="39">
                  <c:v>18926000</c:v>
                </c:pt>
                <c:pt idx="40">
                  <c:v>19153000</c:v>
                </c:pt>
                <c:pt idx="41">
                  <c:v>19413000</c:v>
                </c:pt>
                <c:pt idx="42">
                  <c:v>19651400</c:v>
                </c:pt>
                <c:pt idx="43">
                  <c:v>19895400</c:v>
                </c:pt>
                <c:pt idx="44">
                  <c:v>20127400</c:v>
                </c:pt>
                <c:pt idx="45">
                  <c:v>20394800</c:v>
                </c:pt>
                <c:pt idx="46">
                  <c:v>20697900</c:v>
                </c:pt>
                <c:pt idx="47">
                  <c:v>20827600</c:v>
                </c:pt>
                <c:pt idx="48">
                  <c:v>21249200</c:v>
                </c:pt>
                <c:pt idx="49">
                  <c:v>21691700</c:v>
                </c:pt>
                <c:pt idx="50">
                  <c:v>22031750</c:v>
                </c:pt>
                <c:pt idx="51">
                  <c:v>22340024</c:v>
                </c:pt>
                <c:pt idx="52">
                  <c:v>22733465</c:v>
                </c:pt>
                <c:pt idx="53">
                  <c:v>23128129</c:v>
                </c:pt>
                <c:pt idx="54">
                  <c:v>23475686</c:v>
                </c:pt>
                <c:pt idx="55">
                  <c:v>23815995</c:v>
                </c:pt>
                <c:pt idx="56">
                  <c:v>24190907</c:v>
                </c:pt>
                <c:pt idx="57">
                  <c:v>24601860</c:v>
                </c:pt>
              </c:numCache>
            </c:numRef>
          </c:val>
          <c:extLst xmlns:c16r2="http://schemas.microsoft.com/office/drawing/2015/06/chart">
            <c:ext xmlns:c16="http://schemas.microsoft.com/office/drawing/2014/chart" uri="{C3380CC4-5D6E-409C-BE32-E72D297353CC}">
              <c16:uniqueId val="{00000000-1E65-48EB-B8A9-6FC0DD3E7A02}"/>
            </c:ext>
          </c:extLst>
        </c:ser>
        <c:dLbls>
          <c:showLegendKey val="0"/>
          <c:showVal val="0"/>
          <c:showCatName val="0"/>
          <c:showSerName val="0"/>
          <c:showPercent val="0"/>
          <c:showBubbleSize val="0"/>
        </c:dLbls>
        <c:gapWidth val="140"/>
        <c:overlap val="-27"/>
        <c:axId val="413726808"/>
        <c:axId val="413729944"/>
      </c:barChart>
      <c:catAx>
        <c:axId val="413726808"/>
        <c:scaling>
          <c:orientation val="minMax"/>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3729944"/>
        <c:crosses val="autoZero"/>
        <c:auto val="1"/>
        <c:lblAlgn val="ctr"/>
        <c:lblOffset val="100"/>
        <c:tickLblSkip val="5"/>
        <c:noMultiLvlLbl val="0"/>
      </c:catAx>
      <c:valAx>
        <c:axId val="413729944"/>
        <c:scaling>
          <c:orientation val="minMax"/>
          <c:max val="25000000"/>
          <c:min val="1000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3726808"/>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E0F3EADF-720C-43A6-88B8-E2DEA6AE2A5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8AF7FE28-92FD-4C26-BB2C-3A1AD0719E1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E29D5E-BDEE-4018-82F9-FD21CFC0DF58}" type="datetimeFigureOut">
              <a:rPr lang="en-US" smtClean="0"/>
              <a:t>6/21/2019</a:t>
            </a:fld>
            <a:endParaRPr lang="en-US"/>
          </a:p>
        </p:txBody>
      </p:sp>
      <p:sp>
        <p:nvSpPr>
          <p:cNvPr id="4" name="Footer Placeholder 3">
            <a:extLst>
              <a:ext uri="{FF2B5EF4-FFF2-40B4-BE49-F238E27FC236}">
                <a16:creationId xmlns="" xmlns:a16="http://schemas.microsoft.com/office/drawing/2014/main" id="{A58B654A-0AE5-4DFF-AAB3-A4C2958235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4039095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E3FD50-739A-472C-B7A4-784566C5BD13}" type="datetimeFigureOut">
              <a:rPr lang="en-US" smtClean="0"/>
              <a:t>6/21/2019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F6F6E-5FA2-481B-B068-9F2C87919E18}" type="slidenum">
              <a:rPr lang="en-US" smtClean="0"/>
              <a:t>‹#›</a:t>
            </a:fld>
            <a:endParaRPr lang="en-US"/>
          </a:p>
        </p:txBody>
      </p:sp>
    </p:spTree>
    <p:extLst>
      <p:ext uri="{BB962C8B-B14F-4D97-AF65-F5344CB8AC3E}">
        <p14:creationId xmlns:p14="http://schemas.microsoft.com/office/powerpoint/2010/main" val="72133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28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72546D47-3C1B-4275-936C-DE41D56D5626}"/>
              </a:ext>
            </a:extLst>
          </p:cNvPr>
          <p:cNvSpPr>
            <a:spLocks noGrp="1"/>
          </p:cNvSpPr>
          <p:nvPr>
            <p:ph type="title"/>
          </p:nvPr>
        </p:nvSpPr>
        <p:spPr>
          <a:xfrm>
            <a:off x="465687" y="365126"/>
            <a:ext cx="7886700" cy="676024"/>
          </a:xfrm>
          <a:prstGeom prst="rect">
            <a:avLst/>
          </a:prstGeom>
        </p:spPr>
        <p:txBody>
          <a:bodyPr/>
          <a:lstStyle>
            <a:lvl1pPr>
              <a:defRPr sz="3200">
                <a:solidFill>
                  <a:schemeClr val="accent1"/>
                </a:solidFill>
              </a:defRPr>
            </a:lvl1pPr>
          </a:lstStyle>
          <a:p>
            <a:r>
              <a:rPr lang="en-US"/>
              <a:t>Click to edit Master title style</a:t>
            </a:r>
          </a:p>
        </p:txBody>
      </p:sp>
      <p:sp>
        <p:nvSpPr>
          <p:cNvPr id="5" name="Rectangle 4">
            <a:extLst>
              <a:ext uri="{FF2B5EF4-FFF2-40B4-BE49-F238E27FC236}">
                <a16:creationId xmlns="" xmlns:a16="http://schemas.microsoft.com/office/drawing/2014/main" id="{DEFA2353-50B9-4C01-BCBD-4D292F93ED58}"/>
              </a:ext>
            </a:extLst>
          </p:cNvPr>
          <p:cNvSpPr/>
          <p:nvPr userDrawn="1"/>
        </p:nvSpPr>
        <p:spPr>
          <a:xfrm>
            <a:off x="588477" y="1294646"/>
            <a:ext cx="923453"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 xmlns:a16="http://schemas.microsoft.com/office/drawing/2014/main" id="{E418CCEF-CEB8-4B37-BA9B-97D74D7A2B4D}"/>
              </a:ext>
            </a:extLst>
          </p:cNvPr>
          <p:cNvGrpSpPr/>
          <p:nvPr userDrawn="1"/>
        </p:nvGrpSpPr>
        <p:grpSpPr>
          <a:xfrm>
            <a:off x="0" y="5262958"/>
            <a:ext cx="9144000" cy="1595042"/>
            <a:chOff x="0" y="5262958"/>
            <a:chExt cx="9144000" cy="1595042"/>
          </a:xfrm>
        </p:grpSpPr>
        <p:pic>
          <p:nvPicPr>
            <p:cNvPr id="3" name="Picture 2" descr="A picture containing outdoor, street&#10;&#10;Description automatically generated">
              <a:extLst>
                <a:ext uri="{FF2B5EF4-FFF2-40B4-BE49-F238E27FC236}">
                  <a16:creationId xmlns="" xmlns:a16="http://schemas.microsoft.com/office/drawing/2014/main" id="{655FB87B-195F-4314-BA7D-C055075BE8A4}"/>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588476" y="5262958"/>
              <a:ext cx="7967048" cy="1595042"/>
            </a:xfrm>
            <a:prstGeom prst="rect">
              <a:avLst/>
            </a:prstGeom>
          </p:spPr>
        </p:pic>
        <p:grpSp>
          <p:nvGrpSpPr>
            <p:cNvPr id="8" name="Group 7">
              <a:extLst>
                <a:ext uri="{FF2B5EF4-FFF2-40B4-BE49-F238E27FC236}">
                  <a16:creationId xmlns="" xmlns:a16="http://schemas.microsoft.com/office/drawing/2014/main" id="{459D2E39-230C-4DAA-8A52-3657FD708F00}"/>
                </a:ext>
              </a:extLst>
            </p:cNvPr>
            <p:cNvGrpSpPr/>
            <p:nvPr userDrawn="1"/>
          </p:nvGrpSpPr>
          <p:grpSpPr>
            <a:xfrm>
              <a:off x="0" y="6429542"/>
              <a:ext cx="9144000" cy="428458"/>
              <a:chOff x="0" y="6429542"/>
              <a:chExt cx="9144000" cy="428458"/>
            </a:xfrm>
          </p:grpSpPr>
          <p:sp>
            <p:nvSpPr>
              <p:cNvPr id="2" name="Rectangle 1">
                <a:extLst>
                  <a:ext uri="{FF2B5EF4-FFF2-40B4-BE49-F238E27FC236}">
                    <a16:creationId xmlns="" xmlns:a16="http://schemas.microsoft.com/office/drawing/2014/main" id="{9B3D6BE4-44C1-421C-91E8-3D0FD575B8F9}"/>
                  </a:ext>
                </a:extLst>
              </p:cNvPr>
              <p:cNvSpPr/>
              <p:nvPr userDrawn="1"/>
            </p:nvSpPr>
            <p:spPr>
              <a:xfrm>
                <a:off x="0" y="6769187"/>
                <a:ext cx="9144000" cy="88813"/>
              </a:xfrm>
              <a:prstGeom prst="rect">
                <a:avLst/>
              </a:prstGeom>
              <a:solidFill>
                <a:srgbClr val="172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254AE1FE-4A76-4A93-B4E5-3F1ED880A154}"/>
                  </a:ext>
                </a:extLst>
              </p:cNvPr>
              <p:cNvSpPr/>
              <p:nvPr userDrawn="1"/>
            </p:nvSpPr>
            <p:spPr>
              <a:xfrm>
                <a:off x="8489847" y="6429542"/>
                <a:ext cx="654153" cy="339645"/>
              </a:xfrm>
              <a:prstGeom prst="rect">
                <a:avLst/>
              </a:prstGeom>
              <a:solidFill>
                <a:srgbClr val="172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Slide Number Placeholder 5"/>
          <p:cNvSpPr>
            <a:spLocks noGrp="1"/>
          </p:cNvSpPr>
          <p:nvPr>
            <p:ph type="sldNum" sz="quarter" idx="12"/>
          </p:nvPr>
        </p:nvSpPr>
        <p:spPr>
          <a:xfrm>
            <a:off x="8606894" y="6470638"/>
            <a:ext cx="439658" cy="365125"/>
          </a:xfrm>
        </p:spPr>
        <p:txBody>
          <a:bodyPr/>
          <a:lstStyle>
            <a:lvl1pPr algn="ctr">
              <a:defRPr>
                <a:solidFill>
                  <a:schemeClr val="accent2"/>
                </a:solidFill>
              </a:defRPr>
            </a:lvl1pPr>
          </a:lstStyle>
          <a:p>
            <a:fld id="{7F719C81-63A4-42FD-B6DA-A0393CDC7BCF}" type="slidenum">
              <a:rPr lang="en-US" smtClean="0"/>
              <a:pPr/>
              <a:t>‹#›</a:t>
            </a:fld>
            <a:endParaRPr lang="en-US"/>
          </a:p>
        </p:txBody>
      </p:sp>
    </p:spTree>
    <p:extLst>
      <p:ext uri="{BB962C8B-B14F-4D97-AF65-F5344CB8AC3E}">
        <p14:creationId xmlns:p14="http://schemas.microsoft.com/office/powerpoint/2010/main" val="52578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95000"/>
          </a:schemeClr>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 xmlns:a16="http://schemas.microsoft.com/office/drawing/2014/main" id="{F15E2429-5A48-4CA7-B562-C5F850BD962D}"/>
              </a:ext>
            </a:extLst>
          </p:cNvPr>
          <p:cNvGrpSpPr/>
          <p:nvPr userDrawn="1"/>
        </p:nvGrpSpPr>
        <p:grpSpPr>
          <a:xfrm>
            <a:off x="0" y="5262958"/>
            <a:ext cx="9144000" cy="1595042"/>
            <a:chOff x="0" y="5262958"/>
            <a:chExt cx="9144000" cy="1595042"/>
          </a:xfrm>
        </p:grpSpPr>
        <p:pic>
          <p:nvPicPr>
            <p:cNvPr id="16" name="Picture 15" descr="A picture containing outdoor, street&#10;&#10;Description automatically generated">
              <a:extLst>
                <a:ext uri="{FF2B5EF4-FFF2-40B4-BE49-F238E27FC236}">
                  <a16:creationId xmlns="" xmlns:a16="http://schemas.microsoft.com/office/drawing/2014/main" id="{F09B698D-65D1-4071-A7B5-4C3EA71EE9DF}"/>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588476" y="5262958"/>
              <a:ext cx="7967048" cy="1595042"/>
            </a:xfrm>
            <a:prstGeom prst="rect">
              <a:avLst/>
            </a:prstGeom>
          </p:spPr>
        </p:pic>
        <p:grpSp>
          <p:nvGrpSpPr>
            <p:cNvPr id="17" name="Group 16">
              <a:extLst>
                <a:ext uri="{FF2B5EF4-FFF2-40B4-BE49-F238E27FC236}">
                  <a16:creationId xmlns="" xmlns:a16="http://schemas.microsoft.com/office/drawing/2014/main" id="{64167ADE-6F79-451D-ABB5-B8428CC1A852}"/>
                </a:ext>
              </a:extLst>
            </p:cNvPr>
            <p:cNvGrpSpPr/>
            <p:nvPr userDrawn="1"/>
          </p:nvGrpSpPr>
          <p:grpSpPr>
            <a:xfrm>
              <a:off x="0" y="6429542"/>
              <a:ext cx="9144000" cy="428458"/>
              <a:chOff x="0" y="6429542"/>
              <a:chExt cx="9144000" cy="428458"/>
            </a:xfrm>
          </p:grpSpPr>
          <p:sp>
            <p:nvSpPr>
              <p:cNvPr id="18" name="Rectangle 17">
                <a:extLst>
                  <a:ext uri="{FF2B5EF4-FFF2-40B4-BE49-F238E27FC236}">
                    <a16:creationId xmlns="" xmlns:a16="http://schemas.microsoft.com/office/drawing/2014/main" id="{136C4E8D-5728-4AE5-BA1F-58CBAF3FD856}"/>
                  </a:ext>
                </a:extLst>
              </p:cNvPr>
              <p:cNvSpPr/>
              <p:nvPr userDrawn="1"/>
            </p:nvSpPr>
            <p:spPr>
              <a:xfrm>
                <a:off x="0" y="6769187"/>
                <a:ext cx="9144000" cy="88813"/>
              </a:xfrm>
              <a:prstGeom prst="rect">
                <a:avLst/>
              </a:prstGeom>
              <a:solidFill>
                <a:srgbClr val="172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DCCA9391-8DB8-46F7-9681-697F5CE55EE0}"/>
                  </a:ext>
                </a:extLst>
              </p:cNvPr>
              <p:cNvSpPr/>
              <p:nvPr userDrawn="1"/>
            </p:nvSpPr>
            <p:spPr>
              <a:xfrm>
                <a:off x="8489847" y="6429542"/>
                <a:ext cx="654153" cy="339645"/>
              </a:xfrm>
              <a:prstGeom prst="rect">
                <a:avLst/>
              </a:prstGeom>
              <a:solidFill>
                <a:srgbClr val="172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Slide Number Placeholder 5">
            <a:extLst>
              <a:ext uri="{FF2B5EF4-FFF2-40B4-BE49-F238E27FC236}">
                <a16:creationId xmlns="" xmlns:a16="http://schemas.microsoft.com/office/drawing/2014/main" id="{0052CAE1-7CAF-4FF0-B46A-304BDC02645E}"/>
              </a:ext>
            </a:extLst>
          </p:cNvPr>
          <p:cNvSpPr>
            <a:spLocks noGrp="1"/>
          </p:cNvSpPr>
          <p:nvPr>
            <p:ph type="sldNum" sz="quarter" idx="12"/>
          </p:nvPr>
        </p:nvSpPr>
        <p:spPr>
          <a:xfrm>
            <a:off x="8606894" y="6470638"/>
            <a:ext cx="439658" cy="365125"/>
          </a:xfrm>
        </p:spPr>
        <p:txBody>
          <a:bodyPr/>
          <a:lstStyle>
            <a:lvl1pPr algn="ctr">
              <a:defRPr>
                <a:solidFill>
                  <a:schemeClr val="accent2"/>
                </a:solidFill>
              </a:defRPr>
            </a:lvl1pPr>
          </a:lstStyle>
          <a:p>
            <a:fld id="{7F719C81-63A4-42FD-B6DA-A0393CDC7BCF}" type="slidenum">
              <a:rPr lang="en-US" smtClean="0"/>
              <a:pPr/>
              <a:t>‹#›</a:t>
            </a:fld>
            <a:endParaRPr lang="en-US"/>
          </a:p>
        </p:txBody>
      </p:sp>
    </p:spTree>
    <p:extLst>
      <p:ext uri="{BB962C8B-B14F-4D97-AF65-F5344CB8AC3E}">
        <p14:creationId xmlns:p14="http://schemas.microsoft.com/office/powerpoint/2010/main" val="295593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E9578FBE-3447-49BE-A473-8F1F8C92791E}"/>
              </a:ext>
            </a:extLst>
          </p:cNvPr>
          <p:cNvGrpSpPr/>
          <p:nvPr userDrawn="1"/>
        </p:nvGrpSpPr>
        <p:grpSpPr>
          <a:xfrm>
            <a:off x="1965992" y="1177675"/>
            <a:ext cx="5212016" cy="4916651"/>
            <a:chOff x="12898875" y="3276917"/>
            <a:chExt cx="8617982" cy="8129603"/>
          </a:xfrm>
          <a:solidFill>
            <a:schemeClr val="tx2">
              <a:lumMod val="75000"/>
            </a:schemeClr>
          </a:solidFill>
        </p:grpSpPr>
        <p:sp>
          <p:nvSpPr>
            <p:cNvPr id="5" name="Freeform 9">
              <a:extLst>
                <a:ext uri="{FF2B5EF4-FFF2-40B4-BE49-F238E27FC236}">
                  <a16:creationId xmlns="" xmlns:a16="http://schemas.microsoft.com/office/drawing/2014/main" id="{80BAB9DF-C4C7-475F-8E25-9BD76CEE5E3B}"/>
                </a:ext>
              </a:extLst>
            </p:cNvPr>
            <p:cNvSpPr>
              <a:spLocks noChangeArrowheads="1"/>
            </p:cNvSpPr>
            <p:nvPr/>
          </p:nvSpPr>
          <p:spPr bwMode="auto">
            <a:xfrm>
              <a:off x="12898875" y="4054954"/>
              <a:ext cx="3404899" cy="5007757"/>
            </a:xfrm>
            <a:custGeom>
              <a:avLst/>
              <a:gdLst>
                <a:gd name="T0" fmla="*/ 7481 w 7738"/>
                <a:gd name="T1" fmla="*/ 599 h 11380"/>
                <a:gd name="T2" fmla="*/ 7405 w 7738"/>
                <a:gd name="T3" fmla="*/ 652 h 11380"/>
                <a:gd name="T4" fmla="*/ 7259 w 7738"/>
                <a:gd name="T5" fmla="*/ 785 h 11380"/>
                <a:gd name="T6" fmla="*/ 7155 w 7738"/>
                <a:gd name="T7" fmla="*/ 337 h 11380"/>
                <a:gd name="T8" fmla="*/ 6858 w 7738"/>
                <a:gd name="T9" fmla="*/ 104 h 11380"/>
                <a:gd name="T10" fmla="*/ 6654 w 7738"/>
                <a:gd name="T11" fmla="*/ 116 h 11380"/>
                <a:gd name="T12" fmla="*/ 6392 w 7738"/>
                <a:gd name="T13" fmla="*/ 250 h 11380"/>
                <a:gd name="T14" fmla="*/ 6235 w 7738"/>
                <a:gd name="T15" fmla="*/ 436 h 11380"/>
                <a:gd name="T16" fmla="*/ 6072 w 7738"/>
                <a:gd name="T17" fmla="*/ 407 h 11380"/>
                <a:gd name="T18" fmla="*/ 5880 w 7738"/>
                <a:gd name="T19" fmla="*/ 494 h 11380"/>
                <a:gd name="T20" fmla="*/ 5979 w 7738"/>
                <a:gd name="T21" fmla="*/ 622 h 11380"/>
                <a:gd name="T22" fmla="*/ 5810 w 7738"/>
                <a:gd name="T23" fmla="*/ 687 h 11380"/>
                <a:gd name="T24" fmla="*/ 5845 w 7738"/>
                <a:gd name="T25" fmla="*/ 756 h 11380"/>
                <a:gd name="T26" fmla="*/ 5711 w 7738"/>
                <a:gd name="T27" fmla="*/ 797 h 11380"/>
                <a:gd name="T28" fmla="*/ 5530 w 7738"/>
                <a:gd name="T29" fmla="*/ 925 h 11380"/>
                <a:gd name="T30" fmla="*/ 5676 w 7738"/>
                <a:gd name="T31" fmla="*/ 1013 h 11380"/>
                <a:gd name="T32" fmla="*/ 5513 w 7738"/>
                <a:gd name="T33" fmla="*/ 1274 h 11380"/>
                <a:gd name="T34" fmla="*/ 5524 w 7738"/>
                <a:gd name="T35" fmla="*/ 1350 h 11380"/>
                <a:gd name="T36" fmla="*/ 5315 w 7738"/>
                <a:gd name="T37" fmla="*/ 1309 h 11380"/>
                <a:gd name="T38" fmla="*/ 5158 w 7738"/>
                <a:gd name="T39" fmla="*/ 1211 h 11380"/>
                <a:gd name="T40" fmla="*/ 5134 w 7738"/>
                <a:gd name="T41" fmla="*/ 1350 h 11380"/>
                <a:gd name="T42" fmla="*/ 5222 w 7738"/>
                <a:gd name="T43" fmla="*/ 1600 h 11380"/>
                <a:gd name="T44" fmla="*/ 5164 w 7738"/>
                <a:gd name="T45" fmla="*/ 1746 h 11380"/>
                <a:gd name="T46" fmla="*/ 4977 w 7738"/>
                <a:gd name="T47" fmla="*/ 1665 h 11380"/>
                <a:gd name="T48" fmla="*/ 4832 w 7738"/>
                <a:gd name="T49" fmla="*/ 1333 h 11380"/>
                <a:gd name="T50" fmla="*/ 4622 w 7738"/>
                <a:gd name="T51" fmla="*/ 1502 h 11380"/>
                <a:gd name="T52" fmla="*/ 4552 w 7738"/>
                <a:gd name="T53" fmla="*/ 2130 h 11380"/>
                <a:gd name="T54" fmla="*/ 4191 w 7738"/>
                <a:gd name="T55" fmla="*/ 2520 h 11380"/>
                <a:gd name="T56" fmla="*/ 3010 w 7738"/>
                <a:gd name="T57" fmla="*/ 3126 h 11380"/>
                <a:gd name="T58" fmla="*/ 2433 w 7738"/>
                <a:gd name="T59" fmla="*/ 3376 h 11380"/>
                <a:gd name="T60" fmla="*/ 1607 w 7738"/>
                <a:gd name="T61" fmla="*/ 3603 h 11380"/>
                <a:gd name="T62" fmla="*/ 844 w 7738"/>
                <a:gd name="T63" fmla="*/ 4075 h 11380"/>
                <a:gd name="T64" fmla="*/ 593 w 7738"/>
                <a:gd name="T65" fmla="*/ 4342 h 11380"/>
                <a:gd name="T66" fmla="*/ 442 w 7738"/>
                <a:gd name="T67" fmla="*/ 4278 h 11380"/>
                <a:gd name="T68" fmla="*/ 233 w 7738"/>
                <a:gd name="T69" fmla="*/ 5379 h 11380"/>
                <a:gd name="T70" fmla="*/ 646 w 7738"/>
                <a:gd name="T71" fmla="*/ 6246 h 11380"/>
                <a:gd name="T72" fmla="*/ 512 w 7738"/>
                <a:gd name="T73" fmla="*/ 6444 h 11380"/>
                <a:gd name="T74" fmla="*/ 250 w 7738"/>
                <a:gd name="T75" fmla="*/ 6060 h 11380"/>
                <a:gd name="T76" fmla="*/ 436 w 7738"/>
                <a:gd name="T77" fmla="*/ 6595 h 11380"/>
                <a:gd name="T78" fmla="*/ 233 w 7738"/>
                <a:gd name="T79" fmla="*/ 6392 h 11380"/>
                <a:gd name="T80" fmla="*/ 180 w 7738"/>
                <a:gd name="T81" fmla="*/ 6461 h 11380"/>
                <a:gd name="T82" fmla="*/ 576 w 7738"/>
                <a:gd name="T83" fmla="*/ 7276 h 11380"/>
                <a:gd name="T84" fmla="*/ 995 w 7738"/>
                <a:gd name="T85" fmla="*/ 8207 h 11380"/>
                <a:gd name="T86" fmla="*/ 1281 w 7738"/>
                <a:gd name="T87" fmla="*/ 9295 h 11380"/>
                <a:gd name="T88" fmla="*/ 1345 w 7738"/>
                <a:gd name="T89" fmla="*/ 9872 h 11380"/>
                <a:gd name="T90" fmla="*/ 1013 w 7738"/>
                <a:gd name="T91" fmla="*/ 10518 h 11380"/>
                <a:gd name="T92" fmla="*/ 1461 w 7738"/>
                <a:gd name="T93" fmla="*/ 11158 h 11380"/>
                <a:gd name="T94" fmla="*/ 2014 w 7738"/>
                <a:gd name="T95" fmla="*/ 11327 h 11380"/>
                <a:gd name="T96" fmla="*/ 2305 w 7738"/>
                <a:gd name="T97" fmla="*/ 11333 h 11380"/>
                <a:gd name="T98" fmla="*/ 2817 w 7738"/>
                <a:gd name="T99" fmla="*/ 11042 h 11380"/>
                <a:gd name="T100" fmla="*/ 3627 w 7738"/>
                <a:gd name="T101" fmla="*/ 10704 h 11380"/>
                <a:gd name="T102" fmla="*/ 4418 w 7738"/>
                <a:gd name="T103" fmla="*/ 10681 h 11380"/>
                <a:gd name="T104" fmla="*/ 4855 w 7738"/>
                <a:gd name="T105" fmla="*/ 10658 h 11380"/>
                <a:gd name="T106" fmla="*/ 5356 w 7738"/>
                <a:gd name="T107" fmla="*/ 10314 h 11380"/>
                <a:gd name="T108" fmla="*/ 6345 w 7738"/>
                <a:gd name="T109" fmla="*/ 9732 h 11380"/>
                <a:gd name="T110" fmla="*/ 7737 w 7738"/>
                <a:gd name="T111" fmla="*/ 9406 h 11380"/>
                <a:gd name="T112" fmla="*/ 1147 w 7738"/>
                <a:gd name="T113" fmla="*/ 3586 h 11380"/>
                <a:gd name="T114" fmla="*/ 122 w 7738"/>
                <a:gd name="T115" fmla="*/ 6339 h 1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38" h="11380">
                  <a:moveTo>
                    <a:pt x="7713" y="576"/>
                  </a:moveTo>
                  <a:lnTo>
                    <a:pt x="7713" y="576"/>
                  </a:lnTo>
                  <a:cubicBezTo>
                    <a:pt x="7684" y="559"/>
                    <a:pt x="7649" y="553"/>
                    <a:pt x="7614" y="541"/>
                  </a:cubicBezTo>
                  <a:cubicBezTo>
                    <a:pt x="7574" y="535"/>
                    <a:pt x="7556" y="512"/>
                    <a:pt x="7516" y="512"/>
                  </a:cubicBezTo>
                  <a:cubicBezTo>
                    <a:pt x="7498" y="512"/>
                    <a:pt x="7486" y="518"/>
                    <a:pt x="7463" y="518"/>
                  </a:cubicBezTo>
                  <a:cubicBezTo>
                    <a:pt x="7463" y="547"/>
                    <a:pt x="7469" y="570"/>
                    <a:pt x="7486" y="593"/>
                  </a:cubicBezTo>
                  <a:cubicBezTo>
                    <a:pt x="7481" y="599"/>
                    <a:pt x="7481" y="599"/>
                    <a:pt x="7481" y="599"/>
                  </a:cubicBezTo>
                  <a:cubicBezTo>
                    <a:pt x="7469" y="599"/>
                    <a:pt x="7463" y="593"/>
                    <a:pt x="7451" y="588"/>
                  </a:cubicBezTo>
                  <a:cubicBezTo>
                    <a:pt x="7440" y="593"/>
                    <a:pt x="7440" y="593"/>
                    <a:pt x="7440" y="593"/>
                  </a:cubicBezTo>
                  <a:cubicBezTo>
                    <a:pt x="7440" y="599"/>
                    <a:pt x="7446" y="605"/>
                    <a:pt x="7451" y="611"/>
                  </a:cubicBezTo>
                  <a:cubicBezTo>
                    <a:pt x="7446" y="622"/>
                    <a:pt x="7446" y="622"/>
                    <a:pt x="7446" y="622"/>
                  </a:cubicBezTo>
                  <a:cubicBezTo>
                    <a:pt x="7428" y="617"/>
                    <a:pt x="7416" y="605"/>
                    <a:pt x="7405" y="593"/>
                  </a:cubicBezTo>
                  <a:cubicBezTo>
                    <a:pt x="7393" y="599"/>
                    <a:pt x="7393" y="599"/>
                    <a:pt x="7393" y="599"/>
                  </a:cubicBezTo>
                  <a:cubicBezTo>
                    <a:pt x="7393" y="622"/>
                    <a:pt x="7405" y="628"/>
                    <a:pt x="7405" y="652"/>
                  </a:cubicBezTo>
                  <a:cubicBezTo>
                    <a:pt x="7405" y="657"/>
                    <a:pt x="7399" y="657"/>
                    <a:pt x="7393" y="657"/>
                  </a:cubicBezTo>
                  <a:cubicBezTo>
                    <a:pt x="7364" y="617"/>
                    <a:pt x="7364" y="617"/>
                    <a:pt x="7364" y="617"/>
                  </a:cubicBezTo>
                  <a:cubicBezTo>
                    <a:pt x="7347" y="640"/>
                    <a:pt x="7335" y="652"/>
                    <a:pt x="7335" y="681"/>
                  </a:cubicBezTo>
                  <a:cubicBezTo>
                    <a:pt x="7335" y="722"/>
                    <a:pt x="7376" y="826"/>
                    <a:pt x="7312" y="722"/>
                  </a:cubicBezTo>
                  <a:cubicBezTo>
                    <a:pt x="7300" y="751"/>
                    <a:pt x="7288" y="791"/>
                    <a:pt x="7288" y="815"/>
                  </a:cubicBezTo>
                  <a:cubicBezTo>
                    <a:pt x="7288" y="826"/>
                    <a:pt x="7300" y="855"/>
                    <a:pt x="7288" y="832"/>
                  </a:cubicBezTo>
                  <a:cubicBezTo>
                    <a:pt x="7259" y="785"/>
                    <a:pt x="7259" y="785"/>
                    <a:pt x="7259" y="785"/>
                  </a:cubicBezTo>
                  <a:cubicBezTo>
                    <a:pt x="7224" y="780"/>
                    <a:pt x="7195" y="756"/>
                    <a:pt x="7253" y="756"/>
                  </a:cubicBezTo>
                  <a:cubicBezTo>
                    <a:pt x="7277" y="756"/>
                    <a:pt x="7294" y="739"/>
                    <a:pt x="7294" y="716"/>
                  </a:cubicBezTo>
                  <a:cubicBezTo>
                    <a:pt x="7294" y="681"/>
                    <a:pt x="7277" y="663"/>
                    <a:pt x="7277" y="622"/>
                  </a:cubicBezTo>
                  <a:cubicBezTo>
                    <a:pt x="7277" y="593"/>
                    <a:pt x="7271" y="576"/>
                    <a:pt x="7283" y="553"/>
                  </a:cubicBezTo>
                  <a:cubicBezTo>
                    <a:pt x="7294" y="535"/>
                    <a:pt x="7318" y="529"/>
                    <a:pt x="7318" y="506"/>
                  </a:cubicBezTo>
                  <a:cubicBezTo>
                    <a:pt x="7318" y="454"/>
                    <a:pt x="7271" y="436"/>
                    <a:pt x="7230" y="413"/>
                  </a:cubicBezTo>
                  <a:cubicBezTo>
                    <a:pt x="7190" y="390"/>
                    <a:pt x="7178" y="372"/>
                    <a:pt x="7155" y="337"/>
                  </a:cubicBezTo>
                  <a:cubicBezTo>
                    <a:pt x="7149" y="320"/>
                    <a:pt x="7125" y="320"/>
                    <a:pt x="7125" y="308"/>
                  </a:cubicBezTo>
                  <a:cubicBezTo>
                    <a:pt x="7125" y="296"/>
                    <a:pt x="7131" y="296"/>
                    <a:pt x="7131" y="291"/>
                  </a:cubicBezTo>
                  <a:cubicBezTo>
                    <a:pt x="7131" y="250"/>
                    <a:pt x="7090" y="244"/>
                    <a:pt x="7056" y="221"/>
                  </a:cubicBezTo>
                  <a:cubicBezTo>
                    <a:pt x="7038" y="209"/>
                    <a:pt x="7027" y="198"/>
                    <a:pt x="7003" y="186"/>
                  </a:cubicBezTo>
                  <a:cubicBezTo>
                    <a:pt x="6986" y="174"/>
                    <a:pt x="6957" y="174"/>
                    <a:pt x="6957" y="157"/>
                  </a:cubicBezTo>
                  <a:cubicBezTo>
                    <a:pt x="6957" y="128"/>
                    <a:pt x="6957" y="99"/>
                    <a:pt x="6933" y="99"/>
                  </a:cubicBezTo>
                  <a:cubicBezTo>
                    <a:pt x="6904" y="99"/>
                    <a:pt x="6887" y="104"/>
                    <a:pt x="6858" y="104"/>
                  </a:cubicBezTo>
                  <a:cubicBezTo>
                    <a:pt x="6799" y="104"/>
                    <a:pt x="6764" y="58"/>
                    <a:pt x="6747" y="0"/>
                  </a:cubicBezTo>
                  <a:cubicBezTo>
                    <a:pt x="6724" y="11"/>
                    <a:pt x="6712" y="23"/>
                    <a:pt x="6695" y="35"/>
                  </a:cubicBezTo>
                  <a:cubicBezTo>
                    <a:pt x="6648" y="17"/>
                    <a:pt x="6648" y="17"/>
                    <a:pt x="6648" y="17"/>
                  </a:cubicBezTo>
                  <a:cubicBezTo>
                    <a:pt x="6636" y="17"/>
                    <a:pt x="6636" y="17"/>
                    <a:pt x="6636" y="17"/>
                  </a:cubicBezTo>
                  <a:cubicBezTo>
                    <a:pt x="6666" y="58"/>
                    <a:pt x="6677" y="87"/>
                    <a:pt x="6712" y="104"/>
                  </a:cubicBezTo>
                  <a:cubicBezTo>
                    <a:pt x="6706" y="116"/>
                    <a:pt x="6706" y="116"/>
                    <a:pt x="6706" y="116"/>
                  </a:cubicBezTo>
                  <a:cubicBezTo>
                    <a:pt x="6689" y="116"/>
                    <a:pt x="6677" y="116"/>
                    <a:pt x="6654" y="116"/>
                  </a:cubicBezTo>
                  <a:cubicBezTo>
                    <a:pt x="6654" y="163"/>
                    <a:pt x="6631" y="192"/>
                    <a:pt x="6590" y="221"/>
                  </a:cubicBezTo>
                  <a:cubicBezTo>
                    <a:pt x="6572" y="227"/>
                    <a:pt x="6572" y="250"/>
                    <a:pt x="6555" y="250"/>
                  </a:cubicBezTo>
                  <a:cubicBezTo>
                    <a:pt x="6508" y="250"/>
                    <a:pt x="6508" y="192"/>
                    <a:pt x="6508" y="145"/>
                  </a:cubicBezTo>
                  <a:cubicBezTo>
                    <a:pt x="6508" y="81"/>
                    <a:pt x="6514" y="133"/>
                    <a:pt x="6468" y="157"/>
                  </a:cubicBezTo>
                  <a:cubicBezTo>
                    <a:pt x="6450" y="168"/>
                    <a:pt x="6421" y="163"/>
                    <a:pt x="6421" y="186"/>
                  </a:cubicBezTo>
                  <a:cubicBezTo>
                    <a:pt x="6421" y="203"/>
                    <a:pt x="6450" y="203"/>
                    <a:pt x="6456" y="221"/>
                  </a:cubicBezTo>
                  <a:cubicBezTo>
                    <a:pt x="6427" y="227"/>
                    <a:pt x="6415" y="250"/>
                    <a:pt x="6392" y="250"/>
                  </a:cubicBezTo>
                  <a:cubicBezTo>
                    <a:pt x="6322" y="250"/>
                    <a:pt x="6386" y="168"/>
                    <a:pt x="6305" y="256"/>
                  </a:cubicBezTo>
                  <a:cubicBezTo>
                    <a:pt x="6310" y="279"/>
                    <a:pt x="6310" y="279"/>
                    <a:pt x="6310" y="279"/>
                  </a:cubicBezTo>
                  <a:cubicBezTo>
                    <a:pt x="6299" y="296"/>
                    <a:pt x="6275" y="308"/>
                    <a:pt x="6275" y="331"/>
                  </a:cubicBezTo>
                  <a:cubicBezTo>
                    <a:pt x="6275" y="349"/>
                    <a:pt x="6287" y="355"/>
                    <a:pt x="6287" y="372"/>
                  </a:cubicBezTo>
                  <a:cubicBezTo>
                    <a:pt x="6287" y="396"/>
                    <a:pt x="6252" y="390"/>
                    <a:pt x="6229" y="396"/>
                  </a:cubicBezTo>
                  <a:cubicBezTo>
                    <a:pt x="6235" y="413"/>
                    <a:pt x="6235" y="425"/>
                    <a:pt x="6241" y="442"/>
                  </a:cubicBezTo>
                  <a:cubicBezTo>
                    <a:pt x="6235" y="436"/>
                    <a:pt x="6235" y="436"/>
                    <a:pt x="6235" y="436"/>
                  </a:cubicBezTo>
                  <a:cubicBezTo>
                    <a:pt x="6223" y="419"/>
                    <a:pt x="6206" y="419"/>
                    <a:pt x="6200" y="401"/>
                  </a:cubicBezTo>
                  <a:cubicBezTo>
                    <a:pt x="6188" y="390"/>
                    <a:pt x="6194" y="361"/>
                    <a:pt x="6171" y="361"/>
                  </a:cubicBezTo>
                  <a:cubicBezTo>
                    <a:pt x="6095" y="361"/>
                    <a:pt x="6112" y="483"/>
                    <a:pt x="6112" y="285"/>
                  </a:cubicBezTo>
                  <a:lnTo>
                    <a:pt x="6118" y="279"/>
                  </a:lnTo>
                  <a:cubicBezTo>
                    <a:pt x="6118" y="256"/>
                    <a:pt x="6095" y="256"/>
                    <a:pt x="6078" y="244"/>
                  </a:cubicBezTo>
                  <a:cubicBezTo>
                    <a:pt x="6078" y="349"/>
                    <a:pt x="6078" y="349"/>
                    <a:pt x="6078" y="349"/>
                  </a:cubicBezTo>
                  <a:cubicBezTo>
                    <a:pt x="6078" y="372"/>
                    <a:pt x="6078" y="384"/>
                    <a:pt x="6072" y="407"/>
                  </a:cubicBezTo>
                  <a:cubicBezTo>
                    <a:pt x="6037" y="407"/>
                    <a:pt x="6008" y="407"/>
                    <a:pt x="5990" y="442"/>
                  </a:cubicBezTo>
                  <a:cubicBezTo>
                    <a:pt x="5984" y="436"/>
                    <a:pt x="5984" y="430"/>
                    <a:pt x="5979" y="430"/>
                  </a:cubicBezTo>
                  <a:cubicBezTo>
                    <a:pt x="5979" y="419"/>
                    <a:pt x="5979" y="419"/>
                    <a:pt x="5979" y="419"/>
                  </a:cubicBezTo>
                  <a:cubicBezTo>
                    <a:pt x="5955" y="419"/>
                    <a:pt x="5955" y="419"/>
                    <a:pt x="5955" y="419"/>
                  </a:cubicBezTo>
                  <a:cubicBezTo>
                    <a:pt x="5949" y="419"/>
                    <a:pt x="5944" y="413"/>
                    <a:pt x="5938" y="413"/>
                  </a:cubicBezTo>
                  <a:cubicBezTo>
                    <a:pt x="5932" y="413"/>
                    <a:pt x="5932" y="419"/>
                    <a:pt x="5926" y="419"/>
                  </a:cubicBezTo>
                  <a:cubicBezTo>
                    <a:pt x="5932" y="454"/>
                    <a:pt x="5880" y="459"/>
                    <a:pt x="5880" y="494"/>
                  </a:cubicBezTo>
                  <a:cubicBezTo>
                    <a:pt x="5880" y="529"/>
                    <a:pt x="5915" y="547"/>
                    <a:pt x="5944" y="547"/>
                  </a:cubicBezTo>
                  <a:cubicBezTo>
                    <a:pt x="5944" y="553"/>
                    <a:pt x="5949" y="553"/>
                    <a:pt x="5949" y="559"/>
                  </a:cubicBezTo>
                  <a:cubicBezTo>
                    <a:pt x="5949" y="576"/>
                    <a:pt x="5938" y="588"/>
                    <a:pt x="5926" y="599"/>
                  </a:cubicBezTo>
                  <a:cubicBezTo>
                    <a:pt x="5932" y="611"/>
                    <a:pt x="5932" y="611"/>
                    <a:pt x="5932" y="611"/>
                  </a:cubicBezTo>
                  <a:cubicBezTo>
                    <a:pt x="5938" y="611"/>
                    <a:pt x="5938" y="617"/>
                    <a:pt x="5944" y="617"/>
                  </a:cubicBezTo>
                  <a:cubicBezTo>
                    <a:pt x="5949" y="617"/>
                    <a:pt x="5955" y="611"/>
                    <a:pt x="5961" y="605"/>
                  </a:cubicBezTo>
                  <a:cubicBezTo>
                    <a:pt x="5967" y="611"/>
                    <a:pt x="5973" y="622"/>
                    <a:pt x="5979" y="622"/>
                  </a:cubicBezTo>
                  <a:cubicBezTo>
                    <a:pt x="5990" y="622"/>
                    <a:pt x="5996" y="628"/>
                    <a:pt x="6002" y="628"/>
                  </a:cubicBezTo>
                  <a:cubicBezTo>
                    <a:pt x="5990" y="634"/>
                    <a:pt x="5984" y="640"/>
                    <a:pt x="5984" y="652"/>
                  </a:cubicBezTo>
                  <a:cubicBezTo>
                    <a:pt x="5984" y="669"/>
                    <a:pt x="6008" y="675"/>
                    <a:pt x="6025" y="692"/>
                  </a:cubicBezTo>
                  <a:cubicBezTo>
                    <a:pt x="6002" y="698"/>
                    <a:pt x="5990" y="710"/>
                    <a:pt x="5967" y="710"/>
                  </a:cubicBezTo>
                  <a:cubicBezTo>
                    <a:pt x="5932" y="710"/>
                    <a:pt x="5915" y="687"/>
                    <a:pt x="5886" y="675"/>
                  </a:cubicBezTo>
                  <a:cubicBezTo>
                    <a:pt x="5886" y="687"/>
                    <a:pt x="5880" y="692"/>
                    <a:pt x="5874" y="704"/>
                  </a:cubicBezTo>
                  <a:cubicBezTo>
                    <a:pt x="5816" y="675"/>
                    <a:pt x="5816" y="570"/>
                    <a:pt x="5810" y="687"/>
                  </a:cubicBezTo>
                  <a:cubicBezTo>
                    <a:pt x="5786" y="687"/>
                    <a:pt x="5769" y="687"/>
                    <a:pt x="5746" y="687"/>
                  </a:cubicBezTo>
                  <a:cubicBezTo>
                    <a:pt x="5746" y="698"/>
                    <a:pt x="5746" y="704"/>
                    <a:pt x="5746" y="716"/>
                  </a:cubicBezTo>
                  <a:cubicBezTo>
                    <a:pt x="5769" y="716"/>
                    <a:pt x="5769" y="716"/>
                    <a:pt x="5769" y="716"/>
                  </a:cubicBezTo>
                  <a:cubicBezTo>
                    <a:pt x="5786" y="716"/>
                    <a:pt x="5798" y="704"/>
                    <a:pt x="5821" y="704"/>
                  </a:cubicBezTo>
                  <a:cubicBezTo>
                    <a:pt x="5798" y="722"/>
                    <a:pt x="5786" y="733"/>
                    <a:pt x="5763" y="739"/>
                  </a:cubicBezTo>
                  <a:cubicBezTo>
                    <a:pt x="5769" y="762"/>
                    <a:pt x="5786" y="768"/>
                    <a:pt x="5810" y="768"/>
                  </a:cubicBezTo>
                  <a:cubicBezTo>
                    <a:pt x="5821" y="768"/>
                    <a:pt x="5833" y="756"/>
                    <a:pt x="5845" y="756"/>
                  </a:cubicBezTo>
                  <a:cubicBezTo>
                    <a:pt x="5839" y="774"/>
                    <a:pt x="5839" y="785"/>
                    <a:pt x="5839" y="809"/>
                  </a:cubicBezTo>
                  <a:cubicBezTo>
                    <a:pt x="5839" y="838"/>
                    <a:pt x="5932" y="919"/>
                    <a:pt x="5909" y="914"/>
                  </a:cubicBezTo>
                  <a:cubicBezTo>
                    <a:pt x="5862" y="896"/>
                    <a:pt x="5874" y="867"/>
                    <a:pt x="5839" y="867"/>
                  </a:cubicBezTo>
                  <a:cubicBezTo>
                    <a:pt x="5827" y="867"/>
                    <a:pt x="5821" y="879"/>
                    <a:pt x="5816" y="885"/>
                  </a:cubicBezTo>
                  <a:cubicBezTo>
                    <a:pt x="5792" y="873"/>
                    <a:pt x="5775" y="873"/>
                    <a:pt x="5769" y="855"/>
                  </a:cubicBezTo>
                  <a:cubicBezTo>
                    <a:pt x="5757" y="838"/>
                    <a:pt x="5775" y="815"/>
                    <a:pt x="5763" y="797"/>
                  </a:cubicBezTo>
                  <a:cubicBezTo>
                    <a:pt x="5746" y="785"/>
                    <a:pt x="5728" y="803"/>
                    <a:pt x="5711" y="797"/>
                  </a:cubicBezTo>
                  <a:cubicBezTo>
                    <a:pt x="5699" y="791"/>
                    <a:pt x="5699" y="780"/>
                    <a:pt x="5687" y="780"/>
                  </a:cubicBezTo>
                  <a:cubicBezTo>
                    <a:pt x="5658" y="780"/>
                    <a:pt x="5653" y="815"/>
                    <a:pt x="5629" y="826"/>
                  </a:cubicBezTo>
                  <a:cubicBezTo>
                    <a:pt x="5641" y="850"/>
                    <a:pt x="5641" y="850"/>
                    <a:pt x="5641" y="850"/>
                  </a:cubicBezTo>
                  <a:cubicBezTo>
                    <a:pt x="5629" y="867"/>
                    <a:pt x="5618" y="879"/>
                    <a:pt x="5594" y="879"/>
                  </a:cubicBezTo>
                  <a:cubicBezTo>
                    <a:pt x="5583" y="879"/>
                    <a:pt x="5571" y="867"/>
                    <a:pt x="5565" y="855"/>
                  </a:cubicBezTo>
                  <a:cubicBezTo>
                    <a:pt x="5554" y="879"/>
                    <a:pt x="5519" y="879"/>
                    <a:pt x="5519" y="908"/>
                  </a:cubicBezTo>
                  <a:cubicBezTo>
                    <a:pt x="5519" y="914"/>
                    <a:pt x="5524" y="919"/>
                    <a:pt x="5530" y="925"/>
                  </a:cubicBezTo>
                  <a:cubicBezTo>
                    <a:pt x="5507" y="943"/>
                    <a:pt x="5501" y="972"/>
                    <a:pt x="5501" y="1001"/>
                  </a:cubicBezTo>
                  <a:cubicBezTo>
                    <a:pt x="5501" y="1018"/>
                    <a:pt x="5513" y="1030"/>
                    <a:pt x="5530" y="1030"/>
                  </a:cubicBezTo>
                  <a:cubicBezTo>
                    <a:pt x="5530" y="1030"/>
                    <a:pt x="5536" y="1030"/>
                    <a:pt x="5542" y="1030"/>
                  </a:cubicBezTo>
                  <a:cubicBezTo>
                    <a:pt x="5554" y="1030"/>
                    <a:pt x="5554" y="1030"/>
                    <a:pt x="5554" y="1030"/>
                  </a:cubicBezTo>
                  <a:cubicBezTo>
                    <a:pt x="5554" y="1042"/>
                    <a:pt x="5554" y="1053"/>
                    <a:pt x="5554" y="1071"/>
                  </a:cubicBezTo>
                  <a:cubicBezTo>
                    <a:pt x="5618" y="1042"/>
                    <a:pt x="5629" y="1001"/>
                    <a:pt x="5676" y="954"/>
                  </a:cubicBezTo>
                  <a:cubicBezTo>
                    <a:pt x="5676" y="1013"/>
                    <a:pt x="5676" y="1013"/>
                    <a:pt x="5676" y="1013"/>
                  </a:cubicBezTo>
                  <a:cubicBezTo>
                    <a:pt x="5676" y="1048"/>
                    <a:pt x="5612" y="1048"/>
                    <a:pt x="5612" y="1088"/>
                  </a:cubicBezTo>
                  <a:cubicBezTo>
                    <a:pt x="5612" y="1094"/>
                    <a:pt x="5618" y="1100"/>
                    <a:pt x="5618" y="1111"/>
                  </a:cubicBezTo>
                  <a:cubicBezTo>
                    <a:pt x="5606" y="1117"/>
                    <a:pt x="5594" y="1123"/>
                    <a:pt x="5594" y="1135"/>
                  </a:cubicBezTo>
                  <a:cubicBezTo>
                    <a:pt x="5594" y="1152"/>
                    <a:pt x="5606" y="1158"/>
                    <a:pt x="5606" y="1176"/>
                  </a:cubicBezTo>
                  <a:cubicBezTo>
                    <a:pt x="5606" y="1193"/>
                    <a:pt x="5583" y="1193"/>
                    <a:pt x="5571" y="1211"/>
                  </a:cubicBezTo>
                  <a:cubicBezTo>
                    <a:pt x="5554" y="1205"/>
                    <a:pt x="5548" y="1199"/>
                    <a:pt x="5530" y="1193"/>
                  </a:cubicBezTo>
                  <a:cubicBezTo>
                    <a:pt x="5524" y="1228"/>
                    <a:pt x="5524" y="1245"/>
                    <a:pt x="5513" y="1274"/>
                  </a:cubicBezTo>
                  <a:cubicBezTo>
                    <a:pt x="5524" y="1280"/>
                    <a:pt x="5530" y="1286"/>
                    <a:pt x="5542" y="1286"/>
                  </a:cubicBezTo>
                  <a:cubicBezTo>
                    <a:pt x="5554" y="1286"/>
                    <a:pt x="5559" y="1280"/>
                    <a:pt x="5571" y="1280"/>
                  </a:cubicBezTo>
                  <a:cubicBezTo>
                    <a:pt x="5589" y="1280"/>
                    <a:pt x="5757" y="1333"/>
                    <a:pt x="5723" y="1344"/>
                  </a:cubicBezTo>
                  <a:cubicBezTo>
                    <a:pt x="5658" y="1327"/>
                    <a:pt x="5623" y="1344"/>
                    <a:pt x="5565" y="1333"/>
                  </a:cubicBezTo>
                  <a:cubicBezTo>
                    <a:pt x="5536" y="1327"/>
                    <a:pt x="5519" y="1304"/>
                    <a:pt x="5490" y="1304"/>
                  </a:cubicBezTo>
                  <a:lnTo>
                    <a:pt x="5484" y="1309"/>
                  </a:lnTo>
                  <a:cubicBezTo>
                    <a:pt x="5484" y="1333"/>
                    <a:pt x="5501" y="1350"/>
                    <a:pt x="5524" y="1350"/>
                  </a:cubicBezTo>
                  <a:cubicBezTo>
                    <a:pt x="5524" y="1368"/>
                    <a:pt x="5519" y="1374"/>
                    <a:pt x="5513" y="1385"/>
                  </a:cubicBezTo>
                  <a:cubicBezTo>
                    <a:pt x="5495" y="1374"/>
                    <a:pt x="5490" y="1356"/>
                    <a:pt x="5466" y="1356"/>
                  </a:cubicBezTo>
                  <a:cubicBezTo>
                    <a:pt x="5460" y="1356"/>
                    <a:pt x="5455" y="1362"/>
                    <a:pt x="5449" y="1362"/>
                  </a:cubicBezTo>
                  <a:cubicBezTo>
                    <a:pt x="5408" y="1362"/>
                    <a:pt x="5408" y="1315"/>
                    <a:pt x="5385" y="1286"/>
                  </a:cubicBezTo>
                  <a:cubicBezTo>
                    <a:pt x="5361" y="1257"/>
                    <a:pt x="5332" y="1263"/>
                    <a:pt x="5297" y="1263"/>
                  </a:cubicBezTo>
                  <a:cubicBezTo>
                    <a:pt x="5292" y="1263"/>
                    <a:pt x="5292" y="1263"/>
                    <a:pt x="5286" y="1263"/>
                  </a:cubicBezTo>
                  <a:cubicBezTo>
                    <a:pt x="5297" y="1286"/>
                    <a:pt x="5315" y="1286"/>
                    <a:pt x="5315" y="1309"/>
                  </a:cubicBezTo>
                  <a:cubicBezTo>
                    <a:pt x="5315" y="1315"/>
                    <a:pt x="5309" y="1315"/>
                    <a:pt x="5309" y="1321"/>
                  </a:cubicBezTo>
                  <a:cubicBezTo>
                    <a:pt x="5286" y="1321"/>
                    <a:pt x="5286" y="1321"/>
                    <a:pt x="5286" y="1321"/>
                  </a:cubicBezTo>
                  <a:cubicBezTo>
                    <a:pt x="5274" y="1321"/>
                    <a:pt x="5268" y="1333"/>
                    <a:pt x="5257" y="1333"/>
                  </a:cubicBezTo>
                  <a:cubicBezTo>
                    <a:pt x="5245" y="1333"/>
                    <a:pt x="5239" y="1315"/>
                    <a:pt x="5228" y="1309"/>
                  </a:cubicBezTo>
                  <a:cubicBezTo>
                    <a:pt x="5204" y="1280"/>
                    <a:pt x="5175" y="1269"/>
                    <a:pt x="5175" y="1228"/>
                  </a:cubicBezTo>
                  <a:cubicBezTo>
                    <a:pt x="5175" y="1222"/>
                    <a:pt x="5181" y="1216"/>
                    <a:pt x="5181" y="1205"/>
                  </a:cubicBezTo>
                  <a:cubicBezTo>
                    <a:pt x="5158" y="1211"/>
                    <a:pt x="5158" y="1211"/>
                    <a:pt x="5158" y="1211"/>
                  </a:cubicBezTo>
                  <a:cubicBezTo>
                    <a:pt x="5152" y="1211"/>
                    <a:pt x="5152" y="1205"/>
                    <a:pt x="5146" y="1205"/>
                  </a:cubicBezTo>
                  <a:cubicBezTo>
                    <a:pt x="5140" y="1205"/>
                    <a:pt x="5140" y="1211"/>
                    <a:pt x="5134" y="1211"/>
                  </a:cubicBezTo>
                  <a:cubicBezTo>
                    <a:pt x="5134" y="1228"/>
                    <a:pt x="5129" y="1234"/>
                    <a:pt x="5129" y="1251"/>
                  </a:cubicBezTo>
                  <a:cubicBezTo>
                    <a:pt x="5129" y="1257"/>
                    <a:pt x="5134" y="1257"/>
                    <a:pt x="5134" y="1263"/>
                  </a:cubicBezTo>
                  <a:cubicBezTo>
                    <a:pt x="5169" y="1263"/>
                    <a:pt x="5169" y="1263"/>
                    <a:pt x="5169" y="1263"/>
                  </a:cubicBezTo>
                  <a:cubicBezTo>
                    <a:pt x="5169" y="1327"/>
                    <a:pt x="5169" y="1327"/>
                    <a:pt x="5169" y="1327"/>
                  </a:cubicBezTo>
                  <a:cubicBezTo>
                    <a:pt x="5158" y="1339"/>
                    <a:pt x="5134" y="1339"/>
                    <a:pt x="5134" y="1350"/>
                  </a:cubicBezTo>
                  <a:cubicBezTo>
                    <a:pt x="5134" y="1368"/>
                    <a:pt x="5146" y="1374"/>
                    <a:pt x="5146" y="1385"/>
                  </a:cubicBezTo>
                  <a:cubicBezTo>
                    <a:pt x="5146" y="1408"/>
                    <a:pt x="5111" y="1414"/>
                    <a:pt x="5111" y="1437"/>
                  </a:cubicBezTo>
                  <a:cubicBezTo>
                    <a:pt x="5111" y="1472"/>
                    <a:pt x="5158" y="1455"/>
                    <a:pt x="5181" y="1472"/>
                  </a:cubicBezTo>
                  <a:cubicBezTo>
                    <a:pt x="5204" y="1502"/>
                    <a:pt x="5198" y="1537"/>
                    <a:pt x="5210" y="1571"/>
                  </a:cubicBezTo>
                  <a:cubicBezTo>
                    <a:pt x="5228" y="1566"/>
                    <a:pt x="5245" y="1571"/>
                    <a:pt x="5263" y="1560"/>
                  </a:cubicBezTo>
                  <a:cubicBezTo>
                    <a:pt x="5274" y="1566"/>
                    <a:pt x="5274" y="1566"/>
                    <a:pt x="5274" y="1566"/>
                  </a:cubicBezTo>
                  <a:cubicBezTo>
                    <a:pt x="5257" y="1583"/>
                    <a:pt x="5245" y="1589"/>
                    <a:pt x="5222" y="1600"/>
                  </a:cubicBezTo>
                  <a:cubicBezTo>
                    <a:pt x="5251" y="1641"/>
                    <a:pt x="5280" y="1665"/>
                    <a:pt x="5216" y="1624"/>
                  </a:cubicBezTo>
                  <a:cubicBezTo>
                    <a:pt x="5233" y="1670"/>
                    <a:pt x="5245" y="1700"/>
                    <a:pt x="5274" y="1740"/>
                  </a:cubicBezTo>
                  <a:cubicBezTo>
                    <a:pt x="5268" y="1752"/>
                    <a:pt x="5268" y="1752"/>
                    <a:pt x="5268" y="1752"/>
                  </a:cubicBezTo>
                  <a:cubicBezTo>
                    <a:pt x="5233" y="1729"/>
                    <a:pt x="5210" y="1717"/>
                    <a:pt x="5181" y="1694"/>
                  </a:cubicBezTo>
                  <a:cubicBezTo>
                    <a:pt x="5158" y="1670"/>
                    <a:pt x="5164" y="1630"/>
                    <a:pt x="5134" y="1630"/>
                  </a:cubicBezTo>
                  <a:cubicBezTo>
                    <a:pt x="5117" y="1630"/>
                    <a:pt x="5129" y="1659"/>
                    <a:pt x="5129" y="1676"/>
                  </a:cubicBezTo>
                  <a:cubicBezTo>
                    <a:pt x="5129" y="1705"/>
                    <a:pt x="5152" y="1717"/>
                    <a:pt x="5164" y="1746"/>
                  </a:cubicBezTo>
                  <a:cubicBezTo>
                    <a:pt x="5158" y="1752"/>
                    <a:pt x="5146" y="1758"/>
                    <a:pt x="5134" y="1758"/>
                  </a:cubicBezTo>
                  <a:cubicBezTo>
                    <a:pt x="5134" y="1787"/>
                    <a:pt x="5105" y="1793"/>
                    <a:pt x="5105" y="1822"/>
                  </a:cubicBezTo>
                  <a:cubicBezTo>
                    <a:pt x="5105" y="1833"/>
                    <a:pt x="5111" y="1839"/>
                    <a:pt x="5111" y="1851"/>
                  </a:cubicBezTo>
                  <a:cubicBezTo>
                    <a:pt x="5111" y="1886"/>
                    <a:pt x="5094" y="2031"/>
                    <a:pt x="5094" y="1926"/>
                  </a:cubicBezTo>
                  <a:cubicBezTo>
                    <a:pt x="5094" y="1909"/>
                    <a:pt x="5100" y="1897"/>
                    <a:pt x="5100" y="1880"/>
                  </a:cubicBezTo>
                  <a:cubicBezTo>
                    <a:pt x="5100" y="1839"/>
                    <a:pt x="5065" y="1828"/>
                    <a:pt x="5030" y="1804"/>
                  </a:cubicBezTo>
                  <a:cubicBezTo>
                    <a:pt x="4989" y="1763"/>
                    <a:pt x="5006" y="1717"/>
                    <a:pt x="4977" y="1665"/>
                  </a:cubicBezTo>
                  <a:cubicBezTo>
                    <a:pt x="4954" y="1624"/>
                    <a:pt x="4902" y="1618"/>
                    <a:pt x="4902" y="1571"/>
                  </a:cubicBezTo>
                  <a:cubicBezTo>
                    <a:pt x="4902" y="1554"/>
                    <a:pt x="4907" y="1548"/>
                    <a:pt x="4907" y="1531"/>
                  </a:cubicBezTo>
                  <a:cubicBezTo>
                    <a:pt x="4907" y="1513"/>
                    <a:pt x="4907" y="1513"/>
                    <a:pt x="4907" y="1513"/>
                  </a:cubicBezTo>
                  <a:cubicBezTo>
                    <a:pt x="4896" y="1507"/>
                    <a:pt x="4890" y="1507"/>
                    <a:pt x="4872" y="1502"/>
                  </a:cubicBezTo>
                  <a:cubicBezTo>
                    <a:pt x="4878" y="1478"/>
                    <a:pt x="4878" y="1478"/>
                    <a:pt x="4878" y="1478"/>
                  </a:cubicBezTo>
                  <a:cubicBezTo>
                    <a:pt x="4855" y="1449"/>
                    <a:pt x="4808" y="1443"/>
                    <a:pt x="4808" y="1403"/>
                  </a:cubicBezTo>
                  <a:cubicBezTo>
                    <a:pt x="4808" y="1374"/>
                    <a:pt x="4826" y="1362"/>
                    <a:pt x="4832" y="1333"/>
                  </a:cubicBezTo>
                  <a:cubicBezTo>
                    <a:pt x="4814" y="1333"/>
                    <a:pt x="4808" y="1333"/>
                    <a:pt x="4791" y="1333"/>
                  </a:cubicBezTo>
                  <a:cubicBezTo>
                    <a:pt x="4779" y="1374"/>
                    <a:pt x="4756" y="1391"/>
                    <a:pt x="4715" y="1397"/>
                  </a:cubicBezTo>
                  <a:cubicBezTo>
                    <a:pt x="4721" y="1420"/>
                    <a:pt x="4715" y="1432"/>
                    <a:pt x="4715" y="1455"/>
                  </a:cubicBezTo>
                  <a:cubicBezTo>
                    <a:pt x="4715" y="1478"/>
                    <a:pt x="4733" y="1490"/>
                    <a:pt x="4756" y="1496"/>
                  </a:cubicBezTo>
                  <a:cubicBezTo>
                    <a:pt x="4750" y="1502"/>
                    <a:pt x="4750" y="1507"/>
                    <a:pt x="4750" y="1513"/>
                  </a:cubicBezTo>
                  <a:cubicBezTo>
                    <a:pt x="4715" y="1513"/>
                    <a:pt x="4692" y="1525"/>
                    <a:pt x="4657" y="1525"/>
                  </a:cubicBezTo>
                  <a:cubicBezTo>
                    <a:pt x="4640" y="1525"/>
                    <a:pt x="4634" y="1507"/>
                    <a:pt x="4622" y="1502"/>
                  </a:cubicBezTo>
                  <a:cubicBezTo>
                    <a:pt x="4616" y="1542"/>
                    <a:pt x="4622" y="1560"/>
                    <a:pt x="4622" y="1600"/>
                  </a:cubicBezTo>
                  <a:cubicBezTo>
                    <a:pt x="4611" y="1600"/>
                    <a:pt x="4611" y="1600"/>
                    <a:pt x="4611" y="1600"/>
                  </a:cubicBezTo>
                  <a:cubicBezTo>
                    <a:pt x="4552" y="1612"/>
                    <a:pt x="4535" y="1647"/>
                    <a:pt x="4500" y="1694"/>
                  </a:cubicBezTo>
                  <a:cubicBezTo>
                    <a:pt x="4471" y="1740"/>
                    <a:pt x="4436" y="1763"/>
                    <a:pt x="4436" y="1816"/>
                  </a:cubicBezTo>
                  <a:cubicBezTo>
                    <a:pt x="4436" y="1886"/>
                    <a:pt x="4453" y="1926"/>
                    <a:pt x="4459" y="1991"/>
                  </a:cubicBezTo>
                  <a:cubicBezTo>
                    <a:pt x="4459" y="2031"/>
                    <a:pt x="4442" y="2060"/>
                    <a:pt x="4471" y="2089"/>
                  </a:cubicBezTo>
                  <a:cubicBezTo>
                    <a:pt x="4488" y="2113"/>
                    <a:pt x="4552" y="2095"/>
                    <a:pt x="4552" y="2130"/>
                  </a:cubicBezTo>
                  <a:cubicBezTo>
                    <a:pt x="4552" y="2206"/>
                    <a:pt x="4482" y="2241"/>
                    <a:pt x="4412" y="2282"/>
                  </a:cubicBezTo>
                  <a:cubicBezTo>
                    <a:pt x="4360" y="2311"/>
                    <a:pt x="4337" y="2346"/>
                    <a:pt x="4273" y="2357"/>
                  </a:cubicBezTo>
                  <a:cubicBezTo>
                    <a:pt x="4249" y="2363"/>
                    <a:pt x="4255" y="2392"/>
                    <a:pt x="4238" y="2404"/>
                  </a:cubicBezTo>
                  <a:cubicBezTo>
                    <a:pt x="4244" y="2421"/>
                    <a:pt x="4255" y="2427"/>
                    <a:pt x="4255" y="2450"/>
                  </a:cubicBezTo>
                  <a:cubicBezTo>
                    <a:pt x="4255" y="2474"/>
                    <a:pt x="4232" y="2491"/>
                    <a:pt x="4209" y="2491"/>
                  </a:cubicBezTo>
                  <a:cubicBezTo>
                    <a:pt x="4203" y="2491"/>
                    <a:pt x="4197" y="2497"/>
                    <a:pt x="4186" y="2497"/>
                  </a:cubicBezTo>
                  <a:cubicBezTo>
                    <a:pt x="4191" y="2509"/>
                    <a:pt x="4191" y="2509"/>
                    <a:pt x="4191" y="2520"/>
                  </a:cubicBezTo>
                  <a:cubicBezTo>
                    <a:pt x="4191" y="2619"/>
                    <a:pt x="4139" y="2666"/>
                    <a:pt x="4086" y="2741"/>
                  </a:cubicBezTo>
                  <a:cubicBezTo>
                    <a:pt x="4023" y="2817"/>
                    <a:pt x="3988" y="2870"/>
                    <a:pt x="3906" y="2928"/>
                  </a:cubicBezTo>
                  <a:cubicBezTo>
                    <a:pt x="3825" y="2980"/>
                    <a:pt x="3766" y="2998"/>
                    <a:pt x="3673" y="3033"/>
                  </a:cubicBezTo>
                  <a:cubicBezTo>
                    <a:pt x="3592" y="3067"/>
                    <a:pt x="3551" y="3108"/>
                    <a:pt x="3464" y="3108"/>
                  </a:cubicBezTo>
                  <a:cubicBezTo>
                    <a:pt x="3400" y="3108"/>
                    <a:pt x="3400" y="3108"/>
                    <a:pt x="3400" y="3108"/>
                  </a:cubicBezTo>
                  <a:cubicBezTo>
                    <a:pt x="3306" y="3108"/>
                    <a:pt x="3260" y="3178"/>
                    <a:pt x="3167" y="3178"/>
                  </a:cubicBezTo>
                  <a:cubicBezTo>
                    <a:pt x="3103" y="3178"/>
                    <a:pt x="3074" y="3126"/>
                    <a:pt x="3010" y="3126"/>
                  </a:cubicBezTo>
                  <a:cubicBezTo>
                    <a:pt x="2998" y="3126"/>
                    <a:pt x="2998" y="3132"/>
                    <a:pt x="2992" y="3132"/>
                  </a:cubicBezTo>
                  <a:cubicBezTo>
                    <a:pt x="2992" y="3143"/>
                    <a:pt x="2992" y="3149"/>
                    <a:pt x="2992" y="3161"/>
                  </a:cubicBezTo>
                  <a:cubicBezTo>
                    <a:pt x="2975" y="3161"/>
                    <a:pt x="2969" y="3149"/>
                    <a:pt x="2957" y="3149"/>
                  </a:cubicBezTo>
                  <a:cubicBezTo>
                    <a:pt x="2887" y="3149"/>
                    <a:pt x="2882" y="3225"/>
                    <a:pt x="2829" y="3271"/>
                  </a:cubicBezTo>
                  <a:cubicBezTo>
                    <a:pt x="2777" y="3312"/>
                    <a:pt x="2730" y="3324"/>
                    <a:pt x="2666" y="3324"/>
                  </a:cubicBezTo>
                  <a:cubicBezTo>
                    <a:pt x="2619" y="3324"/>
                    <a:pt x="2619" y="3324"/>
                    <a:pt x="2619" y="3324"/>
                  </a:cubicBezTo>
                  <a:cubicBezTo>
                    <a:pt x="2550" y="3341"/>
                    <a:pt x="2497" y="3341"/>
                    <a:pt x="2433" y="3376"/>
                  </a:cubicBezTo>
                  <a:cubicBezTo>
                    <a:pt x="2387" y="3405"/>
                    <a:pt x="2375" y="3440"/>
                    <a:pt x="2334" y="3469"/>
                  </a:cubicBezTo>
                  <a:cubicBezTo>
                    <a:pt x="2264" y="3522"/>
                    <a:pt x="2206" y="3539"/>
                    <a:pt x="2119" y="3539"/>
                  </a:cubicBezTo>
                  <a:cubicBezTo>
                    <a:pt x="2072" y="3539"/>
                    <a:pt x="2055" y="3481"/>
                    <a:pt x="2002" y="3481"/>
                  </a:cubicBezTo>
                  <a:cubicBezTo>
                    <a:pt x="1944" y="3481"/>
                    <a:pt x="1915" y="3527"/>
                    <a:pt x="1863" y="3527"/>
                  </a:cubicBezTo>
                  <a:cubicBezTo>
                    <a:pt x="1845" y="3527"/>
                    <a:pt x="1839" y="3522"/>
                    <a:pt x="1828" y="3522"/>
                  </a:cubicBezTo>
                  <a:cubicBezTo>
                    <a:pt x="1828" y="3516"/>
                    <a:pt x="1857" y="3411"/>
                    <a:pt x="1839" y="3446"/>
                  </a:cubicBezTo>
                  <a:cubicBezTo>
                    <a:pt x="1775" y="3533"/>
                    <a:pt x="1705" y="3556"/>
                    <a:pt x="1607" y="3603"/>
                  </a:cubicBezTo>
                  <a:cubicBezTo>
                    <a:pt x="1589" y="3591"/>
                    <a:pt x="1589" y="3591"/>
                    <a:pt x="1589" y="3591"/>
                  </a:cubicBezTo>
                  <a:cubicBezTo>
                    <a:pt x="1572" y="3615"/>
                    <a:pt x="1577" y="3644"/>
                    <a:pt x="1554" y="3656"/>
                  </a:cubicBezTo>
                  <a:cubicBezTo>
                    <a:pt x="1508" y="3685"/>
                    <a:pt x="1455" y="3679"/>
                    <a:pt x="1420" y="3719"/>
                  </a:cubicBezTo>
                  <a:cubicBezTo>
                    <a:pt x="1356" y="3784"/>
                    <a:pt x="1333" y="3830"/>
                    <a:pt x="1263" y="3888"/>
                  </a:cubicBezTo>
                  <a:cubicBezTo>
                    <a:pt x="1164" y="3976"/>
                    <a:pt x="1088" y="3999"/>
                    <a:pt x="960" y="4028"/>
                  </a:cubicBezTo>
                  <a:cubicBezTo>
                    <a:pt x="925" y="4040"/>
                    <a:pt x="914" y="4075"/>
                    <a:pt x="879" y="4075"/>
                  </a:cubicBezTo>
                  <a:cubicBezTo>
                    <a:pt x="867" y="4075"/>
                    <a:pt x="856" y="4075"/>
                    <a:pt x="844" y="4075"/>
                  </a:cubicBezTo>
                  <a:cubicBezTo>
                    <a:pt x="821" y="4110"/>
                    <a:pt x="826" y="4145"/>
                    <a:pt x="803" y="4179"/>
                  </a:cubicBezTo>
                  <a:cubicBezTo>
                    <a:pt x="780" y="4220"/>
                    <a:pt x="751" y="4238"/>
                    <a:pt x="739" y="4284"/>
                  </a:cubicBezTo>
                  <a:cubicBezTo>
                    <a:pt x="727" y="4342"/>
                    <a:pt x="733" y="4389"/>
                    <a:pt x="687" y="4424"/>
                  </a:cubicBezTo>
                  <a:cubicBezTo>
                    <a:pt x="681" y="4412"/>
                    <a:pt x="669" y="4406"/>
                    <a:pt x="658" y="4401"/>
                  </a:cubicBezTo>
                  <a:cubicBezTo>
                    <a:pt x="646" y="4430"/>
                    <a:pt x="623" y="4436"/>
                    <a:pt x="593" y="4447"/>
                  </a:cubicBezTo>
                  <a:cubicBezTo>
                    <a:pt x="588" y="4436"/>
                    <a:pt x="582" y="4424"/>
                    <a:pt x="582" y="4406"/>
                  </a:cubicBezTo>
                  <a:cubicBezTo>
                    <a:pt x="582" y="4383"/>
                    <a:pt x="593" y="4371"/>
                    <a:pt x="593" y="4342"/>
                  </a:cubicBezTo>
                  <a:cubicBezTo>
                    <a:pt x="559" y="4249"/>
                    <a:pt x="559" y="4249"/>
                    <a:pt x="559" y="4249"/>
                  </a:cubicBezTo>
                  <a:cubicBezTo>
                    <a:pt x="564" y="4232"/>
                    <a:pt x="564" y="4226"/>
                    <a:pt x="564" y="4208"/>
                  </a:cubicBezTo>
                  <a:cubicBezTo>
                    <a:pt x="553" y="4139"/>
                    <a:pt x="553" y="4139"/>
                    <a:pt x="553" y="4139"/>
                  </a:cubicBezTo>
                  <a:cubicBezTo>
                    <a:pt x="559" y="4121"/>
                    <a:pt x="582" y="4110"/>
                    <a:pt x="582" y="4086"/>
                  </a:cubicBezTo>
                  <a:cubicBezTo>
                    <a:pt x="582" y="4080"/>
                    <a:pt x="576" y="4069"/>
                    <a:pt x="570" y="4069"/>
                  </a:cubicBezTo>
                  <a:cubicBezTo>
                    <a:pt x="524" y="4069"/>
                    <a:pt x="512" y="4121"/>
                    <a:pt x="495" y="4162"/>
                  </a:cubicBezTo>
                  <a:cubicBezTo>
                    <a:pt x="477" y="4208"/>
                    <a:pt x="466" y="4238"/>
                    <a:pt x="442" y="4278"/>
                  </a:cubicBezTo>
                  <a:cubicBezTo>
                    <a:pt x="425" y="4319"/>
                    <a:pt x="425" y="4342"/>
                    <a:pt x="413" y="4377"/>
                  </a:cubicBezTo>
                  <a:cubicBezTo>
                    <a:pt x="396" y="4424"/>
                    <a:pt x="372" y="4447"/>
                    <a:pt x="372" y="4494"/>
                  </a:cubicBezTo>
                  <a:cubicBezTo>
                    <a:pt x="372" y="4581"/>
                    <a:pt x="442" y="4622"/>
                    <a:pt x="442" y="4709"/>
                  </a:cubicBezTo>
                  <a:cubicBezTo>
                    <a:pt x="442" y="4732"/>
                    <a:pt x="419" y="4738"/>
                    <a:pt x="419" y="4762"/>
                  </a:cubicBezTo>
                  <a:cubicBezTo>
                    <a:pt x="419" y="4797"/>
                    <a:pt x="425" y="4814"/>
                    <a:pt x="425" y="4843"/>
                  </a:cubicBezTo>
                  <a:cubicBezTo>
                    <a:pt x="425" y="4925"/>
                    <a:pt x="372" y="4960"/>
                    <a:pt x="332" y="5035"/>
                  </a:cubicBezTo>
                  <a:cubicBezTo>
                    <a:pt x="267" y="5157"/>
                    <a:pt x="233" y="5239"/>
                    <a:pt x="233" y="5379"/>
                  </a:cubicBezTo>
                  <a:cubicBezTo>
                    <a:pt x="233" y="5524"/>
                    <a:pt x="384" y="5582"/>
                    <a:pt x="361" y="5728"/>
                  </a:cubicBezTo>
                  <a:cubicBezTo>
                    <a:pt x="361" y="5757"/>
                    <a:pt x="361" y="5786"/>
                    <a:pt x="390" y="5804"/>
                  </a:cubicBezTo>
                  <a:cubicBezTo>
                    <a:pt x="413" y="5815"/>
                    <a:pt x="436" y="5821"/>
                    <a:pt x="448" y="5844"/>
                  </a:cubicBezTo>
                  <a:cubicBezTo>
                    <a:pt x="477" y="5926"/>
                    <a:pt x="477" y="5984"/>
                    <a:pt x="530" y="6054"/>
                  </a:cubicBezTo>
                  <a:cubicBezTo>
                    <a:pt x="564" y="6095"/>
                    <a:pt x="576" y="6124"/>
                    <a:pt x="611" y="6159"/>
                  </a:cubicBezTo>
                  <a:cubicBezTo>
                    <a:pt x="629" y="6188"/>
                    <a:pt x="658" y="6199"/>
                    <a:pt x="658" y="6229"/>
                  </a:cubicBezTo>
                  <a:cubicBezTo>
                    <a:pt x="658" y="6234"/>
                    <a:pt x="646" y="6240"/>
                    <a:pt x="646" y="6246"/>
                  </a:cubicBezTo>
                  <a:cubicBezTo>
                    <a:pt x="646" y="6258"/>
                    <a:pt x="652" y="6264"/>
                    <a:pt x="652" y="6275"/>
                  </a:cubicBezTo>
                  <a:cubicBezTo>
                    <a:pt x="652" y="6281"/>
                    <a:pt x="634" y="6281"/>
                    <a:pt x="634" y="6287"/>
                  </a:cubicBezTo>
                  <a:cubicBezTo>
                    <a:pt x="629" y="6310"/>
                    <a:pt x="634" y="6322"/>
                    <a:pt x="634" y="6339"/>
                  </a:cubicBezTo>
                  <a:cubicBezTo>
                    <a:pt x="629" y="6357"/>
                    <a:pt x="611" y="6362"/>
                    <a:pt x="611" y="6386"/>
                  </a:cubicBezTo>
                  <a:cubicBezTo>
                    <a:pt x="611" y="6409"/>
                    <a:pt x="629" y="6421"/>
                    <a:pt x="629" y="6444"/>
                  </a:cubicBezTo>
                  <a:cubicBezTo>
                    <a:pt x="629" y="6479"/>
                    <a:pt x="599" y="6520"/>
                    <a:pt x="559" y="6520"/>
                  </a:cubicBezTo>
                  <a:cubicBezTo>
                    <a:pt x="524" y="6520"/>
                    <a:pt x="530" y="6473"/>
                    <a:pt x="512" y="6444"/>
                  </a:cubicBezTo>
                  <a:cubicBezTo>
                    <a:pt x="495" y="6409"/>
                    <a:pt x="471" y="6397"/>
                    <a:pt x="460" y="6362"/>
                  </a:cubicBezTo>
                  <a:cubicBezTo>
                    <a:pt x="448" y="6362"/>
                    <a:pt x="448" y="6362"/>
                    <a:pt x="448" y="6362"/>
                  </a:cubicBezTo>
                  <a:cubicBezTo>
                    <a:pt x="425" y="6386"/>
                    <a:pt x="396" y="6397"/>
                    <a:pt x="355" y="6351"/>
                  </a:cubicBezTo>
                  <a:cubicBezTo>
                    <a:pt x="355" y="6304"/>
                    <a:pt x="384" y="6275"/>
                    <a:pt x="384" y="6229"/>
                  </a:cubicBezTo>
                  <a:cubicBezTo>
                    <a:pt x="384" y="6194"/>
                    <a:pt x="355" y="6182"/>
                    <a:pt x="337" y="6153"/>
                  </a:cubicBezTo>
                  <a:cubicBezTo>
                    <a:pt x="308" y="6112"/>
                    <a:pt x="303" y="6089"/>
                    <a:pt x="267" y="6054"/>
                  </a:cubicBezTo>
                  <a:cubicBezTo>
                    <a:pt x="250" y="6060"/>
                    <a:pt x="250" y="6060"/>
                    <a:pt x="250" y="6060"/>
                  </a:cubicBezTo>
                  <a:cubicBezTo>
                    <a:pt x="244" y="6077"/>
                    <a:pt x="244" y="6083"/>
                    <a:pt x="244" y="6101"/>
                  </a:cubicBezTo>
                  <a:cubicBezTo>
                    <a:pt x="244" y="6135"/>
                    <a:pt x="244" y="6135"/>
                    <a:pt x="244" y="6135"/>
                  </a:cubicBezTo>
                  <a:cubicBezTo>
                    <a:pt x="244" y="6176"/>
                    <a:pt x="273" y="6188"/>
                    <a:pt x="291" y="6229"/>
                  </a:cubicBezTo>
                  <a:cubicBezTo>
                    <a:pt x="308" y="6281"/>
                    <a:pt x="308" y="6316"/>
                    <a:pt x="343" y="6362"/>
                  </a:cubicBezTo>
                  <a:cubicBezTo>
                    <a:pt x="367" y="6403"/>
                    <a:pt x="401" y="6409"/>
                    <a:pt x="442" y="6438"/>
                  </a:cubicBezTo>
                  <a:cubicBezTo>
                    <a:pt x="471" y="6461"/>
                    <a:pt x="466" y="6502"/>
                    <a:pt x="466" y="6543"/>
                  </a:cubicBezTo>
                  <a:cubicBezTo>
                    <a:pt x="466" y="6566"/>
                    <a:pt x="448" y="6578"/>
                    <a:pt x="436" y="6595"/>
                  </a:cubicBezTo>
                  <a:cubicBezTo>
                    <a:pt x="413" y="6619"/>
                    <a:pt x="407" y="6648"/>
                    <a:pt x="378" y="6648"/>
                  </a:cubicBezTo>
                  <a:cubicBezTo>
                    <a:pt x="361" y="6648"/>
                    <a:pt x="355" y="6630"/>
                    <a:pt x="343" y="6624"/>
                  </a:cubicBezTo>
                  <a:cubicBezTo>
                    <a:pt x="320" y="6613"/>
                    <a:pt x="291" y="6607"/>
                    <a:pt x="291" y="6584"/>
                  </a:cubicBezTo>
                  <a:cubicBezTo>
                    <a:pt x="291" y="6560"/>
                    <a:pt x="297" y="6549"/>
                    <a:pt x="297" y="6525"/>
                  </a:cubicBezTo>
                  <a:cubicBezTo>
                    <a:pt x="279" y="6514"/>
                    <a:pt x="262" y="6508"/>
                    <a:pt x="250" y="6490"/>
                  </a:cubicBezTo>
                  <a:cubicBezTo>
                    <a:pt x="256" y="6473"/>
                    <a:pt x="262" y="6461"/>
                    <a:pt x="262" y="6444"/>
                  </a:cubicBezTo>
                  <a:cubicBezTo>
                    <a:pt x="262" y="6421"/>
                    <a:pt x="250" y="6403"/>
                    <a:pt x="233" y="6392"/>
                  </a:cubicBezTo>
                  <a:cubicBezTo>
                    <a:pt x="215" y="6392"/>
                    <a:pt x="215" y="6392"/>
                    <a:pt x="215" y="6392"/>
                  </a:cubicBezTo>
                  <a:cubicBezTo>
                    <a:pt x="215" y="6421"/>
                    <a:pt x="215" y="6421"/>
                    <a:pt x="215" y="6421"/>
                  </a:cubicBezTo>
                  <a:cubicBezTo>
                    <a:pt x="227" y="6461"/>
                    <a:pt x="227" y="6461"/>
                    <a:pt x="227" y="6461"/>
                  </a:cubicBezTo>
                  <a:cubicBezTo>
                    <a:pt x="227" y="6502"/>
                    <a:pt x="227" y="6502"/>
                    <a:pt x="227" y="6502"/>
                  </a:cubicBezTo>
                  <a:cubicBezTo>
                    <a:pt x="215" y="6508"/>
                    <a:pt x="215" y="6508"/>
                    <a:pt x="215" y="6508"/>
                  </a:cubicBezTo>
                  <a:cubicBezTo>
                    <a:pt x="209" y="6490"/>
                    <a:pt x="204" y="6473"/>
                    <a:pt x="186" y="6461"/>
                  </a:cubicBezTo>
                  <a:cubicBezTo>
                    <a:pt x="180" y="6461"/>
                    <a:pt x="180" y="6461"/>
                    <a:pt x="180" y="6461"/>
                  </a:cubicBezTo>
                  <a:cubicBezTo>
                    <a:pt x="186" y="6496"/>
                    <a:pt x="215" y="6502"/>
                    <a:pt x="238" y="6537"/>
                  </a:cubicBezTo>
                  <a:cubicBezTo>
                    <a:pt x="273" y="6601"/>
                    <a:pt x="308" y="6630"/>
                    <a:pt x="355" y="6688"/>
                  </a:cubicBezTo>
                  <a:cubicBezTo>
                    <a:pt x="407" y="6747"/>
                    <a:pt x="419" y="6787"/>
                    <a:pt x="454" y="6851"/>
                  </a:cubicBezTo>
                  <a:cubicBezTo>
                    <a:pt x="524" y="6956"/>
                    <a:pt x="570" y="7020"/>
                    <a:pt x="582" y="7148"/>
                  </a:cubicBezTo>
                  <a:cubicBezTo>
                    <a:pt x="588" y="7148"/>
                    <a:pt x="593" y="7148"/>
                    <a:pt x="599" y="7148"/>
                  </a:cubicBezTo>
                  <a:cubicBezTo>
                    <a:pt x="605" y="7160"/>
                    <a:pt x="605" y="7160"/>
                    <a:pt x="605" y="7160"/>
                  </a:cubicBezTo>
                  <a:cubicBezTo>
                    <a:pt x="570" y="7195"/>
                    <a:pt x="576" y="7230"/>
                    <a:pt x="576" y="7276"/>
                  </a:cubicBezTo>
                  <a:cubicBezTo>
                    <a:pt x="576" y="7335"/>
                    <a:pt x="570" y="7375"/>
                    <a:pt x="599" y="7428"/>
                  </a:cubicBezTo>
                  <a:cubicBezTo>
                    <a:pt x="611" y="7445"/>
                    <a:pt x="634" y="7439"/>
                    <a:pt x="646" y="7457"/>
                  </a:cubicBezTo>
                  <a:cubicBezTo>
                    <a:pt x="669" y="7479"/>
                    <a:pt x="669" y="7497"/>
                    <a:pt x="687" y="7520"/>
                  </a:cubicBezTo>
                  <a:cubicBezTo>
                    <a:pt x="733" y="7578"/>
                    <a:pt x="768" y="7607"/>
                    <a:pt x="786" y="7677"/>
                  </a:cubicBezTo>
                  <a:cubicBezTo>
                    <a:pt x="815" y="7747"/>
                    <a:pt x="803" y="7793"/>
                    <a:pt x="838" y="7858"/>
                  </a:cubicBezTo>
                  <a:cubicBezTo>
                    <a:pt x="861" y="7898"/>
                    <a:pt x="896" y="7904"/>
                    <a:pt x="925" y="7939"/>
                  </a:cubicBezTo>
                  <a:cubicBezTo>
                    <a:pt x="989" y="8026"/>
                    <a:pt x="995" y="8096"/>
                    <a:pt x="995" y="8207"/>
                  </a:cubicBezTo>
                  <a:cubicBezTo>
                    <a:pt x="995" y="8242"/>
                    <a:pt x="978" y="8265"/>
                    <a:pt x="978" y="8306"/>
                  </a:cubicBezTo>
                  <a:cubicBezTo>
                    <a:pt x="978" y="8393"/>
                    <a:pt x="978" y="8393"/>
                    <a:pt x="978" y="8393"/>
                  </a:cubicBezTo>
                  <a:cubicBezTo>
                    <a:pt x="978" y="8416"/>
                    <a:pt x="972" y="8434"/>
                    <a:pt x="972" y="8463"/>
                  </a:cubicBezTo>
                  <a:cubicBezTo>
                    <a:pt x="972" y="8498"/>
                    <a:pt x="995" y="8510"/>
                    <a:pt x="1001" y="8539"/>
                  </a:cubicBezTo>
                  <a:cubicBezTo>
                    <a:pt x="1024" y="8608"/>
                    <a:pt x="1013" y="8649"/>
                    <a:pt x="1024" y="8719"/>
                  </a:cubicBezTo>
                  <a:cubicBezTo>
                    <a:pt x="1042" y="8824"/>
                    <a:pt x="1083" y="8876"/>
                    <a:pt x="1129" y="8969"/>
                  </a:cubicBezTo>
                  <a:cubicBezTo>
                    <a:pt x="1199" y="9092"/>
                    <a:pt x="1228" y="9167"/>
                    <a:pt x="1281" y="9295"/>
                  </a:cubicBezTo>
                  <a:cubicBezTo>
                    <a:pt x="1310" y="9360"/>
                    <a:pt x="1356" y="9389"/>
                    <a:pt x="1356" y="9458"/>
                  </a:cubicBezTo>
                  <a:cubicBezTo>
                    <a:pt x="1356" y="9534"/>
                    <a:pt x="1356" y="9534"/>
                    <a:pt x="1356" y="9534"/>
                  </a:cubicBezTo>
                  <a:cubicBezTo>
                    <a:pt x="1356" y="9546"/>
                    <a:pt x="1350" y="9552"/>
                    <a:pt x="1350" y="9563"/>
                  </a:cubicBezTo>
                  <a:cubicBezTo>
                    <a:pt x="1350" y="9604"/>
                    <a:pt x="1368" y="9627"/>
                    <a:pt x="1368" y="9674"/>
                  </a:cubicBezTo>
                  <a:cubicBezTo>
                    <a:pt x="1368" y="9703"/>
                    <a:pt x="1362" y="9720"/>
                    <a:pt x="1350" y="9744"/>
                  </a:cubicBezTo>
                  <a:cubicBezTo>
                    <a:pt x="1362" y="9784"/>
                    <a:pt x="1362" y="9784"/>
                    <a:pt x="1362" y="9784"/>
                  </a:cubicBezTo>
                  <a:cubicBezTo>
                    <a:pt x="1350" y="9819"/>
                    <a:pt x="1356" y="9843"/>
                    <a:pt x="1345" y="9872"/>
                  </a:cubicBezTo>
                  <a:cubicBezTo>
                    <a:pt x="1339" y="9883"/>
                    <a:pt x="1321" y="9883"/>
                    <a:pt x="1310" y="9889"/>
                  </a:cubicBezTo>
                  <a:cubicBezTo>
                    <a:pt x="1292" y="9907"/>
                    <a:pt x="1292" y="9930"/>
                    <a:pt x="1286" y="9959"/>
                  </a:cubicBezTo>
                  <a:cubicBezTo>
                    <a:pt x="1327" y="10209"/>
                    <a:pt x="1327" y="10209"/>
                    <a:pt x="1327" y="10209"/>
                  </a:cubicBezTo>
                  <a:cubicBezTo>
                    <a:pt x="1327" y="10291"/>
                    <a:pt x="1304" y="10338"/>
                    <a:pt x="1263" y="10413"/>
                  </a:cubicBezTo>
                  <a:cubicBezTo>
                    <a:pt x="1228" y="10483"/>
                    <a:pt x="1187" y="10535"/>
                    <a:pt x="1106" y="10535"/>
                  </a:cubicBezTo>
                  <a:cubicBezTo>
                    <a:pt x="1065" y="10535"/>
                    <a:pt x="1053" y="10495"/>
                    <a:pt x="1013" y="10471"/>
                  </a:cubicBezTo>
                  <a:cubicBezTo>
                    <a:pt x="1013" y="10518"/>
                    <a:pt x="1013" y="10518"/>
                    <a:pt x="1013" y="10518"/>
                  </a:cubicBezTo>
                  <a:cubicBezTo>
                    <a:pt x="1013" y="10541"/>
                    <a:pt x="1001" y="10547"/>
                    <a:pt x="1001" y="10564"/>
                  </a:cubicBezTo>
                  <a:cubicBezTo>
                    <a:pt x="1001" y="10704"/>
                    <a:pt x="1001" y="10704"/>
                    <a:pt x="1001" y="10704"/>
                  </a:cubicBezTo>
                  <a:cubicBezTo>
                    <a:pt x="1001" y="10751"/>
                    <a:pt x="1013" y="10780"/>
                    <a:pt x="1024" y="10827"/>
                  </a:cubicBezTo>
                  <a:cubicBezTo>
                    <a:pt x="1036" y="10873"/>
                    <a:pt x="1036" y="10902"/>
                    <a:pt x="1071" y="10931"/>
                  </a:cubicBezTo>
                  <a:cubicBezTo>
                    <a:pt x="1077" y="10914"/>
                    <a:pt x="1083" y="10902"/>
                    <a:pt x="1094" y="10885"/>
                  </a:cubicBezTo>
                  <a:cubicBezTo>
                    <a:pt x="1199" y="10925"/>
                    <a:pt x="1263" y="10954"/>
                    <a:pt x="1345" y="11036"/>
                  </a:cubicBezTo>
                  <a:cubicBezTo>
                    <a:pt x="1391" y="11083"/>
                    <a:pt x="1438" y="11100"/>
                    <a:pt x="1461" y="11158"/>
                  </a:cubicBezTo>
                  <a:cubicBezTo>
                    <a:pt x="1478" y="11187"/>
                    <a:pt x="1461" y="11211"/>
                    <a:pt x="1484" y="11228"/>
                  </a:cubicBezTo>
                  <a:cubicBezTo>
                    <a:pt x="1519" y="11251"/>
                    <a:pt x="1548" y="11234"/>
                    <a:pt x="1583" y="11246"/>
                  </a:cubicBezTo>
                  <a:cubicBezTo>
                    <a:pt x="1671" y="11275"/>
                    <a:pt x="1717" y="11298"/>
                    <a:pt x="1793" y="11345"/>
                  </a:cubicBezTo>
                  <a:cubicBezTo>
                    <a:pt x="1799" y="11327"/>
                    <a:pt x="1804" y="11316"/>
                    <a:pt x="1810" y="11298"/>
                  </a:cubicBezTo>
                  <a:cubicBezTo>
                    <a:pt x="1909" y="11345"/>
                    <a:pt x="1909" y="11345"/>
                    <a:pt x="1909" y="11345"/>
                  </a:cubicBezTo>
                  <a:cubicBezTo>
                    <a:pt x="1927" y="11333"/>
                    <a:pt x="1933" y="11316"/>
                    <a:pt x="1944" y="11298"/>
                  </a:cubicBezTo>
                  <a:cubicBezTo>
                    <a:pt x="1967" y="11316"/>
                    <a:pt x="1985" y="11327"/>
                    <a:pt x="2014" y="11327"/>
                  </a:cubicBezTo>
                  <a:cubicBezTo>
                    <a:pt x="2043" y="11327"/>
                    <a:pt x="2061" y="11333"/>
                    <a:pt x="2090" y="11333"/>
                  </a:cubicBezTo>
                  <a:cubicBezTo>
                    <a:pt x="2107" y="11333"/>
                    <a:pt x="2113" y="11310"/>
                    <a:pt x="2136" y="11310"/>
                  </a:cubicBezTo>
                  <a:cubicBezTo>
                    <a:pt x="2154" y="11310"/>
                    <a:pt x="2165" y="11316"/>
                    <a:pt x="2183" y="11310"/>
                  </a:cubicBezTo>
                  <a:cubicBezTo>
                    <a:pt x="2183" y="11321"/>
                    <a:pt x="2177" y="11327"/>
                    <a:pt x="2177" y="11339"/>
                  </a:cubicBezTo>
                  <a:cubicBezTo>
                    <a:pt x="2177" y="11350"/>
                    <a:pt x="2194" y="11345"/>
                    <a:pt x="2206" y="11350"/>
                  </a:cubicBezTo>
                  <a:cubicBezTo>
                    <a:pt x="2224" y="11356"/>
                    <a:pt x="2235" y="11374"/>
                    <a:pt x="2259" y="11374"/>
                  </a:cubicBezTo>
                  <a:cubicBezTo>
                    <a:pt x="2282" y="11374"/>
                    <a:pt x="2282" y="11333"/>
                    <a:pt x="2305" y="11333"/>
                  </a:cubicBezTo>
                  <a:cubicBezTo>
                    <a:pt x="2346" y="11333"/>
                    <a:pt x="2363" y="11374"/>
                    <a:pt x="2404" y="11379"/>
                  </a:cubicBezTo>
                  <a:cubicBezTo>
                    <a:pt x="2404" y="11316"/>
                    <a:pt x="2474" y="11304"/>
                    <a:pt x="2532" y="11269"/>
                  </a:cubicBezTo>
                  <a:cubicBezTo>
                    <a:pt x="2567" y="11251"/>
                    <a:pt x="2590" y="11251"/>
                    <a:pt x="2625" y="11228"/>
                  </a:cubicBezTo>
                  <a:cubicBezTo>
                    <a:pt x="2649" y="11211"/>
                    <a:pt x="2643" y="11182"/>
                    <a:pt x="2672" y="11170"/>
                  </a:cubicBezTo>
                  <a:cubicBezTo>
                    <a:pt x="2695" y="11153"/>
                    <a:pt x="2701" y="11135"/>
                    <a:pt x="2730" y="11123"/>
                  </a:cubicBezTo>
                  <a:cubicBezTo>
                    <a:pt x="2759" y="11112"/>
                    <a:pt x="2782" y="11117"/>
                    <a:pt x="2806" y="11094"/>
                  </a:cubicBezTo>
                  <a:cubicBezTo>
                    <a:pt x="2817" y="11083"/>
                    <a:pt x="2806" y="11059"/>
                    <a:pt x="2817" y="11042"/>
                  </a:cubicBezTo>
                  <a:cubicBezTo>
                    <a:pt x="2847" y="10995"/>
                    <a:pt x="2899" y="10995"/>
                    <a:pt x="2951" y="10995"/>
                  </a:cubicBezTo>
                  <a:cubicBezTo>
                    <a:pt x="2992" y="10995"/>
                    <a:pt x="3010" y="11013"/>
                    <a:pt x="3050" y="11019"/>
                  </a:cubicBezTo>
                  <a:cubicBezTo>
                    <a:pt x="3056" y="10995"/>
                    <a:pt x="3079" y="10995"/>
                    <a:pt x="3103" y="10990"/>
                  </a:cubicBezTo>
                  <a:cubicBezTo>
                    <a:pt x="3184" y="10827"/>
                    <a:pt x="3271" y="10687"/>
                    <a:pt x="3452" y="10687"/>
                  </a:cubicBezTo>
                  <a:cubicBezTo>
                    <a:pt x="3469" y="10687"/>
                    <a:pt x="3475" y="10698"/>
                    <a:pt x="3487" y="10698"/>
                  </a:cubicBezTo>
                  <a:cubicBezTo>
                    <a:pt x="3510" y="10698"/>
                    <a:pt x="3516" y="10687"/>
                    <a:pt x="3539" y="10687"/>
                  </a:cubicBezTo>
                  <a:cubicBezTo>
                    <a:pt x="3574" y="10687"/>
                    <a:pt x="3592" y="10704"/>
                    <a:pt x="3627" y="10704"/>
                  </a:cubicBezTo>
                  <a:cubicBezTo>
                    <a:pt x="3656" y="10704"/>
                    <a:pt x="3650" y="10664"/>
                    <a:pt x="3679" y="10658"/>
                  </a:cubicBezTo>
                  <a:cubicBezTo>
                    <a:pt x="3731" y="10646"/>
                    <a:pt x="3766" y="10646"/>
                    <a:pt x="3825" y="10646"/>
                  </a:cubicBezTo>
                  <a:cubicBezTo>
                    <a:pt x="3918" y="10646"/>
                    <a:pt x="3918" y="10646"/>
                    <a:pt x="3918" y="10646"/>
                  </a:cubicBezTo>
                  <a:cubicBezTo>
                    <a:pt x="3982" y="10646"/>
                    <a:pt x="4017" y="10617"/>
                    <a:pt x="4081" y="10617"/>
                  </a:cubicBezTo>
                  <a:cubicBezTo>
                    <a:pt x="4162" y="10617"/>
                    <a:pt x="4203" y="10664"/>
                    <a:pt x="4285" y="10664"/>
                  </a:cubicBezTo>
                  <a:cubicBezTo>
                    <a:pt x="4314" y="10664"/>
                    <a:pt x="4325" y="10640"/>
                    <a:pt x="4354" y="10640"/>
                  </a:cubicBezTo>
                  <a:cubicBezTo>
                    <a:pt x="4383" y="10640"/>
                    <a:pt x="4401" y="10652"/>
                    <a:pt x="4418" y="10681"/>
                  </a:cubicBezTo>
                  <a:cubicBezTo>
                    <a:pt x="4424" y="10698"/>
                    <a:pt x="4424" y="10722"/>
                    <a:pt x="4442" y="10722"/>
                  </a:cubicBezTo>
                  <a:cubicBezTo>
                    <a:pt x="4465" y="10722"/>
                    <a:pt x="4482" y="10727"/>
                    <a:pt x="4500" y="10716"/>
                  </a:cubicBezTo>
                  <a:cubicBezTo>
                    <a:pt x="4523" y="10704"/>
                    <a:pt x="4523" y="10664"/>
                    <a:pt x="4552" y="10664"/>
                  </a:cubicBezTo>
                  <a:cubicBezTo>
                    <a:pt x="4581" y="10664"/>
                    <a:pt x="4593" y="10687"/>
                    <a:pt x="4622" y="10687"/>
                  </a:cubicBezTo>
                  <a:cubicBezTo>
                    <a:pt x="4640" y="10687"/>
                    <a:pt x="4645" y="10675"/>
                    <a:pt x="4657" y="10669"/>
                  </a:cubicBezTo>
                  <a:cubicBezTo>
                    <a:pt x="4709" y="10669"/>
                    <a:pt x="4709" y="10669"/>
                    <a:pt x="4709" y="10669"/>
                  </a:cubicBezTo>
                  <a:cubicBezTo>
                    <a:pt x="4768" y="10669"/>
                    <a:pt x="4797" y="10658"/>
                    <a:pt x="4855" y="10658"/>
                  </a:cubicBezTo>
                  <a:cubicBezTo>
                    <a:pt x="4902" y="10658"/>
                    <a:pt x="4907" y="10722"/>
                    <a:pt x="4954" y="10722"/>
                  </a:cubicBezTo>
                  <a:cubicBezTo>
                    <a:pt x="5012" y="10722"/>
                    <a:pt x="5041" y="10693"/>
                    <a:pt x="5094" y="10664"/>
                  </a:cubicBezTo>
                  <a:cubicBezTo>
                    <a:pt x="5117" y="10652"/>
                    <a:pt x="5134" y="10652"/>
                    <a:pt x="5164" y="10646"/>
                  </a:cubicBezTo>
                  <a:cubicBezTo>
                    <a:pt x="5187" y="10640"/>
                    <a:pt x="5210" y="10640"/>
                    <a:pt x="5210" y="10623"/>
                  </a:cubicBezTo>
                  <a:cubicBezTo>
                    <a:pt x="5210" y="10605"/>
                    <a:pt x="5198" y="10599"/>
                    <a:pt x="5198" y="10582"/>
                  </a:cubicBezTo>
                  <a:cubicBezTo>
                    <a:pt x="5198" y="10518"/>
                    <a:pt x="5280" y="10518"/>
                    <a:pt x="5315" y="10465"/>
                  </a:cubicBezTo>
                  <a:cubicBezTo>
                    <a:pt x="5350" y="10413"/>
                    <a:pt x="5344" y="10372"/>
                    <a:pt x="5356" y="10314"/>
                  </a:cubicBezTo>
                  <a:cubicBezTo>
                    <a:pt x="5373" y="10244"/>
                    <a:pt x="5396" y="10204"/>
                    <a:pt x="5455" y="10169"/>
                  </a:cubicBezTo>
                  <a:cubicBezTo>
                    <a:pt x="5507" y="10139"/>
                    <a:pt x="5530" y="10105"/>
                    <a:pt x="5583" y="10105"/>
                  </a:cubicBezTo>
                  <a:cubicBezTo>
                    <a:pt x="5635" y="10105"/>
                    <a:pt x="5635" y="10105"/>
                    <a:pt x="5635" y="10105"/>
                  </a:cubicBezTo>
                  <a:cubicBezTo>
                    <a:pt x="5693" y="10105"/>
                    <a:pt x="5717" y="10070"/>
                    <a:pt x="5763" y="10041"/>
                  </a:cubicBezTo>
                  <a:cubicBezTo>
                    <a:pt x="5856" y="9982"/>
                    <a:pt x="5909" y="9942"/>
                    <a:pt x="6013" y="9918"/>
                  </a:cubicBezTo>
                  <a:cubicBezTo>
                    <a:pt x="6153" y="9907"/>
                    <a:pt x="6188" y="9761"/>
                    <a:pt x="6322" y="9726"/>
                  </a:cubicBezTo>
                  <a:cubicBezTo>
                    <a:pt x="6345" y="9732"/>
                    <a:pt x="6345" y="9732"/>
                    <a:pt x="6345" y="9732"/>
                  </a:cubicBezTo>
                  <a:cubicBezTo>
                    <a:pt x="6363" y="9720"/>
                    <a:pt x="6375" y="9709"/>
                    <a:pt x="6398" y="9709"/>
                  </a:cubicBezTo>
                  <a:cubicBezTo>
                    <a:pt x="6485" y="9709"/>
                    <a:pt x="6526" y="9761"/>
                    <a:pt x="6607" y="9761"/>
                  </a:cubicBezTo>
                  <a:cubicBezTo>
                    <a:pt x="6764" y="9761"/>
                    <a:pt x="6852" y="9744"/>
                    <a:pt x="7009" y="9709"/>
                  </a:cubicBezTo>
                  <a:cubicBezTo>
                    <a:pt x="7079" y="9691"/>
                    <a:pt x="7108" y="9656"/>
                    <a:pt x="7178" y="9639"/>
                  </a:cubicBezTo>
                  <a:cubicBezTo>
                    <a:pt x="7300" y="9610"/>
                    <a:pt x="7364" y="9581"/>
                    <a:pt x="7481" y="9528"/>
                  </a:cubicBezTo>
                  <a:cubicBezTo>
                    <a:pt x="7585" y="9487"/>
                    <a:pt x="7626" y="9406"/>
                    <a:pt x="7737" y="9406"/>
                  </a:cubicBezTo>
                  <a:lnTo>
                    <a:pt x="7737" y="9406"/>
                  </a:lnTo>
                  <a:cubicBezTo>
                    <a:pt x="7737" y="6258"/>
                    <a:pt x="7737" y="6258"/>
                    <a:pt x="7737" y="6258"/>
                  </a:cubicBezTo>
                  <a:lnTo>
                    <a:pt x="7737" y="6258"/>
                  </a:lnTo>
                  <a:cubicBezTo>
                    <a:pt x="7713" y="576"/>
                    <a:pt x="7713" y="576"/>
                    <a:pt x="7713" y="576"/>
                  </a:cubicBezTo>
                  <a:close/>
                  <a:moveTo>
                    <a:pt x="1123" y="3580"/>
                  </a:moveTo>
                  <a:lnTo>
                    <a:pt x="1123" y="3580"/>
                  </a:lnTo>
                  <a:cubicBezTo>
                    <a:pt x="1141" y="3539"/>
                    <a:pt x="1164" y="3510"/>
                    <a:pt x="1205" y="3498"/>
                  </a:cubicBezTo>
                  <a:cubicBezTo>
                    <a:pt x="1205" y="3539"/>
                    <a:pt x="1187" y="3586"/>
                    <a:pt x="1147" y="3586"/>
                  </a:cubicBezTo>
                  <a:cubicBezTo>
                    <a:pt x="1135" y="3586"/>
                    <a:pt x="1129" y="3586"/>
                    <a:pt x="1123" y="3580"/>
                  </a:cubicBezTo>
                  <a:close/>
                  <a:moveTo>
                    <a:pt x="29" y="6019"/>
                  </a:moveTo>
                  <a:lnTo>
                    <a:pt x="29" y="6019"/>
                  </a:lnTo>
                  <a:cubicBezTo>
                    <a:pt x="23" y="6019"/>
                    <a:pt x="17" y="6013"/>
                    <a:pt x="6" y="6013"/>
                  </a:cubicBezTo>
                  <a:cubicBezTo>
                    <a:pt x="6" y="6019"/>
                    <a:pt x="0" y="6025"/>
                    <a:pt x="0" y="6036"/>
                  </a:cubicBezTo>
                  <a:cubicBezTo>
                    <a:pt x="0" y="6118"/>
                    <a:pt x="29" y="6164"/>
                    <a:pt x="70" y="6234"/>
                  </a:cubicBezTo>
                  <a:cubicBezTo>
                    <a:pt x="93" y="6275"/>
                    <a:pt x="99" y="6304"/>
                    <a:pt x="122" y="6339"/>
                  </a:cubicBezTo>
                  <a:cubicBezTo>
                    <a:pt x="116" y="6223"/>
                    <a:pt x="29" y="6170"/>
                    <a:pt x="29" y="6054"/>
                  </a:cubicBezTo>
                  <a:lnTo>
                    <a:pt x="29" y="6019"/>
                  </a:lnTo>
                  <a:close/>
                </a:path>
              </a:pathLst>
            </a:custGeom>
            <a:grpFill/>
            <a:ln w="19050" cap="flat" cmpd="sng">
              <a:solidFill>
                <a:schemeClr val="tx2">
                  <a:lumMod val="75000"/>
                </a:schemeClr>
              </a:solidFill>
              <a:bevel/>
              <a:headEnd/>
              <a:tailEnd/>
            </a:ln>
            <a:effectLst/>
          </p:spPr>
          <p:txBody>
            <a:bodyPr wrap="none" anchor="ctr"/>
            <a:lstStyle/>
            <a:p>
              <a:pPr defTabSz="1828434" eaLnBrk="1" fontAlgn="auto" hangingPunct="1">
                <a:spcBef>
                  <a:spcPts val="0"/>
                </a:spcBef>
                <a:spcAft>
                  <a:spcPts val="0"/>
                </a:spcAft>
                <a:defRPr/>
              </a:pPr>
              <a:endParaRPr lang="en-US">
                <a:latin typeface="+mn-lt"/>
              </a:endParaRPr>
            </a:p>
          </p:txBody>
        </p:sp>
        <p:sp>
          <p:nvSpPr>
            <p:cNvPr id="6" name="Freeform 10">
              <a:extLst>
                <a:ext uri="{FF2B5EF4-FFF2-40B4-BE49-F238E27FC236}">
                  <a16:creationId xmlns="" xmlns:a16="http://schemas.microsoft.com/office/drawing/2014/main" id="{ECB04198-6C71-411F-9550-6D9F0E13683D}"/>
                </a:ext>
              </a:extLst>
            </p:cNvPr>
            <p:cNvSpPr>
              <a:spLocks noChangeArrowheads="1"/>
            </p:cNvSpPr>
            <p:nvPr/>
          </p:nvSpPr>
          <p:spPr bwMode="auto">
            <a:xfrm>
              <a:off x="16292133" y="3470940"/>
              <a:ext cx="1916832" cy="3344973"/>
            </a:xfrm>
            <a:custGeom>
              <a:avLst/>
              <a:gdLst>
                <a:gd name="T0" fmla="*/ 984 w 4355"/>
                <a:gd name="T1" fmla="*/ 157 h 7604"/>
                <a:gd name="T2" fmla="*/ 874 w 4355"/>
                <a:gd name="T3" fmla="*/ 227 h 7604"/>
                <a:gd name="T4" fmla="*/ 676 w 4355"/>
                <a:gd name="T5" fmla="*/ 59 h 7604"/>
                <a:gd name="T6" fmla="*/ 897 w 4355"/>
                <a:gd name="T7" fmla="*/ 379 h 7604"/>
                <a:gd name="T8" fmla="*/ 1171 w 4355"/>
                <a:gd name="T9" fmla="*/ 268 h 7604"/>
                <a:gd name="T10" fmla="*/ 664 w 4355"/>
                <a:gd name="T11" fmla="*/ 169 h 7604"/>
                <a:gd name="T12" fmla="*/ 781 w 4355"/>
                <a:gd name="T13" fmla="*/ 361 h 7604"/>
                <a:gd name="T14" fmla="*/ 554 w 4355"/>
                <a:gd name="T15" fmla="*/ 315 h 7604"/>
                <a:gd name="T16" fmla="*/ 571 w 4355"/>
                <a:gd name="T17" fmla="*/ 204 h 7604"/>
                <a:gd name="T18" fmla="*/ 3591 w 4355"/>
                <a:gd name="T19" fmla="*/ 1374 h 7604"/>
                <a:gd name="T20" fmla="*/ 3824 w 4355"/>
                <a:gd name="T21" fmla="*/ 1549 h 7604"/>
                <a:gd name="T22" fmla="*/ 3708 w 4355"/>
                <a:gd name="T23" fmla="*/ 1520 h 7604"/>
                <a:gd name="T24" fmla="*/ 3754 w 4355"/>
                <a:gd name="T25" fmla="*/ 1386 h 7604"/>
                <a:gd name="T26" fmla="*/ 3498 w 4355"/>
                <a:gd name="T27" fmla="*/ 1298 h 7604"/>
                <a:gd name="T28" fmla="*/ 3498 w 4355"/>
                <a:gd name="T29" fmla="*/ 1298 h 7604"/>
                <a:gd name="T30" fmla="*/ 3894 w 4355"/>
                <a:gd name="T31" fmla="*/ 2352 h 7604"/>
                <a:gd name="T32" fmla="*/ 4348 w 4355"/>
                <a:gd name="T33" fmla="*/ 2742 h 7604"/>
                <a:gd name="T34" fmla="*/ 0 w 4355"/>
                <a:gd name="T35" fmla="*/ 1904 h 7604"/>
                <a:gd name="T36" fmla="*/ 117 w 4355"/>
                <a:gd name="T37" fmla="*/ 1898 h 7604"/>
                <a:gd name="T38" fmla="*/ 292 w 4355"/>
                <a:gd name="T39" fmla="*/ 1997 h 7604"/>
                <a:gd name="T40" fmla="*/ 297 w 4355"/>
                <a:gd name="T41" fmla="*/ 1881 h 7604"/>
                <a:gd name="T42" fmla="*/ 449 w 4355"/>
                <a:gd name="T43" fmla="*/ 1828 h 7604"/>
                <a:gd name="T44" fmla="*/ 361 w 4355"/>
                <a:gd name="T45" fmla="*/ 1724 h 7604"/>
                <a:gd name="T46" fmla="*/ 268 w 4355"/>
                <a:gd name="T47" fmla="*/ 1531 h 7604"/>
                <a:gd name="T48" fmla="*/ 466 w 4355"/>
                <a:gd name="T49" fmla="*/ 1217 h 7604"/>
                <a:gd name="T50" fmla="*/ 629 w 4355"/>
                <a:gd name="T51" fmla="*/ 1112 h 7604"/>
                <a:gd name="T52" fmla="*/ 664 w 4355"/>
                <a:gd name="T53" fmla="*/ 815 h 7604"/>
                <a:gd name="T54" fmla="*/ 781 w 4355"/>
                <a:gd name="T55" fmla="*/ 763 h 7604"/>
                <a:gd name="T56" fmla="*/ 880 w 4355"/>
                <a:gd name="T57" fmla="*/ 740 h 7604"/>
                <a:gd name="T58" fmla="*/ 949 w 4355"/>
                <a:gd name="T59" fmla="*/ 751 h 7604"/>
                <a:gd name="T60" fmla="*/ 1060 w 4355"/>
                <a:gd name="T61" fmla="*/ 588 h 7604"/>
                <a:gd name="T62" fmla="*/ 1369 w 4355"/>
                <a:gd name="T63" fmla="*/ 588 h 7604"/>
                <a:gd name="T64" fmla="*/ 1753 w 4355"/>
                <a:gd name="T65" fmla="*/ 425 h 7604"/>
                <a:gd name="T66" fmla="*/ 1718 w 4355"/>
                <a:gd name="T67" fmla="*/ 297 h 7604"/>
                <a:gd name="T68" fmla="*/ 1374 w 4355"/>
                <a:gd name="T69" fmla="*/ 94 h 7604"/>
                <a:gd name="T70" fmla="*/ 1526 w 4355"/>
                <a:gd name="T71" fmla="*/ 128 h 7604"/>
                <a:gd name="T72" fmla="*/ 1613 w 4355"/>
                <a:gd name="T73" fmla="*/ 41 h 7604"/>
                <a:gd name="T74" fmla="*/ 1712 w 4355"/>
                <a:gd name="T75" fmla="*/ 0 h 7604"/>
                <a:gd name="T76" fmla="*/ 1840 w 4355"/>
                <a:gd name="T77" fmla="*/ 204 h 7604"/>
                <a:gd name="T78" fmla="*/ 2235 w 4355"/>
                <a:gd name="T79" fmla="*/ 385 h 7604"/>
                <a:gd name="T80" fmla="*/ 2375 w 4355"/>
                <a:gd name="T81" fmla="*/ 437 h 7604"/>
                <a:gd name="T82" fmla="*/ 2631 w 4355"/>
                <a:gd name="T83" fmla="*/ 507 h 7604"/>
                <a:gd name="T84" fmla="*/ 2957 w 4355"/>
                <a:gd name="T85" fmla="*/ 583 h 7604"/>
                <a:gd name="T86" fmla="*/ 3097 w 4355"/>
                <a:gd name="T87" fmla="*/ 536 h 7604"/>
                <a:gd name="T88" fmla="*/ 3295 w 4355"/>
                <a:gd name="T89" fmla="*/ 425 h 7604"/>
                <a:gd name="T90" fmla="*/ 3242 w 4355"/>
                <a:gd name="T91" fmla="*/ 594 h 7604"/>
                <a:gd name="T92" fmla="*/ 3358 w 4355"/>
                <a:gd name="T93" fmla="*/ 693 h 7604"/>
                <a:gd name="T94" fmla="*/ 3469 w 4355"/>
                <a:gd name="T95" fmla="*/ 542 h 7604"/>
                <a:gd name="T96" fmla="*/ 3737 w 4355"/>
                <a:gd name="T97" fmla="*/ 583 h 7604"/>
                <a:gd name="T98" fmla="*/ 3743 w 4355"/>
                <a:gd name="T99" fmla="*/ 681 h 7604"/>
                <a:gd name="T100" fmla="*/ 3650 w 4355"/>
                <a:gd name="T101" fmla="*/ 932 h 7604"/>
                <a:gd name="T102" fmla="*/ 3539 w 4355"/>
                <a:gd name="T103" fmla="*/ 978 h 7604"/>
                <a:gd name="T104" fmla="*/ 3428 w 4355"/>
                <a:gd name="T105" fmla="*/ 1007 h 7604"/>
                <a:gd name="T106" fmla="*/ 3329 w 4355"/>
                <a:gd name="T107" fmla="*/ 1165 h 7604"/>
                <a:gd name="T108" fmla="*/ 3230 w 4355"/>
                <a:gd name="T109" fmla="*/ 1601 h 7604"/>
                <a:gd name="T110" fmla="*/ 3242 w 4355"/>
                <a:gd name="T111" fmla="*/ 2015 h 7604"/>
                <a:gd name="T112" fmla="*/ 3725 w 4355"/>
                <a:gd name="T113" fmla="*/ 2410 h 7604"/>
                <a:gd name="T114" fmla="*/ 3964 w 4355"/>
                <a:gd name="T115" fmla="*/ 2474 h 7604"/>
                <a:gd name="T116" fmla="*/ 4226 w 4355"/>
                <a:gd name="T117" fmla="*/ 2626 h 7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55" h="7604">
                  <a:moveTo>
                    <a:pt x="1089" y="59"/>
                  </a:moveTo>
                  <a:lnTo>
                    <a:pt x="1089" y="59"/>
                  </a:lnTo>
                  <a:cubicBezTo>
                    <a:pt x="1083" y="105"/>
                    <a:pt x="1089" y="128"/>
                    <a:pt x="1089" y="175"/>
                  </a:cubicBezTo>
                  <a:cubicBezTo>
                    <a:pt x="1077" y="146"/>
                    <a:pt x="1072" y="117"/>
                    <a:pt x="1043" y="117"/>
                  </a:cubicBezTo>
                  <a:cubicBezTo>
                    <a:pt x="1013" y="117"/>
                    <a:pt x="984" y="128"/>
                    <a:pt x="984" y="157"/>
                  </a:cubicBezTo>
                  <a:cubicBezTo>
                    <a:pt x="984" y="181"/>
                    <a:pt x="984" y="192"/>
                    <a:pt x="984" y="210"/>
                  </a:cubicBezTo>
                  <a:cubicBezTo>
                    <a:pt x="967" y="181"/>
                    <a:pt x="978" y="128"/>
                    <a:pt x="944" y="128"/>
                  </a:cubicBezTo>
                  <a:cubicBezTo>
                    <a:pt x="909" y="128"/>
                    <a:pt x="891" y="157"/>
                    <a:pt x="856" y="163"/>
                  </a:cubicBezTo>
                  <a:cubicBezTo>
                    <a:pt x="862" y="187"/>
                    <a:pt x="874" y="198"/>
                    <a:pt x="885" y="227"/>
                  </a:cubicBezTo>
                  <a:cubicBezTo>
                    <a:pt x="874" y="227"/>
                    <a:pt x="874" y="227"/>
                    <a:pt x="874" y="227"/>
                  </a:cubicBezTo>
                  <a:cubicBezTo>
                    <a:pt x="845" y="210"/>
                    <a:pt x="833" y="187"/>
                    <a:pt x="798" y="169"/>
                  </a:cubicBezTo>
                  <a:cubicBezTo>
                    <a:pt x="775" y="163"/>
                    <a:pt x="751" y="157"/>
                    <a:pt x="746" y="128"/>
                  </a:cubicBezTo>
                  <a:cubicBezTo>
                    <a:pt x="769" y="128"/>
                    <a:pt x="769" y="128"/>
                    <a:pt x="769" y="128"/>
                  </a:cubicBezTo>
                  <a:cubicBezTo>
                    <a:pt x="769" y="123"/>
                    <a:pt x="769" y="117"/>
                    <a:pt x="775" y="111"/>
                  </a:cubicBezTo>
                  <a:cubicBezTo>
                    <a:pt x="734" y="105"/>
                    <a:pt x="717" y="76"/>
                    <a:pt x="676" y="59"/>
                  </a:cubicBezTo>
                  <a:cubicBezTo>
                    <a:pt x="676" y="59"/>
                    <a:pt x="670" y="64"/>
                    <a:pt x="670" y="70"/>
                  </a:cubicBezTo>
                  <a:cubicBezTo>
                    <a:pt x="670" y="157"/>
                    <a:pt x="722" y="198"/>
                    <a:pt x="722" y="291"/>
                  </a:cubicBezTo>
                  <a:cubicBezTo>
                    <a:pt x="751" y="291"/>
                    <a:pt x="769" y="297"/>
                    <a:pt x="786" y="309"/>
                  </a:cubicBezTo>
                  <a:cubicBezTo>
                    <a:pt x="815" y="320"/>
                    <a:pt x="804" y="355"/>
                    <a:pt x="827" y="373"/>
                  </a:cubicBezTo>
                  <a:cubicBezTo>
                    <a:pt x="850" y="385"/>
                    <a:pt x="868" y="373"/>
                    <a:pt x="897" y="379"/>
                  </a:cubicBezTo>
                  <a:cubicBezTo>
                    <a:pt x="920" y="390"/>
                    <a:pt x="932" y="408"/>
                    <a:pt x="949" y="431"/>
                  </a:cubicBezTo>
                  <a:cubicBezTo>
                    <a:pt x="967" y="420"/>
                    <a:pt x="967" y="396"/>
                    <a:pt x="984" y="385"/>
                  </a:cubicBezTo>
                  <a:cubicBezTo>
                    <a:pt x="1008" y="367"/>
                    <a:pt x="1037" y="373"/>
                    <a:pt x="1060" y="350"/>
                  </a:cubicBezTo>
                  <a:cubicBezTo>
                    <a:pt x="1095" y="320"/>
                    <a:pt x="1095" y="262"/>
                    <a:pt x="1141" y="262"/>
                  </a:cubicBezTo>
                  <a:cubicBezTo>
                    <a:pt x="1153" y="262"/>
                    <a:pt x="1159" y="268"/>
                    <a:pt x="1171" y="268"/>
                  </a:cubicBezTo>
                  <a:cubicBezTo>
                    <a:pt x="1188" y="233"/>
                    <a:pt x="1217" y="216"/>
                    <a:pt x="1217" y="181"/>
                  </a:cubicBezTo>
                  <a:cubicBezTo>
                    <a:pt x="1217" y="152"/>
                    <a:pt x="1182" y="157"/>
                    <a:pt x="1171" y="134"/>
                  </a:cubicBezTo>
                  <a:cubicBezTo>
                    <a:pt x="1141" y="99"/>
                    <a:pt x="1130" y="76"/>
                    <a:pt x="1089" y="59"/>
                  </a:cubicBezTo>
                  <a:close/>
                  <a:moveTo>
                    <a:pt x="664" y="169"/>
                  </a:moveTo>
                  <a:lnTo>
                    <a:pt x="664" y="169"/>
                  </a:lnTo>
                  <a:cubicBezTo>
                    <a:pt x="676" y="210"/>
                    <a:pt x="652" y="227"/>
                    <a:pt x="647" y="268"/>
                  </a:cubicBezTo>
                  <a:cubicBezTo>
                    <a:pt x="664" y="268"/>
                    <a:pt x="682" y="262"/>
                    <a:pt x="693" y="274"/>
                  </a:cubicBezTo>
                  <a:cubicBezTo>
                    <a:pt x="687" y="297"/>
                    <a:pt x="687" y="297"/>
                    <a:pt x="687" y="297"/>
                  </a:cubicBezTo>
                  <a:cubicBezTo>
                    <a:pt x="687" y="303"/>
                    <a:pt x="687" y="309"/>
                    <a:pt x="687" y="315"/>
                  </a:cubicBezTo>
                  <a:cubicBezTo>
                    <a:pt x="728" y="320"/>
                    <a:pt x="751" y="332"/>
                    <a:pt x="781" y="361"/>
                  </a:cubicBezTo>
                  <a:cubicBezTo>
                    <a:pt x="769" y="367"/>
                    <a:pt x="757" y="379"/>
                    <a:pt x="740" y="379"/>
                  </a:cubicBezTo>
                  <a:cubicBezTo>
                    <a:pt x="687" y="379"/>
                    <a:pt x="658" y="350"/>
                    <a:pt x="606" y="350"/>
                  </a:cubicBezTo>
                  <a:cubicBezTo>
                    <a:pt x="571" y="350"/>
                    <a:pt x="554" y="361"/>
                    <a:pt x="524" y="367"/>
                  </a:cubicBezTo>
                  <a:cubicBezTo>
                    <a:pt x="530" y="350"/>
                    <a:pt x="530" y="332"/>
                    <a:pt x="536" y="315"/>
                  </a:cubicBezTo>
                  <a:cubicBezTo>
                    <a:pt x="554" y="315"/>
                    <a:pt x="554" y="315"/>
                    <a:pt x="554" y="315"/>
                  </a:cubicBezTo>
                  <a:cubicBezTo>
                    <a:pt x="559" y="315"/>
                    <a:pt x="565" y="320"/>
                    <a:pt x="571" y="320"/>
                  </a:cubicBezTo>
                  <a:cubicBezTo>
                    <a:pt x="594" y="320"/>
                    <a:pt x="623" y="326"/>
                    <a:pt x="623" y="303"/>
                  </a:cubicBezTo>
                  <a:cubicBezTo>
                    <a:pt x="623" y="268"/>
                    <a:pt x="594" y="262"/>
                    <a:pt x="583" y="233"/>
                  </a:cubicBezTo>
                  <a:cubicBezTo>
                    <a:pt x="594" y="210"/>
                    <a:pt x="594" y="210"/>
                    <a:pt x="594" y="210"/>
                  </a:cubicBezTo>
                  <a:cubicBezTo>
                    <a:pt x="583" y="210"/>
                    <a:pt x="577" y="204"/>
                    <a:pt x="571" y="204"/>
                  </a:cubicBezTo>
                  <a:cubicBezTo>
                    <a:pt x="577" y="192"/>
                    <a:pt x="577" y="192"/>
                    <a:pt x="577" y="192"/>
                  </a:cubicBezTo>
                  <a:cubicBezTo>
                    <a:pt x="612" y="175"/>
                    <a:pt x="623" y="152"/>
                    <a:pt x="647" y="128"/>
                  </a:cubicBezTo>
                  <a:cubicBezTo>
                    <a:pt x="658" y="140"/>
                    <a:pt x="664" y="152"/>
                    <a:pt x="664" y="169"/>
                  </a:cubicBezTo>
                  <a:close/>
                  <a:moveTo>
                    <a:pt x="3591" y="1374"/>
                  </a:moveTo>
                  <a:lnTo>
                    <a:pt x="3591" y="1374"/>
                  </a:lnTo>
                  <a:cubicBezTo>
                    <a:pt x="3591" y="1392"/>
                    <a:pt x="3597" y="1403"/>
                    <a:pt x="3597" y="1421"/>
                  </a:cubicBezTo>
                  <a:cubicBezTo>
                    <a:pt x="3597" y="1467"/>
                    <a:pt x="3591" y="1496"/>
                    <a:pt x="3586" y="1549"/>
                  </a:cubicBezTo>
                  <a:cubicBezTo>
                    <a:pt x="3667" y="1549"/>
                    <a:pt x="3708" y="1595"/>
                    <a:pt x="3789" y="1595"/>
                  </a:cubicBezTo>
                  <a:cubicBezTo>
                    <a:pt x="3801" y="1595"/>
                    <a:pt x="3813" y="1590"/>
                    <a:pt x="3824" y="1595"/>
                  </a:cubicBezTo>
                  <a:cubicBezTo>
                    <a:pt x="3824" y="1578"/>
                    <a:pt x="3824" y="1566"/>
                    <a:pt x="3824" y="1549"/>
                  </a:cubicBezTo>
                  <a:cubicBezTo>
                    <a:pt x="3818" y="1543"/>
                    <a:pt x="3818" y="1543"/>
                    <a:pt x="3818" y="1543"/>
                  </a:cubicBezTo>
                  <a:cubicBezTo>
                    <a:pt x="3807" y="1555"/>
                    <a:pt x="3801" y="1566"/>
                    <a:pt x="3784" y="1566"/>
                  </a:cubicBezTo>
                  <a:cubicBezTo>
                    <a:pt x="3772" y="1566"/>
                    <a:pt x="3772" y="1549"/>
                    <a:pt x="3766" y="1549"/>
                  </a:cubicBezTo>
                  <a:cubicBezTo>
                    <a:pt x="3754" y="1549"/>
                    <a:pt x="3749" y="1555"/>
                    <a:pt x="3743" y="1555"/>
                  </a:cubicBezTo>
                  <a:cubicBezTo>
                    <a:pt x="3720" y="1555"/>
                    <a:pt x="3708" y="1537"/>
                    <a:pt x="3708" y="1520"/>
                  </a:cubicBezTo>
                  <a:cubicBezTo>
                    <a:pt x="3708" y="1491"/>
                    <a:pt x="3731" y="1491"/>
                    <a:pt x="3743" y="1467"/>
                  </a:cubicBezTo>
                  <a:cubicBezTo>
                    <a:pt x="3725" y="1461"/>
                    <a:pt x="3708" y="1450"/>
                    <a:pt x="3708" y="1432"/>
                  </a:cubicBezTo>
                  <a:cubicBezTo>
                    <a:pt x="3708" y="1421"/>
                    <a:pt x="3714" y="1415"/>
                    <a:pt x="3714" y="1403"/>
                  </a:cubicBezTo>
                  <a:cubicBezTo>
                    <a:pt x="3725" y="1403"/>
                    <a:pt x="3731" y="1403"/>
                    <a:pt x="3743" y="1403"/>
                  </a:cubicBezTo>
                  <a:cubicBezTo>
                    <a:pt x="3778" y="1403"/>
                    <a:pt x="3824" y="1386"/>
                    <a:pt x="3754" y="1386"/>
                  </a:cubicBezTo>
                  <a:cubicBezTo>
                    <a:pt x="3731" y="1386"/>
                    <a:pt x="3708" y="1368"/>
                    <a:pt x="3708" y="1345"/>
                  </a:cubicBezTo>
                  <a:cubicBezTo>
                    <a:pt x="3708" y="1328"/>
                    <a:pt x="3720" y="1322"/>
                    <a:pt x="3720" y="1304"/>
                  </a:cubicBezTo>
                  <a:cubicBezTo>
                    <a:pt x="3720" y="1281"/>
                    <a:pt x="3690" y="1328"/>
                    <a:pt x="3679" y="1345"/>
                  </a:cubicBezTo>
                  <a:cubicBezTo>
                    <a:pt x="3661" y="1374"/>
                    <a:pt x="3626" y="1374"/>
                    <a:pt x="3591" y="1374"/>
                  </a:cubicBezTo>
                  <a:close/>
                  <a:moveTo>
                    <a:pt x="3498" y="1298"/>
                  </a:moveTo>
                  <a:lnTo>
                    <a:pt x="3498" y="1298"/>
                  </a:lnTo>
                  <a:cubicBezTo>
                    <a:pt x="3487" y="1293"/>
                    <a:pt x="3481" y="1293"/>
                    <a:pt x="3469" y="1287"/>
                  </a:cubicBezTo>
                  <a:cubicBezTo>
                    <a:pt x="3463" y="1298"/>
                    <a:pt x="3463" y="1304"/>
                    <a:pt x="3463" y="1310"/>
                  </a:cubicBezTo>
                  <a:cubicBezTo>
                    <a:pt x="3463" y="1339"/>
                    <a:pt x="3475" y="1351"/>
                    <a:pt x="3492" y="1374"/>
                  </a:cubicBezTo>
                  <a:cubicBezTo>
                    <a:pt x="3492" y="1345"/>
                    <a:pt x="3504" y="1328"/>
                    <a:pt x="3498" y="1298"/>
                  </a:cubicBezTo>
                  <a:close/>
                  <a:moveTo>
                    <a:pt x="3894" y="2306"/>
                  </a:moveTo>
                  <a:lnTo>
                    <a:pt x="3894" y="2306"/>
                  </a:lnTo>
                  <a:cubicBezTo>
                    <a:pt x="3883" y="2288"/>
                    <a:pt x="3883" y="2265"/>
                    <a:pt x="3859" y="2265"/>
                  </a:cubicBezTo>
                  <a:cubicBezTo>
                    <a:pt x="3847" y="2265"/>
                    <a:pt x="3836" y="2271"/>
                    <a:pt x="3824" y="2282"/>
                  </a:cubicBezTo>
                  <a:cubicBezTo>
                    <a:pt x="3847" y="2317"/>
                    <a:pt x="3865" y="2329"/>
                    <a:pt x="3894" y="2352"/>
                  </a:cubicBezTo>
                  <a:cubicBezTo>
                    <a:pt x="3894" y="2346"/>
                    <a:pt x="3900" y="2341"/>
                    <a:pt x="3900" y="2335"/>
                  </a:cubicBezTo>
                  <a:cubicBezTo>
                    <a:pt x="3900" y="2329"/>
                    <a:pt x="3894" y="2311"/>
                    <a:pt x="3894" y="2306"/>
                  </a:cubicBezTo>
                  <a:close/>
                  <a:moveTo>
                    <a:pt x="4348" y="2742"/>
                  </a:moveTo>
                  <a:lnTo>
                    <a:pt x="4348" y="2742"/>
                  </a:lnTo>
                  <a:lnTo>
                    <a:pt x="4348" y="2742"/>
                  </a:lnTo>
                  <a:cubicBezTo>
                    <a:pt x="4354" y="7603"/>
                    <a:pt x="4354" y="7603"/>
                    <a:pt x="4354" y="7603"/>
                  </a:cubicBezTo>
                  <a:lnTo>
                    <a:pt x="4354" y="7603"/>
                  </a:lnTo>
                  <a:cubicBezTo>
                    <a:pt x="24" y="7586"/>
                    <a:pt x="24" y="7586"/>
                    <a:pt x="24" y="7586"/>
                  </a:cubicBezTo>
                  <a:lnTo>
                    <a:pt x="24" y="7586"/>
                  </a:lnTo>
                  <a:cubicBezTo>
                    <a:pt x="0" y="1904"/>
                    <a:pt x="0" y="1904"/>
                    <a:pt x="0" y="1904"/>
                  </a:cubicBezTo>
                  <a:lnTo>
                    <a:pt x="0" y="1904"/>
                  </a:lnTo>
                  <a:cubicBezTo>
                    <a:pt x="53" y="1921"/>
                    <a:pt x="88" y="1956"/>
                    <a:pt x="88" y="2015"/>
                  </a:cubicBezTo>
                  <a:cubicBezTo>
                    <a:pt x="88" y="2137"/>
                    <a:pt x="88" y="2015"/>
                    <a:pt x="146" y="2015"/>
                  </a:cubicBezTo>
                  <a:cubicBezTo>
                    <a:pt x="140" y="1980"/>
                    <a:pt x="117" y="1962"/>
                    <a:pt x="117" y="1927"/>
                  </a:cubicBezTo>
                  <a:cubicBezTo>
                    <a:pt x="117" y="1916"/>
                    <a:pt x="117" y="1910"/>
                    <a:pt x="117" y="1898"/>
                  </a:cubicBezTo>
                  <a:cubicBezTo>
                    <a:pt x="123" y="1892"/>
                    <a:pt x="129" y="1892"/>
                    <a:pt x="134" y="1892"/>
                  </a:cubicBezTo>
                  <a:cubicBezTo>
                    <a:pt x="140" y="1892"/>
                    <a:pt x="146" y="1898"/>
                    <a:pt x="152" y="1898"/>
                  </a:cubicBezTo>
                  <a:cubicBezTo>
                    <a:pt x="175" y="1892"/>
                    <a:pt x="175" y="1892"/>
                    <a:pt x="175" y="1892"/>
                  </a:cubicBezTo>
                  <a:cubicBezTo>
                    <a:pt x="192" y="1921"/>
                    <a:pt x="210" y="1933"/>
                    <a:pt x="245" y="1945"/>
                  </a:cubicBezTo>
                  <a:cubicBezTo>
                    <a:pt x="268" y="1956"/>
                    <a:pt x="268" y="1985"/>
                    <a:pt x="292" y="1997"/>
                  </a:cubicBezTo>
                  <a:cubicBezTo>
                    <a:pt x="338" y="2038"/>
                    <a:pt x="402" y="2050"/>
                    <a:pt x="379" y="2044"/>
                  </a:cubicBezTo>
                  <a:cubicBezTo>
                    <a:pt x="379" y="2026"/>
                    <a:pt x="355" y="2032"/>
                    <a:pt x="344" y="2015"/>
                  </a:cubicBezTo>
                  <a:cubicBezTo>
                    <a:pt x="321" y="1997"/>
                    <a:pt x="326" y="1974"/>
                    <a:pt x="321" y="1945"/>
                  </a:cubicBezTo>
                  <a:cubicBezTo>
                    <a:pt x="315" y="1927"/>
                    <a:pt x="297" y="1916"/>
                    <a:pt x="297" y="1898"/>
                  </a:cubicBezTo>
                  <a:cubicBezTo>
                    <a:pt x="297" y="1881"/>
                    <a:pt x="297" y="1881"/>
                    <a:pt x="297" y="1881"/>
                  </a:cubicBezTo>
                  <a:cubicBezTo>
                    <a:pt x="367" y="1881"/>
                    <a:pt x="367" y="1881"/>
                    <a:pt x="367" y="1881"/>
                  </a:cubicBezTo>
                  <a:cubicBezTo>
                    <a:pt x="379" y="1881"/>
                    <a:pt x="385" y="1869"/>
                    <a:pt x="391" y="1869"/>
                  </a:cubicBezTo>
                  <a:cubicBezTo>
                    <a:pt x="396" y="1869"/>
                    <a:pt x="402" y="1875"/>
                    <a:pt x="408" y="1875"/>
                  </a:cubicBezTo>
                  <a:cubicBezTo>
                    <a:pt x="431" y="1875"/>
                    <a:pt x="443" y="1846"/>
                    <a:pt x="466" y="1846"/>
                  </a:cubicBezTo>
                  <a:cubicBezTo>
                    <a:pt x="460" y="1840"/>
                    <a:pt x="460" y="1828"/>
                    <a:pt x="449" y="1828"/>
                  </a:cubicBezTo>
                  <a:cubicBezTo>
                    <a:pt x="420" y="1828"/>
                    <a:pt x="408" y="1840"/>
                    <a:pt x="379" y="1840"/>
                  </a:cubicBezTo>
                  <a:cubicBezTo>
                    <a:pt x="361" y="1840"/>
                    <a:pt x="350" y="1840"/>
                    <a:pt x="332" y="1840"/>
                  </a:cubicBezTo>
                  <a:cubicBezTo>
                    <a:pt x="332" y="1822"/>
                    <a:pt x="332" y="1811"/>
                    <a:pt x="332" y="1793"/>
                  </a:cubicBezTo>
                  <a:cubicBezTo>
                    <a:pt x="332" y="1758"/>
                    <a:pt x="367" y="1758"/>
                    <a:pt x="379" y="1729"/>
                  </a:cubicBezTo>
                  <a:cubicBezTo>
                    <a:pt x="373" y="1729"/>
                    <a:pt x="367" y="1724"/>
                    <a:pt x="361" y="1724"/>
                  </a:cubicBezTo>
                  <a:cubicBezTo>
                    <a:pt x="350" y="1724"/>
                    <a:pt x="338" y="1729"/>
                    <a:pt x="326" y="1735"/>
                  </a:cubicBezTo>
                  <a:cubicBezTo>
                    <a:pt x="309" y="1706"/>
                    <a:pt x="280" y="1712"/>
                    <a:pt x="251" y="1694"/>
                  </a:cubicBezTo>
                  <a:cubicBezTo>
                    <a:pt x="216" y="1671"/>
                    <a:pt x="198" y="1636"/>
                    <a:pt x="198" y="1590"/>
                  </a:cubicBezTo>
                  <a:cubicBezTo>
                    <a:pt x="198" y="1561"/>
                    <a:pt x="216" y="1537"/>
                    <a:pt x="245" y="1520"/>
                  </a:cubicBezTo>
                  <a:cubicBezTo>
                    <a:pt x="268" y="1531"/>
                    <a:pt x="268" y="1531"/>
                    <a:pt x="268" y="1531"/>
                  </a:cubicBezTo>
                  <a:cubicBezTo>
                    <a:pt x="292" y="1479"/>
                    <a:pt x="367" y="1473"/>
                    <a:pt x="367" y="1415"/>
                  </a:cubicBezTo>
                  <a:cubicBezTo>
                    <a:pt x="367" y="1386"/>
                    <a:pt x="385" y="1374"/>
                    <a:pt x="396" y="1351"/>
                  </a:cubicBezTo>
                  <a:cubicBezTo>
                    <a:pt x="408" y="1310"/>
                    <a:pt x="396" y="1287"/>
                    <a:pt x="396" y="1246"/>
                  </a:cubicBezTo>
                  <a:cubicBezTo>
                    <a:pt x="396" y="1223"/>
                    <a:pt x="402" y="1205"/>
                    <a:pt x="420" y="1194"/>
                  </a:cubicBezTo>
                  <a:cubicBezTo>
                    <a:pt x="437" y="1205"/>
                    <a:pt x="449" y="1217"/>
                    <a:pt x="466" y="1217"/>
                  </a:cubicBezTo>
                  <a:cubicBezTo>
                    <a:pt x="524" y="1217"/>
                    <a:pt x="542" y="1159"/>
                    <a:pt x="594" y="1141"/>
                  </a:cubicBezTo>
                  <a:cubicBezTo>
                    <a:pt x="606" y="1159"/>
                    <a:pt x="612" y="1165"/>
                    <a:pt x="623" y="1182"/>
                  </a:cubicBezTo>
                  <a:cubicBezTo>
                    <a:pt x="635" y="1182"/>
                    <a:pt x="635" y="1182"/>
                    <a:pt x="635" y="1182"/>
                  </a:cubicBezTo>
                  <a:cubicBezTo>
                    <a:pt x="629" y="1170"/>
                    <a:pt x="618" y="1159"/>
                    <a:pt x="618" y="1141"/>
                  </a:cubicBezTo>
                  <a:cubicBezTo>
                    <a:pt x="618" y="1130"/>
                    <a:pt x="629" y="1124"/>
                    <a:pt x="629" y="1112"/>
                  </a:cubicBezTo>
                  <a:cubicBezTo>
                    <a:pt x="629" y="1054"/>
                    <a:pt x="554" y="1042"/>
                    <a:pt x="554" y="984"/>
                  </a:cubicBezTo>
                  <a:cubicBezTo>
                    <a:pt x="554" y="961"/>
                    <a:pt x="565" y="943"/>
                    <a:pt x="565" y="920"/>
                  </a:cubicBezTo>
                  <a:lnTo>
                    <a:pt x="571" y="914"/>
                  </a:lnTo>
                  <a:cubicBezTo>
                    <a:pt x="588" y="914"/>
                    <a:pt x="594" y="926"/>
                    <a:pt x="606" y="926"/>
                  </a:cubicBezTo>
                  <a:cubicBezTo>
                    <a:pt x="658" y="926"/>
                    <a:pt x="664" y="862"/>
                    <a:pt x="664" y="815"/>
                  </a:cubicBezTo>
                  <a:cubicBezTo>
                    <a:pt x="676" y="804"/>
                    <a:pt x="682" y="786"/>
                    <a:pt x="693" y="786"/>
                  </a:cubicBezTo>
                  <a:cubicBezTo>
                    <a:pt x="740" y="786"/>
                    <a:pt x="751" y="833"/>
                    <a:pt x="792" y="833"/>
                  </a:cubicBezTo>
                  <a:cubicBezTo>
                    <a:pt x="810" y="833"/>
                    <a:pt x="821" y="833"/>
                    <a:pt x="839" y="833"/>
                  </a:cubicBezTo>
                  <a:cubicBezTo>
                    <a:pt x="845" y="827"/>
                    <a:pt x="845" y="821"/>
                    <a:pt x="850" y="821"/>
                  </a:cubicBezTo>
                  <a:cubicBezTo>
                    <a:pt x="827" y="792"/>
                    <a:pt x="781" y="798"/>
                    <a:pt x="781" y="763"/>
                  </a:cubicBezTo>
                  <a:cubicBezTo>
                    <a:pt x="781" y="751"/>
                    <a:pt x="763" y="751"/>
                    <a:pt x="763" y="740"/>
                  </a:cubicBezTo>
                  <a:cubicBezTo>
                    <a:pt x="763" y="711"/>
                    <a:pt x="781" y="699"/>
                    <a:pt x="781" y="670"/>
                  </a:cubicBezTo>
                  <a:cubicBezTo>
                    <a:pt x="821" y="681"/>
                    <a:pt x="850" y="705"/>
                    <a:pt x="868" y="746"/>
                  </a:cubicBezTo>
                  <a:cubicBezTo>
                    <a:pt x="874" y="746"/>
                    <a:pt x="874" y="746"/>
                    <a:pt x="874" y="746"/>
                  </a:cubicBezTo>
                  <a:cubicBezTo>
                    <a:pt x="880" y="740"/>
                    <a:pt x="880" y="740"/>
                    <a:pt x="880" y="740"/>
                  </a:cubicBezTo>
                  <a:cubicBezTo>
                    <a:pt x="891" y="746"/>
                    <a:pt x="897" y="751"/>
                    <a:pt x="909" y="763"/>
                  </a:cubicBezTo>
                  <a:cubicBezTo>
                    <a:pt x="920" y="769"/>
                    <a:pt x="920" y="769"/>
                    <a:pt x="920" y="769"/>
                  </a:cubicBezTo>
                  <a:cubicBezTo>
                    <a:pt x="920" y="757"/>
                    <a:pt x="920" y="751"/>
                    <a:pt x="920" y="746"/>
                  </a:cubicBezTo>
                  <a:cubicBezTo>
                    <a:pt x="926" y="740"/>
                    <a:pt x="926" y="740"/>
                    <a:pt x="926" y="740"/>
                  </a:cubicBezTo>
                  <a:cubicBezTo>
                    <a:pt x="938" y="746"/>
                    <a:pt x="944" y="746"/>
                    <a:pt x="949" y="751"/>
                  </a:cubicBezTo>
                  <a:cubicBezTo>
                    <a:pt x="955" y="746"/>
                    <a:pt x="955" y="740"/>
                    <a:pt x="955" y="734"/>
                  </a:cubicBezTo>
                  <a:cubicBezTo>
                    <a:pt x="955" y="693"/>
                    <a:pt x="920" y="681"/>
                    <a:pt x="920" y="641"/>
                  </a:cubicBezTo>
                  <a:cubicBezTo>
                    <a:pt x="920" y="623"/>
                    <a:pt x="920" y="623"/>
                    <a:pt x="920" y="623"/>
                  </a:cubicBezTo>
                  <a:cubicBezTo>
                    <a:pt x="955" y="617"/>
                    <a:pt x="973" y="606"/>
                    <a:pt x="1008" y="600"/>
                  </a:cubicBezTo>
                  <a:cubicBezTo>
                    <a:pt x="1025" y="600"/>
                    <a:pt x="1043" y="606"/>
                    <a:pt x="1060" y="588"/>
                  </a:cubicBezTo>
                  <a:cubicBezTo>
                    <a:pt x="1077" y="565"/>
                    <a:pt x="1072" y="542"/>
                    <a:pt x="1095" y="518"/>
                  </a:cubicBezTo>
                  <a:cubicBezTo>
                    <a:pt x="1095" y="577"/>
                    <a:pt x="1159" y="594"/>
                    <a:pt x="1217" y="594"/>
                  </a:cubicBezTo>
                  <a:cubicBezTo>
                    <a:pt x="1270" y="594"/>
                    <a:pt x="1270" y="594"/>
                    <a:pt x="1270" y="594"/>
                  </a:cubicBezTo>
                  <a:cubicBezTo>
                    <a:pt x="1281" y="594"/>
                    <a:pt x="1287" y="600"/>
                    <a:pt x="1304" y="600"/>
                  </a:cubicBezTo>
                  <a:cubicBezTo>
                    <a:pt x="1334" y="600"/>
                    <a:pt x="1345" y="588"/>
                    <a:pt x="1369" y="588"/>
                  </a:cubicBezTo>
                  <a:cubicBezTo>
                    <a:pt x="1403" y="588"/>
                    <a:pt x="1415" y="617"/>
                    <a:pt x="1444" y="617"/>
                  </a:cubicBezTo>
                  <a:cubicBezTo>
                    <a:pt x="1497" y="617"/>
                    <a:pt x="1520" y="571"/>
                    <a:pt x="1572" y="559"/>
                  </a:cubicBezTo>
                  <a:cubicBezTo>
                    <a:pt x="1613" y="548"/>
                    <a:pt x="1636" y="536"/>
                    <a:pt x="1677" y="530"/>
                  </a:cubicBezTo>
                  <a:cubicBezTo>
                    <a:pt x="1706" y="524"/>
                    <a:pt x="1741" y="530"/>
                    <a:pt x="1753" y="507"/>
                  </a:cubicBezTo>
                  <a:cubicBezTo>
                    <a:pt x="1758" y="478"/>
                    <a:pt x="1753" y="454"/>
                    <a:pt x="1753" y="425"/>
                  </a:cubicBezTo>
                  <a:cubicBezTo>
                    <a:pt x="1753" y="344"/>
                    <a:pt x="1753" y="344"/>
                    <a:pt x="1753" y="344"/>
                  </a:cubicBezTo>
                  <a:cubicBezTo>
                    <a:pt x="1753" y="315"/>
                    <a:pt x="1776" y="303"/>
                    <a:pt x="1799" y="280"/>
                  </a:cubicBezTo>
                  <a:cubicBezTo>
                    <a:pt x="1793" y="280"/>
                    <a:pt x="1793" y="274"/>
                    <a:pt x="1788" y="274"/>
                  </a:cubicBezTo>
                  <a:cubicBezTo>
                    <a:pt x="1758" y="274"/>
                    <a:pt x="1747" y="297"/>
                    <a:pt x="1724" y="303"/>
                  </a:cubicBezTo>
                  <a:lnTo>
                    <a:pt x="1718" y="297"/>
                  </a:lnTo>
                  <a:cubicBezTo>
                    <a:pt x="1718" y="274"/>
                    <a:pt x="1735" y="262"/>
                    <a:pt x="1735" y="245"/>
                  </a:cubicBezTo>
                  <a:cubicBezTo>
                    <a:pt x="1735" y="192"/>
                    <a:pt x="1677" y="181"/>
                    <a:pt x="1630" y="181"/>
                  </a:cubicBezTo>
                  <a:cubicBezTo>
                    <a:pt x="1572" y="181"/>
                    <a:pt x="1543" y="210"/>
                    <a:pt x="1485" y="239"/>
                  </a:cubicBezTo>
                  <a:cubicBezTo>
                    <a:pt x="1479" y="192"/>
                    <a:pt x="1456" y="169"/>
                    <a:pt x="1421" y="140"/>
                  </a:cubicBezTo>
                  <a:cubicBezTo>
                    <a:pt x="1403" y="123"/>
                    <a:pt x="1374" y="117"/>
                    <a:pt x="1374" y="94"/>
                  </a:cubicBezTo>
                  <a:cubicBezTo>
                    <a:pt x="1374" y="82"/>
                    <a:pt x="1374" y="76"/>
                    <a:pt x="1374" y="64"/>
                  </a:cubicBezTo>
                  <a:cubicBezTo>
                    <a:pt x="1398" y="64"/>
                    <a:pt x="1398" y="64"/>
                    <a:pt x="1398" y="64"/>
                  </a:cubicBezTo>
                  <a:cubicBezTo>
                    <a:pt x="1409" y="64"/>
                    <a:pt x="1415" y="70"/>
                    <a:pt x="1421" y="70"/>
                  </a:cubicBezTo>
                  <a:cubicBezTo>
                    <a:pt x="1438" y="70"/>
                    <a:pt x="1438" y="47"/>
                    <a:pt x="1456" y="47"/>
                  </a:cubicBezTo>
                  <a:cubicBezTo>
                    <a:pt x="1497" y="47"/>
                    <a:pt x="1497" y="99"/>
                    <a:pt x="1526" y="128"/>
                  </a:cubicBezTo>
                  <a:lnTo>
                    <a:pt x="1532" y="123"/>
                  </a:lnTo>
                  <a:cubicBezTo>
                    <a:pt x="1532" y="111"/>
                    <a:pt x="1526" y="105"/>
                    <a:pt x="1526" y="94"/>
                  </a:cubicBezTo>
                  <a:cubicBezTo>
                    <a:pt x="1526" y="70"/>
                    <a:pt x="1532" y="53"/>
                    <a:pt x="1549" y="35"/>
                  </a:cubicBezTo>
                  <a:cubicBezTo>
                    <a:pt x="1561" y="47"/>
                    <a:pt x="1566" y="53"/>
                    <a:pt x="1578" y="53"/>
                  </a:cubicBezTo>
                  <a:cubicBezTo>
                    <a:pt x="1590" y="53"/>
                    <a:pt x="1601" y="41"/>
                    <a:pt x="1613" y="41"/>
                  </a:cubicBezTo>
                  <a:cubicBezTo>
                    <a:pt x="1636" y="41"/>
                    <a:pt x="1630" y="64"/>
                    <a:pt x="1642" y="82"/>
                  </a:cubicBezTo>
                  <a:cubicBezTo>
                    <a:pt x="1660" y="99"/>
                    <a:pt x="1677" y="94"/>
                    <a:pt x="1695" y="105"/>
                  </a:cubicBezTo>
                  <a:cubicBezTo>
                    <a:pt x="1695" y="99"/>
                    <a:pt x="1700" y="99"/>
                    <a:pt x="1700" y="94"/>
                  </a:cubicBezTo>
                  <a:cubicBezTo>
                    <a:pt x="1700" y="70"/>
                    <a:pt x="1683" y="59"/>
                    <a:pt x="1683" y="29"/>
                  </a:cubicBezTo>
                  <a:cubicBezTo>
                    <a:pt x="1683" y="18"/>
                    <a:pt x="1700" y="12"/>
                    <a:pt x="1712" y="0"/>
                  </a:cubicBezTo>
                  <a:cubicBezTo>
                    <a:pt x="1729" y="18"/>
                    <a:pt x="1724" y="35"/>
                    <a:pt x="1724" y="53"/>
                  </a:cubicBezTo>
                  <a:cubicBezTo>
                    <a:pt x="1724" y="117"/>
                    <a:pt x="1724" y="117"/>
                    <a:pt x="1724" y="117"/>
                  </a:cubicBezTo>
                  <a:cubicBezTo>
                    <a:pt x="1724" y="140"/>
                    <a:pt x="1729" y="157"/>
                    <a:pt x="1747" y="169"/>
                  </a:cubicBezTo>
                  <a:cubicBezTo>
                    <a:pt x="1770" y="181"/>
                    <a:pt x="1753" y="216"/>
                    <a:pt x="1776" y="216"/>
                  </a:cubicBezTo>
                  <a:cubicBezTo>
                    <a:pt x="1805" y="216"/>
                    <a:pt x="1823" y="222"/>
                    <a:pt x="1840" y="204"/>
                  </a:cubicBezTo>
                  <a:cubicBezTo>
                    <a:pt x="1858" y="192"/>
                    <a:pt x="1846" y="157"/>
                    <a:pt x="1869" y="157"/>
                  </a:cubicBezTo>
                  <a:cubicBezTo>
                    <a:pt x="1968" y="157"/>
                    <a:pt x="1945" y="332"/>
                    <a:pt x="2044" y="332"/>
                  </a:cubicBezTo>
                  <a:cubicBezTo>
                    <a:pt x="2061" y="332"/>
                    <a:pt x="2073" y="332"/>
                    <a:pt x="2089" y="332"/>
                  </a:cubicBezTo>
                  <a:cubicBezTo>
                    <a:pt x="2107" y="332"/>
                    <a:pt x="2118" y="350"/>
                    <a:pt x="2136" y="361"/>
                  </a:cubicBezTo>
                  <a:cubicBezTo>
                    <a:pt x="2171" y="379"/>
                    <a:pt x="2194" y="385"/>
                    <a:pt x="2235" y="385"/>
                  </a:cubicBezTo>
                  <a:cubicBezTo>
                    <a:pt x="2252" y="385"/>
                    <a:pt x="2252" y="373"/>
                    <a:pt x="2264" y="361"/>
                  </a:cubicBezTo>
                  <a:cubicBezTo>
                    <a:pt x="2282" y="332"/>
                    <a:pt x="2305" y="338"/>
                    <a:pt x="2340" y="332"/>
                  </a:cubicBezTo>
                  <a:cubicBezTo>
                    <a:pt x="2340" y="338"/>
                    <a:pt x="2346" y="338"/>
                    <a:pt x="2346" y="344"/>
                  </a:cubicBezTo>
                  <a:cubicBezTo>
                    <a:pt x="2346" y="361"/>
                    <a:pt x="2317" y="367"/>
                    <a:pt x="2317" y="390"/>
                  </a:cubicBezTo>
                  <a:cubicBezTo>
                    <a:pt x="2317" y="420"/>
                    <a:pt x="2346" y="437"/>
                    <a:pt x="2375" y="437"/>
                  </a:cubicBezTo>
                  <a:cubicBezTo>
                    <a:pt x="2398" y="437"/>
                    <a:pt x="2404" y="414"/>
                    <a:pt x="2421" y="414"/>
                  </a:cubicBezTo>
                  <a:cubicBezTo>
                    <a:pt x="2462" y="414"/>
                    <a:pt x="2485" y="460"/>
                    <a:pt x="2485" y="507"/>
                  </a:cubicBezTo>
                  <a:cubicBezTo>
                    <a:pt x="2485" y="507"/>
                    <a:pt x="2491" y="513"/>
                    <a:pt x="2497" y="513"/>
                  </a:cubicBezTo>
                  <a:cubicBezTo>
                    <a:pt x="2503" y="495"/>
                    <a:pt x="2503" y="466"/>
                    <a:pt x="2526" y="466"/>
                  </a:cubicBezTo>
                  <a:cubicBezTo>
                    <a:pt x="2567" y="466"/>
                    <a:pt x="2584" y="507"/>
                    <a:pt x="2631" y="507"/>
                  </a:cubicBezTo>
                  <a:cubicBezTo>
                    <a:pt x="2683" y="507"/>
                    <a:pt x="2683" y="507"/>
                    <a:pt x="2683" y="507"/>
                  </a:cubicBezTo>
                  <a:cubicBezTo>
                    <a:pt x="2718" y="507"/>
                    <a:pt x="2724" y="466"/>
                    <a:pt x="2759" y="449"/>
                  </a:cubicBezTo>
                  <a:cubicBezTo>
                    <a:pt x="2794" y="507"/>
                    <a:pt x="2840" y="518"/>
                    <a:pt x="2887" y="553"/>
                  </a:cubicBezTo>
                  <a:cubicBezTo>
                    <a:pt x="2904" y="565"/>
                    <a:pt x="2899" y="594"/>
                    <a:pt x="2922" y="594"/>
                  </a:cubicBezTo>
                  <a:cubicBezTo>
                    <a:pt x="2934" y="594"/>
                    <a:pt x="2939" y="583"/>
                    <a:pt x="2957" y="583"/>
                  </a:cubicBezTo>
                  <a:cubicBezTo>
                    <a:pt x="2980" y="583"/>
                    <a:pt x="2992" y="612"/>
                    <a:pt x="3015" y="612"/>
                  </a:cubicBezTo>
                  <a:cubicBezTo>
                    <a:pt x="3038" y="612"/>
                    <a:pt x="3044" y="588"/>
                    <a:pt x="3062" y="577"/>
                  </a:cubicBezTo>
                  <a:cubicBezTo>
                    <a:pt x="3050" y="571"/>
                    <a:pt x="3038" y="571"/>
                    <a:pt x="3027" y="577"/>
                  </a:cubicBezTo>
                  <a:cubicBezTo>
                    <a:pt x="3032" y="548"/>
                    <a:pt x="3056" y="548"/>
                    <a:pt x="3067" y="524"/>
                  </a:cubicBezTo>
                  <a:cubicBezTo>
                    <a:pt x="3079" y="530"/>
                    <a:pt x="3085" y="536"/>
                    <a:pt x="3097" y="536"/>
                  </a:cubicBezTo>
                  <a:cubicBezTo>
                    <a:pt x="3120" y="536"/>
                    <a:pt x="3120" y="489"/>
                    <a:pt x="3143" y="489"/>
                  </a:cubicBezTo>
                  <a:cubicBezTo>
                    <a:pt x="3155" y="489"/>
                    <a:pt x="3155" y="495"/>
                    <a:pt x="3166" y="495"/>
                  </a:cubicBezTo>
                  <a:cubicBezTo>
                    <a:pt x="3184" y="495"/>
                    <a:pt x="3195" y="483"/>
                    <a:pt x="3207" y="478"/>
                  </a:cubicBezTo>
                  <a:cubicBezTo>
                    <a:pt x="3201" y="472"/>
                    <a:pt x="3195" y="472"/>
                    <a:pt x="3184" y="466"/>
                  </a:cubicBezTo>
                  <a:cubicBezTo>
                    <a:pt x="3230" y="449"/>
                    <a:pt x="3254" y="443"/>
                    <a:pt x="3295" y="425"/>
                  </a:cubicBezTo>
                  <a:cubicBezTo>
                    <a:pt x="3300" y="425"/>
                    <a:pt x="3300" y="425"/>
                    <a:pt x="3300" y="425"/>
                  </a:cubicBezTo>
                  <a:cubicBezTo>
                    <a:pt x="3283" y="472"/>
                    <a:pt x="3283" y="507"/>
                    <a:pt x="3242" y="536"/>
                  </a:cubicBezTo>
                  <a:cubicBezTo>
                    <a:pt x="3230" y="548"/>
                    <a:pt x="3225" y="553"/>
                    <a:pt x="3225" y="571"/>
                  </a:cubicBezTo>
                  <a:cubicBezTo>
                    <a:pt x="3225" y="594"/>
                    <a:pt x="3225" y="594"/>
                    <a:pt x="3225" y="594"/>
                  </a:cubicBezTo>
                  <a:cubicBezTo>
                    <a:pt x="3230" y="594"/>
                    <a:pt x="3236" y="594"/>
                    <a:pt x="3242" y="594"/>
                  </a:cubicBezTo>
                  <a:cubicBezTo>
                    <a:pt x="3271" y="594"/>
                    <a:pt x="3277" y="553"/>
                    <a:pt x="3306" y="553"/>
                  </a:cubicBezTo>
                  <a:cubicBezTo>
                    <a:pt x="3318" y="553"/>
                    <a:pt x="3312" y="571"/>
                    <a:pt x="3324" y="571"/>
                  </a:cubicBezTo>
                  <a:cubicBezTo>
                    <a:pt x="3347" y="583"/>
                    <a:pt x="3382" y="583"/>
                    <a:pt x="3382" y="612"/>
                  </a:cubicBezTo>
                  <a:cubicBezTo>
                    <a:pt x="3382" y="635"/>
                    <a:pt x="3358" y="641"/>
                    <a:pt x="3358" y="670"/>
                  </a:cubicBezTo>
                  <a:cubicBezTo>
                    <a:pt x="3358" y="676"/>
                    <a:pt x="3358" y="681"/>
                    <a:pt x="3358" y="693"/>
                  </a:cubicBezTo>
                  <a:cubicBezTo>
                    <a:pt x="3446" y="693"/>
                    <a:pt x="3446" y="693"/>
                    <a:pt x="3446" y="693"/>
                  </a:cubicBezTo>
                  <a:cubicBezTo>
                    <a:pt x="3452" y="693"/>
                    <a:pt x="3458" y="699"/>
                    <a:pt x="3463" y="699"/>
                  </a:cubicBezTo>
                  <a:cubicBezTo>
                    <a:pt x="3498" y="699"/>
                    <a:pt x="3510" y="664"/>
                    <a:pt x="3527" y="629"/>
                  </a:cubicBezTo>
                  <a:cubicBezTo>
                    <a:pt x="3533" y="612"/>
                    <a:pt x="3556" y="600"/>
                    <a:pt x="3556" y="577"/>
                  </a:cubicBezTo>
                  <a:cubicBezTo>
                    <a:pt x="3556" y="542"/>
                    <a:pt x="3504" y="553"/>
                    <a:pt x="3469" y="542"/>
                  </a:cubicBezTo>
                  <a:cubicBezTo>
                    <a:pt x="3481" y="513"/>
                    <a:pt x="3504" y="501"/>
                    <a:pt x="3533" y="495"/>
                  </a:cubicBezTo>
                  <a:cubicBezTo>
                    <a:pt x="3568" y="483"/>
                    <a:pt x="3580" y="460"/>
                    <a:pt x="3609" y="449"/>
                  </a:cubicBezTo>
                  <a:cubicBezTo>
                    <a:pt x="3615" y="507"/>
                    <a:pt x="3638" y="542"/>
                    <a:pt x="3679" y="571"/>
                  </a:cubicBezTo>
                  <a:cubicBezTo>
                    <a:pt x="3702" y="583"/>
                    <a:pt x="3702" y="606"/>
                    <a:pt x="3725" y="606"/>
                  </a:cubicBezTo>
                  <a:cubicBezTo>
                    <a:pt x="3737" y="606"/>
                    <a:pt x="3737" y="594"/>
                    <a:pt x="3737" y="583"/>
                  </a:cubicBezTo>
                  <a:cubicBezTo>
                    <a:pt x="3737" y="571"/>
                    <a:pt x="3731" y="559"/>
                    <a:pt x="3731" y="548"/>
                  </a:cubicBezTo>
                  <a:cubicBezTo>
                    <a:pt x="3737" y="548"/>
                    <a:pt x="3737" y="542"/>
                    <a:pt x="3743" y="542"/>
                  </a:cubicBezTo>
                  <a:cubicBezTo>
                    <a:pt x="3778" y="542"/>
                    <a:pt x="3801" y="571"/>
                    <a:pt x="3801" y="606"/>
                  </a:cubicBezTo>
                  <a:cubicBezTo>
                    <a:pt x="3801" y="641"/>
                    <a:pt x="3801" y="693"/>
                    <a:pt x="3766" y="693"/>
                  </a:cubicBezTo>
                  <a:cubicBezTo>
                    <a:pt x="3754" y="693"/>
                    <a:pt x="3749" y="681"/>
                    <a:pt x="3743" y="681"/>
                  </a:cubicBezTo>
                  <a:cubicBezTo>
                    <a:pt x="3720" y="681"/>
                    <a:pt x="3720" y="681"/>
                    <a:pt x="3720" y="681"/>
                  </a:cubicBezTo>
                  <a:cubicBezTo>
                    <a:pt x="3714" y="746"/>
                    <a:pt x="3702" y="786"/>
                    <a:pt x="3661" y="833"/>
                  </a:cubicBezTo>
                  <a:cubicBezTo>
                    <a:pt x="3638" y="827"/>
                    <a:pt x="3638" y="827"/>
                    <a:pt x="3638" y="827"/>
                  </a:cubicBezTo>
                  <a:cubicBezTo>
                    <a:pt x="3626" y="839"/>
                    <a:pt x="3615" y="844"/>
                    <a:pt x="3597" y="850"/>
                  </a:cubicBezTo>
                  <a:cubicBezTo>
                    <a:pt x="3615" y="885"/>
                    <a:pt x="3638" y="897"/>
                    <a:pt x="3650" y="932"/>
                  </a:cubicBezTo>
                  <a:cubicBezTo>
                    <a:pt x="3620" y="938"/>
                    <a:pt x="3603" y="938"/>
                    <a:pt x="3586" y="949"/>
                  </a:cubicBezTo>
                  <a:cubicBezTo>
                    <a:pt x="3603" y="967"/>
                    <a:pt x="3615" y="978"/>
                    <a:pt x="3626" y="996"/>
                  </a:cubicBezTo>
                  <a:cubicBezTo>
                    <a:pt x="3597" y="1013"/>
                    <a:pt x="3597" y="1037"/>
                    <a:pt x="3574" y="1060"/>
                  </a:cubicBezTo>
                  <a:cubicBezTo>
                    <a:pt x="3556" y="1037"/>
                    <a:pt x="3562" y="1013"/>
                    <a:pt x="3551" y="978"/>
                  </a:cubicBezTo>
                  <a:cubicBezTo>
                    <a:pt x="3539" y="978"/>
                    <a:pt x="3539" y="978"/>
                    <a:pt x="3539" y="978"/>
                  </a:cubicBezTo>
                  <a:cubicBezTo>
                    <a:pt x="3533" y="1002"/>
                    <a:pt x="3516" y="1019"/>
                    <a:pt x="3492" y="1019"/>
                  </a:cubicBezTo>
                  <a:cubicBezTo>
                    <a:pt x="3492" y="1025"/>
                    <a:pt x="3492" y="1025"/>
                    <a:pt x="3492" y="1025"/>
                  </a:cubicBezTo>
                  <a:cubicBezTo>
                    <a:pt x="3492" y="1031"/>
                    <a:pt x="3498" y="1037"/>
                    <a:pt x="3498" y="1037"/>
                  </a:cubicBezTo>
                  <a:cubicBezTo>
                    <a:pt x="3498" y="1060"/>
                    <a:pt x="3469" y="1060"/>
                    <a:pt x="3446" y="1077"/>
                  </a:cubicBezTo>
                  <a:cubicBezTo>
                    <a:pt x="3440" y="1048"/>
                    <a:pt x="3452" y="1031"/>
                    <a:pt x="3428" y="1007"/>
                  </a:cubicBezTo>
                  <a:cubicBezTo>
                    <a:pt x="3417" y="1037"/>
                    <a:pt x="3417" y="1054"/>
                    <a:pt x="3393" y="1066"/>
                  </a:cubicBezTo>
                  <a:cubicBezTo>
                    <a:pt x="3388" y="1066"/>
                    <a:pt x="3388" y="1054"/>
                    <a:pt x="3382" y="1054"/>
                  </a:cubicBezTo>
                  <a:cubicBezTo>
                    <a:pt x="3347" y="1054"/>
                    <a:pt x="3312" y="1083"/>
                    <a:pt x="3312" y="1118"/>
                  </a:cubicBezTo>
                  <a:cubicBezTo>
                    <a:pt x="3312" y="1141"/>
                    <a:pt x="3329" y="1147"/>
                    <a:pt x="3341" y="1165"/>
                  </a:cubicBezTo>
                  <a:cubicBezTo>
                    <a:pt x="3329" y="1165"/>
                    <a:pt x="3329" y="1165"/>
                    <a:pt x="3329" y="1165"/>
                  </a:cubicBezTo>
                  <a:cubicBezTo>
                    <a:pt x="3312" y="1159"/>
                    <a:pt x="3312" y="1159"/>
                    <a:pt x="3312" y="1159"/>
                  </a:cubicBezTo>
                  <a:cubicBezTo>
                    <a:pt x="3306" y="1188"/>
                    <a:pt x="3300" y="1211"/>
                    <a:pt x="3300" y="1240"/>
                  </a:cubicBezTo>
                  <a:cubicBezTo>
                    <a:pt x="3300" y="1281"/>
                    <a:pt x="3318" y="1322"/>
                    <a:pt x="3358" y="1322"/>
                  </a:cubicBezTo>
                  <a:cubicBezTo>
                    <a:pt x="3411" y="1322"/>
                    <a:pt x="3364" y="1438"/>
                    <a:pt x="3329" y="1508"/>
                  </a:cubicBezTo>
                  <a:cubicBezTo>
                    <a:pt x="3306" y="1555"/>
                    <a:pt x="3254" y="1555"/>
                    <a:pt x="3230" y="1601"/>
                  </a:cubicBezTo>
                  <a:cubicBezTo>
                    <a:pt x="3195" y="1671"/>
                    <a:pt x="3184" y="1712"/>
                    <a:pt x="3137" y="1770"/>
                  </a:cubicBezTo>
                  <a:cubicBezTo>
                    <a:pt x="3120" y="1793"/>
                    <a:pt x="3097" y="1799"/>
                    <a:pt x="3085" y="1828"/>
                  </a:cubicBezTo>
                  <a:cubicBezTo>
                    <a:pt x="3085" y="1892"/>
                    <a:pt x="3085" y="1892"/>
                    <a:pt x="3085" y="1892"/>
                  </a:cubicBezTo>
                  <a:cubicBezTo>
                    <a:pt x="3085" y="1916"/>
                    <a:pt x="3108" y="1910"/>
                    <a:pt x="3126" y="1927"/>
                  </a:cubicBezTo>
                  <a:cubicBezTo>
                    <a:pt x="3230" y="1991"/>
                    <a:pt x="3166" y="2015"/>
                    <a:pt x="3242" y="2015"/>
                  </a:cubicBezTo>
                  <a:cubicBezTo>
                    <a:pt x="3277" y="2015"/>
                    <a:pt x="3283" y="2050"/>
                    <a:pt x="3312" y="2067"/>
                  </a:cubicBezTo>
                  <a:cubicBezTo>
                    <a:pt x="3382" y="2102"/>
                    <a:pt x="3434" y="2108"/>
                    <a:pt x="3492" y="2166"/>
                  </a:cubicBezTo>
                  <a:cubicBezTo>
                    <a:pt x="3510" y="2189"/>
                    <a:pt x="3504" y="2213"/>
                    <a:pt x="3527" y="2242"/>
                  </a:cubicBezTo>
                  <a:cubicBezTo>
                    <a:pt x="3603" y="2329"/>
                    <a:pt x="3720" y="2271"/>
                    <a:pt x="3679" y="2358"/>
                  </a:cubicBezTo>
                  <a:cubicBezTo>
                    <a:pt x="3702" y="2364"/>
                    <a:pt x="3708" y="2387"/>
                    <a:pt x="3725" y="2410"/>
                  </a:cubicBezTo>
                  <a:cubicBezTo>
                    <a:pt x="3737" y="2405"/>
                    <a:pt x="3743" y="2399"/>
                    <a:pt x="3754" y="2399"/>
                  </a:cubicBezTo>
                  <a:cubicBezTo>
                    <a:pt x="3772" y="2399"/>
                    <a:pt x="3784" y="2410"/>
                    <a:pt x="3801" y="2410"/>
                  </a:cubicBezTo>
                  <a:cubicBezTo>
                    <a:pt x="3813" y="2410"/>
                    <a:pt x="3818" y="2405"/>
                    <a:pt x="3824" y="2399"/>
                  </a:cubicBezTo>
                  <a:cubicBezTo>
                    <a:pt x="3836" y="2399"/>
                    <a:pt x="3842" y="2399"/>
                    <a:pt x="3853" y="2399"/>
                  </a:cubicBezTo>
                  <a:cubicBezTo>
                    <a:pt x="3906" y="2399"/>
                    <a:pt x="3935" y="2428"/>
                    <a:pt x="3964" y="2474"/>
                  </a:cubicBezTo>
                  <a:cubicBezTo>
                    <a:pt x="3981" y="2504"/>
                    <a:pt x="4016" y="2492"/>
                    <a:pt x="4046" y="2515"/>
                  </a:cubicBezTo>
                  <a:cubicBezTo>
                    <a:pt x="4104" y="2556"/>
                    <a:pt x="4139" y="2591"/>
                    <a:pt x="4209" y="2591"/>
                  </a:cubicBezTo>
                  <a:cubicBezTo>
                    <a:pt x="4209" y="2591"/>
                    <a:pt x="4209" y="2597"/>
                    <a:pt x="4209" y="2602"/>
                  </a:cubicBezTo>
                  <a:cubicBezTo>
                    <a:pt x="4209" y="2608"/>
                    <a:pt x="4203" y="2608"/>
                    <a:pt x="4203" y="2614"/>
                  </a:cubicBezTo>
                  <a:cubicBezTo>
                    <a:pt x="4203" y="2620"/>
                    <a:pt x="4220" y="2620"/>
                    <a:pt x="4226" y="2626"/>
                  </a:cubicBezTo>
                  <a:cubicBezTo>
                    <a:pt x="4249" y="2643"/>
                    <a:pt x="4261" y="2649"/>
                    <a:pt x="4278" y="2672"/>
                  </a:cubicBezTo>
                  <a:cubicBezTo>
                    <a:pt x="4302" y="2702"/>
                    <a:pt x="4325" y="2725"/>
                    <a:pt x="4348" y="2742"/>
                  </a:cubicBezTo>
                  <a:close/>
                </a:path>
              </a:pathLst>
            </a:custGeom>
            <a:grpFill/>
            <a:ln w="19050" cap="flat" cmpd="sng">
              <a:solidFill>
                <a:schemeClr val="tx2">
                  <a:lumMod val="75000"/>
                </a:schemeClr>
              </a:solidFill>
              <a:bevel/>
              <a:headEnd/>
              <a:tailEnd/>
            </a:ln>
            <a:effectLst/>
          </p:spPr>
          <p:txBody>
            <a:bodyPr wrap="none" anchor="ctr"/>
            <a:lstStyle/>
            <a:p>
              <a:pPr defTabSz="1828434" eaLnBrk="1" fontAlgn="auto" hangingPunct="1">
                <a:spcBef>
                  <a:spcPts val="0"/>
                </a:spcBef>
                <a:spcAft>
                  <a:spcPts val="0"/>
                </a:spcAft>
                <a:defRPr/>
              </a:pPr>
              <a:endParaRPr lang="en-US">
                <a:latin typeface="+mn-lt"/>
              </a:endParaRPr>
            </a:p>
          </p:txBody>
        </p:sp>
        <p:sp>
          <p:nvSpPr>
            <p:cNvPr id="7" name="Freeform 11">
              <a:extLst>
                <a:ext uri="{FF2B5EF4-FFF2-40B4-BE49-F238E27FC236}">
                  <a16:creationId xmlns="" xmlns:a16="http://schemas.microsoft.com/office/drawing/2014/main" id="{D712B4AE-5B78-440A-83CD-E1B34E0CC18E}"/>
                </a:ext>
              </a:extLst>
            </p:cNvPr>
            <p:cNvSpPr>
              <a:spLocks noChangeArrowheads="1"/>
            </p:cNvSpPr>
            <p:nvPr/>
          </p:nvSpPr>
          <p:spPr bwMode="auto">
            <a:xfrm>
              <a:off x="18205085" y="3276917"/>
              <a:ext cx="3300131" cy="4305392"/>
            </a:xfrm>
            <a:custGeom>
              <a:avLst/>
              <a:gdLst>
                <a:gd name="T0" fmla="*/ 740 w 7500"/>
                <a:gd name="T1" fmla="*/ 3126 h 9786"/>
                <a:gd name="T2" fmla="*/ 716 w 7500"/>
                <a:gd name="T3" fmla="*/ 3394 h 9786"/>
                <a:gd name="T4" fmla="*/ 2009 w 7500"/>
                <a:gd name="T5" fmla="*/ 279 h 9786"/>
                <a:gd name="T6" fmla="*/ 2049 w 7500"/>
                <a:gd name="T7" fmla="*/ 17 h 9786"/>
                <a:gd name="T8" fmla="*/ 6427 w 7500"/>
                <a:gd name="T9" fmla="*/ 6898 h 9786"/>
                <a:gd name="T10" fmla="*/ 7353 w 7500"/>
                <a:gd name="T11" fmla="*/ 7428 h 9786"/>
                <a:gd name="T12" fmla="*/ 7213 w 7500"/>
                <a:gd name="T13" fmla="*/ 7824 h 9786"/>
                <a:gd name="T14" fmla="*/ 7359 w 7500"/>
                <a:gd name="T15" fmla="*/ 7434 h 9786"/>
                <a:gd name="T16" fmla="*/ 7289 w 7500"/>
                <a:gd name="T17" fmla="*/ 9331 h 9786"/>
                <a:gd name="T18" fmla="*/ 6742 w 7500"/>
                <a:gd name="T19" fmla="*/ 9435 h 9786"/>
                <a:gd name="T20" fmla="*/ 6497 w 7500"/>
                <a:gd name="T21" fmla="*/ 9744 h 9786"/>
                <a:gd name="T22" fmla="*/ 6066 w 7500"/>
                <a:gd name="T23" fmla="*/ 9494 h 9786"/>
                <a:gd name="T24" fmla="*/ 5577 w 7500"/>
                <a:gd name="T25" fmla="*/ 9453 h 9786"/>
                <a:gd name="T26" fmla="*/ 1467 w 7500"/>
                <a:gd name="T27" fmla="*/ 8051 h 9786"/>
                <a:gd name="T28" fmla="*/ 402 w 7500"/>
                <a:gd name="T29" fmla="*/ 3341 h 9786"/>
                <a:gd name="T30" fmla="*/ 1002 w 7500"/>
                <a:gd name="T31" fmla="*/ 3761 h 9786"/>
                <a:gd name="T32" fmla="*/ 1345 w 7500"/>
                <a:gd name="T33" fmla="*/ 3656 h 9786"/>
                <a:gd name="T34" fmla="*/ 1531 w 7500"/>
                <a:gd name="T35" fmla="*/ 3307 h 9786"/>
                <a:gd name="T36" fmla="*/ 1595 w 7500"/>
                <a:gd name="T37" fmla="*/ 3184 h 9786"/>
                <a:gd name="T38" fmla="*/ 1753 w 7500"/>
                <a:gd name="T39" fmla="*/ 2497 h 9786"/>
                <a:gd name="T40" fmla="*/ 1683 w 7500"/>
                <a:gd name="T41" fmla="*/ 1863 h 9786"/>
                <a:gd name="T42" fmla="*/ 1828 w 7500"/>
                <a:gd name="T43" fmla="*/ 1577 h 9786"/>
                <a:gd name="T44" fmla="*/ 1875 w 7500"/>
                <a:gd name="T45" fmla="*/ 1240 h 9786"/>
                <a:gd name="T46" fmla="*/ 1910 w 7500"/>
                <a:gd name="T47" fmla="*/ 1007 h 9786"/>
                <a:gd name="T48" fmla="*/ 1910 w 7500"/>
                <a:gd name="T49" fmla="*/ 879 h 9786"/>
                <a:gd name="T50" fmla="*/ 2009 w 7500"/>
                <a:gd name="T51" fmla="*/ 402 h 9786"/>
                <a:gd name="T52" fmla="*/ 2172 w 7500"/>
                <a:gd name="T53" fmla="*/ 396 h 9786"/>
                <a:gd name="T54" fmla="*/ 2335 w 7500"/>
                <a:gd name="T55" fmla="*/ 576 h 9786"/>
                <a:gd name="T56" fmla="*/ 2451 w 7500"/>
                <a:gd name="T57" fmla="*/ 1013 h 9786"/>
                <a:gd name="T58" fmla="*/ 2591 w 7500"/>
                <a:gd name="T59" fmla="*/ 1356 h 9786"/>
                <a:gd name="T60" fmla="*/ 2713 w 7500"/>
                <a:gd name="T61" fmla="*/ 1857 h 9786"/>
                <a:gd name="T62" fmla="*/ 3173 w 7500"/>
                <a:gd name="T63" fmla="*/ 2043 h 9786"/>
                <a:gd name="T64" fmla="*/ 3476 w 7500"/>
                <a:gd name="T65" fmla="*/ 2340 h 9786"/>
                <a:gd name="T66" fmla="*/ 3557 w 7500"/>
                <a:gd name="T67" fmla="*/ 2835 h 9786"/>
                <a:gd name="T68" fmla="*/ 3802 w 7500"/>
                <a:gd name="T69" fmla="*/ 3376 h 9786"/>
                <a:gd name="T70" fmla="*/ 3907 w 7500"/>
                <a:gd name="T71" fmla="*/ 3871 h 9786"/>
                <a:gd name="T72" fmla="*/ 4035 w 7500"/>
                <a:gd name="T73" fmla="*/ 4407 h 9786"/>
                <a:gd name="T74" fmla="*/ 4489 w 7500"/>
                <a:gd name="T75" fmla="*/ 4634 h 9786"/>
                <a:gd name="T76" fmla="*/ 4751 w 7500"/>
                <a:gd name="T77" fmla="*/ 4785 h 9786"/>
                <a:gd name="T78" fmla="*/ 5100 w 7500"/>
                <a:gd name="T79" fmla="*/ 5030 h 9786"/>
                <a:gd name="T80" fmla="*/ 5147 w 7500"/>
                <a:gd name="T81" fmla="*/ 5158 h 9786"/>
                <a:gd name="T82" fmla="*/ 5321 w 7500"/>
                <a:gd name="T83" fmla="*/ 5437 h 9786"/>
                <a:gd name="T84" fmla="*/ 5414 w 7500"/>
                <a:gd name="T85" fmla="*/ 5565 h 9786"/>
                <a:gd name="T86" fmla="*/ 5595 w 7500"/>
                <a:gd name="T87" fmla="*/ 6089 h 9786"/>
                <a:gd name="T88" fmla="*/ 5775 w 7500"/>
                <a:gd name="T89" fmla="*/ 6124 h 9786"/>
                <a:gd name="T90" fmla="*/ 6072 w 7500"/>
                <a:gd name="T91" fmla="*/ 6223 h 9786"/>
                <a:gd name="T92" fmla="*/ 6177 w 7500"/>
                <a:gd name="T93" fmla="*/ 6357 h 9786"/>
                <a:gd name="T94" fmla="*/ 6165 w 7500"/>
                <a:gd name="T95" fmla="*/ 6700 h 9786"/>
                <a:gd name="T96" fmla="*/ 6439 w 7500"/>
                <a:gd name="T97" fmla="*/ 6962 h 9786"/>
                <a:gd name="T98" fmla="*/ 6759 w 7500"/>
                <a:gd name="T99" fmla="*/ 7259 h 9786"/>
                <a:gd name="T100" fmla="*/ 7056 w 7500"/>
                <a:gd name="T101" fmla="*/ 7638 h 9786"/>
                <a:gd name="T102" fmla="*/ 7260 w 7500"/>
                <a:gd name="T103" fmla="*/ 8226 h 9786"/>
                <a:gd name="T104" fmla="*/ 7336 w 7500"/>
                <a:gd name="T105" fmla="*/ 8447 h 9786"/>
                <a:gd name="T106" fmla="*/ 7399 w 7500"/>
                <a:gd name="T107" fmla="*/ 8901 h 9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00" h="9786">
                  <a:moveTo>
                    <a:pt x="559" y="3219"/>
                  </a:moveTo>
                  <a:lnTo>
                    <a:pt x="559" y="3219"/>
                  </a:lnTo>
                  <a:cubicBezTo>
                    <a:pt x="559" y="3242"/>
                    <a:pt x="588" y="3248"/>
                    <a:pt x="611" y="3248"/>
                  </a:cubicBezTo>
                  <a:cubicBezTo>
                    <a:pt x="629" y="3248"/>
                    <a:pt x="629" y="3225"/>
                    <a:pt x="641" y="3213"/>
                  </a:cubicBezTo>
                  <a:cubicBezTo>
                    <a:pt x="658" y="3202"/>
                    <a:pt x="670" y="3207"/>
                    <a:pt x="687" y="3207"/>
                  </a:cubicBezTo>
                  <a:cubicBezTo>
                    <a:pt x="687" y="3173"/>
                    <a:pt x="705" y="3126"/>
                    <a:pt x="740" y="3126"/>
                  </a:cubicBezTo>
                  <a:cubicBezTo>
                    <a:pt x="757" y="3126"/>
                    <a:pt x="763" y="3149"/>
                    <a:pt x="780" y="3149"/>
                  </a:cubicBezTo>
                  <a:cubicBezTo>
                    <a:pt x="786" y="3149"/>
                    <a:pt x="798" y="3138"/>
                    <a:pt x="798" y="3126"/>
                  </a:cubicBezTo>
                  <a:cubicBezTo>
                    <a:pt x="798" y="3091"/>
                    <a:pt x="740" y="3097"/>
                    <a:pt x="705" y="3109"/>
                  </a:cubicBezTo>
                  <a:cubicBezTo>
                    <a:pt x="641" y="3138"/>
                    <a:pt x="559" y="3149"/>
                    <a:pt x="559" y="3219"/>
                  </a:cubicBezTo>
                  <a:close/>
                  <a:moveTo>
                    <a:pt x="716" y="3394"/>
                  </a:moveTo>
                  <a:lnTo>
                    <a:pt x="716" y="3394"/>
                  </a:lnTo>
                  <a:cubicBezTo>
                    <a:pt x="705" y="3411"/>
                    <a:pt x="693" y="3417"/>
                    <a:pt x="681" y="3435"/>
                  </a:cubicBezTo>
                  <a:cubicBezTo>
                    <a:pt x="699" y="3440"/>
                    <a:pt x="710" y="3440"/>
                    <a:pt x="734" y="3440"/>
                  </a:cubicBezTo>
                  <a:cubicBezTo>
                    <a:pt x="734" y="3423"/>
                    <a:pt x="728" y="3405"/>
                    <a:pt x="716" y="3394"/>
                  </a:cubicBezTo>
                  <a:close/>
                  <a:moveTo>
                    <a:pt x="2038" y="233"/>
                  </a:moveTo>
                  <a:lnTo>
                    <a:pt x="2038" y="233"/>
                  </a:lnTo>
                  <a:cubicBezTo>
                    <a:pt x="2020" y="244"/>
                    <a:pt x="2009" y="256"/>
                    <a:pt x="2009" y="279"/>
                  </a:cubicBezTo>
                  <a:cubicBezTo>
                    <a:pt x="2009" y="291"/>
                    <a:pt x="2014" y="291"/>
                    <a:pt x="2014" y="303"/>
                  </a:cubicBezTo>
                  <a:cubicBezTo>
                    <a:pt x="2020" y="285"/>
                    <a:pt x="2038" y="279"/>
                    <a:pt x="2055" y="279"/>
                  </a:cubicBezTo>
                  <a:cubicBezTo>
                    <a:pt x="2055" y="273"/>
                    <a:pt x="2055" y="273"/>
                    <a:pt x="2055" y="268"/>
                  </a:cubicBezTo>
                  <a:cubicBezTo>
                    <a:pt x="2055" y="250"/>
                    <a:pt x="2049" y="244"/>
                    <a:pt x="2038" y="233"/>
                  </a:cubicBezTo>
                  <a:close/>
                  <a:moveTo>
                    <a:pt x="2049" y="17"/>
                  </a:moveTo>
                  <a:lnTo>
                    <a:pt x="2049" y="17"/>
                  </a:lnTo>
                  <a:cubicBezTo>
                    <a:pt x="2049" y="35"/>
                    <a:pt x="2067" y="41"/>
                    <a:pt x="2073" y="52"/>
                  </a:cubicBezTo>
                  <a:cubicBezTo>
                    <a:pt x="2090" y="41"/>
                    <a:pt x="2096" y="29"/>
                    <a:pt x="2102" y="12"/>
                  </a:cubicBezTo>
                  <a:cubicBezTo>
                    <a:pt x="2084" y="0"/>
                    <a:pt x="2049" y="0"/>
                    <a:pt x="2049" y="17"/>
                  </a:cubicBezTo>
                  <a:close/>
                  <a:moveTo>
                    <a:pt x="6293" y="6718"/>
                  </a:moveTo>
                  <a:lnTo>
                    <a:pt x="6293" y="6718"/>
                  </a:lnTo>
                  <a:cubicBezTo>
                    <a:pt x="6305" y="6805"/>
                    <a:pt x="6363" y="6840"/>
                    <a:pt x="6427" y="6898"/>
                  </a:cubicBezTo>
                  <a:cubicBezTo>
                    <a:pt x="6427" y="6893"/>
                    <a:pt x="6433" y="6893"/>
                    <a:pt x="6433" y="6887"/>
                  </a:cubicBezTo>
                  <a:cubicBezTo>
                    <a:pt x="6433" y="6852"/>
                    <a:pt x="6404" y="6840"/>
                    <a:pt x="6381" y="6811"/>
                  </a:cubicBezTo>
                  <a:cubicBezTo>
                    <a:pt x="6352" y="6770"/>
                    <a:pt x="6340" y="6724"/>
                    <a:pt x="6293" y="6718"/>
                  </a:cubicBezTo>
                  <a:close/>
                  <a:moveTo>
                    <a:pt x="7359" y="7434"/>
                  </a:moveTo>
                  <a:lnTo>
                    <a:pt x="7359" y="7434"/>
                  </a:lnTo>
                  <a:cubicBezTo>
                    <a:pt x="7353" y="7428"/>
                    <a:pt x="7353" y="7428"/>
                    <a:pt x="7353" y="7428"/>
                  </a:cubicBezTo>
                  <a:cubicBezTo>
                    <a:pt x="7353" y="7451"/>
                    <a:pt x="7359" y="7463"/>
                    <a:pt x="7359" y="7486"/>
                  </a:cubicBezTo>
                  <a:cubicBezTo>
                    <a:pt x="7359" y="7533"/>
                    <a:pt x="7336" y="7562"/>
                    <a:pt x="7300" y="7591"/>
                  </a:cubicBezTo>
                  <a:cubicBezTo>
                    <a:pt x="7283" y="7597"/>
                    <a:pt x="7266" y="7603"/>
                    <a:pt x="7266" y="7614"/>
                  </a:cubicBezTo>
                  <a:cubicBezTo>
                    <a:pt x="7266" y="7632"/>
                    <a:pt x="7271" y="7643"/>
                    <a:pt x="7271" y="7661"/>
                  </a:cubicBezTo>
                  <a:cubicBezTo>
                    <a:pt x="7271" y="7731"/>
                    <a:pt x="7271" y="7731"/>
                    <a:pt x="7271" y="7731"/>
                  </a:cubicBezTo>
                  <a:cubicBezTo>
                    <a:pt x="7271" y="7771"/>
                    <a:pt x="7242" y="7789"/>
                    <a:pt x="7213" y="7824"/>
                  </a:cubicBezTo>
                  <a:cubicBezTo>
                    <a:pt x="7248" y="7836"/>
                    <a:pt x="7237" y="7871"/>
                    <a:pt x="7248" y="7900"/>
                  </a:cubicBezTo>
                  <a:cubicBezTo>
                    <a:pt x="7254" y="7917"/>
                    <a:pt x="7271" y="7923"/>
                    <a:pt x="7283" y="7934"/>
                  </a:cubicBezTo>
                  <a:cubicBezTo>
                    <a:pt x="7318" y="7894"/>
                    <a:pt x="7283" y="7847"/>
                    <a:pt x="7312" y="7795"/>
                  </a:cubicBezTo>
                  <a:cubicBezTo>
                    <a:pt x="7336" y="7742"/>
                    <a:pt x="7341" y="7708"/>
                    <a:pt x="7359" y="7655"/>
                  </a:cubicBezTo>
                  <a:cubicBezTo>
                    <a:pt x="7382" y="7603"/>
                    <a:pt x="7411" y="7579"/>
                    <a:pt x="7411" y="7527"/>
                  </a:cubicBezTo>
                  <a:cubicBezTo>
                    <a:pt x="7411" y="7486"/>
                    <a:pt x="7376" y="7469"/>
                    <a:pt x="7359" y="7434"/>
                  </a:cubicBezTo>
                  <a:close/>
                  <a:moveTo>
                    <a:pt x="7499" y="9221"/>
                  </a:moveTo>
                  <a:lnTo>
                    <a:pt x="7499" y="9221"/>
                  </a:lnTo>
                  <a:lnTo>
                    <a:pt x="7499" y="9221"/>
                  </a:lnTo>
                  <a:cubicBezTo>
                    <a:pt x="7464" y="9243"/>
                    <a:pt x="7446" y="9255"/>
                    <a:pt x="7411" y="9267"/>
                  </a:cubicBezTo>
                  <a:cubicBezTo>
                    <a:pt x="7388" y="9272"/>
                    <a:pt x="7365" y="9261"/>
                    <a:pt x="7347" y="9272"/>
                  </a:cubicBezTo>
                  <a:cubicBezTo>
                    <a:pt x="7318" y="9284"/>
                    <a:pt x="7318" y="9331"/>
                    <a:pt x="7289" y="9331"/>
                  </a:cubicBezTo>
                  <a:cubicBezTo>
                    <a:pt x="7271" y="9331"/>
                    <a:pt x="7266" y="9319"/>
                    <a:pt x="7248" y="9319"/>
                  </a:cubicBezTo>
                  <a:cubicBezTo>
                    <a:pt x="7213" y="9313"/>
                    <a:pt x="7184" y="9325"/>
                    <a:pt x="7149" y="9325"/>
                  </a:cubicBezTo>
                  <a:cubicBezTo>
                    <a:pt x="7091" y="9325"/>
                    <a:pt x="7068" y="9278"/>
                    <a:pt x="7010" y="9278"/>
                  </a:cubicBezTo>
                  <a:cubicBezTo>
                    <a:pt x="6963" y="9278"/>
                    <a:pt x="6957" y="9325"/>
                    <a:pt x="6922" y="9354"/>
                  </a:cubicBezTo>
                  <a:cubicBezTo>
                    <a:pt x="6905" y="9366"/>
                    <a:pt x="6887" y="9354"/>
                    <a:pt x="6864" y="9366"/>
                  </a:cubicBezTo>
                  <a:cubicBezTo>
                    <a:pt x="6811" y="9383"/>
                    <a:pt x="6794" y="9418"/>
                    <a:pt x="6742" y="9435"/>
                  </a:cubicBezTo>
                  <a:cubicBezTo>
                    <a:pt x="6753" y="9465"/>
                    <a:pt x="6759" y="9482"/>
                    <a:pt x="6777" y="9500"/>
                  </a:cubicBezTo>
                  <a:cubicBezTo>
                    <a:pt x="6782" y="9505"/>
                    <a:pt x="6800" y="9505"/>
                    <a:pt x="6800" y="9517"/>
                  </a:cubicBezTo>
                  <a:cubicBezTo>
                    <a:pt x="6800" y="9581"/>
                    <a:pt x="6753" y="9639"/>
                    <a:pt x="6689" y="9639"/>
                  </a:cubicBezTo>
                  <a:cubicBezTo>
                    <a:pt x="6689" y="9651"/>
                    <a:pt x="6689" y="9657"/>
                    <a:pt x="6683" y="9668"/>
                  </a:cubicBezTo>
                  <a:cubicBezTo>
                    <a:pt x="6654" y="9668"/>
                    <a:pt x="6643" y="9628"/>
                    <a:pt x="6614" y="9628"/>
                  </a:cubicBezTo>
                  <a:cubicBezTo>
                    <a:pt x="6550" y="9628"/>
                    <a:pt x="6526" y="9686"/>
                    <a:pt x="6497" y="9744"/>
                  </a:cubicBezTo>
                  <a:cubicBezTo>
                    <a:pt x="6485" y="9761"/>
                    <a:pt x="6491" y="9785"/>
                    <a:pt x="6474" y="9785"/>
                  </a:cubicBezTo>
                  <a:cubicBezTo>
                    <a:pt x="6392" y="9785"/>
                    <a:pt x="6439" y="9645"/>
                    <a:pt x="6369" y="9610"/>
                  </a:cubicBezTo>
                  <a:cubicBezTo>
                    <a:pt x="6305" y="9581"/>
                    <a:pt x="6282" y="9546"/>
                    <a:pt x="6224" y="9511"/>
                  </a:cubicBezTo>
                  <a:cubicBezTo>
                    <a:pt x="6206" y="9500"/>
                    <a:pt x="6206" y="9476"/>
                    <a:pt x="6183" y="9476"/>
                  </a:cubicBezTo>
                  <a:cubicBezTo>
                    <a:pt x="6159" y="9476"/>
                    <a:pt x="6148" y="9494"/>
                    <a:pt x="6119" y="9494"/>
                  </a:cubicBezTo>
                  <a:cubicBezTo>
                    <a:pt x="6066" y="9494"/>
                    <a:pt x="6066" y="9494"/>
                    <a:pt x="6066" y="9494"/>
                  </a:cubicBezTo>
                  <a:cubicBezTo>
                    <a:pt x="6061" y="9494"/>
                    <a:pt x="6055" y="9500"/>
                    <a:pt x="6043" y="9500"/>
                  </a:cubicBezTo>
                  <a:cubicBezTo>
                    <a:pt x="5996" y="9500"/>
                    <a:pt x="5991" y="9435"/>
                    <a:pt x="5944" y="9435"/>
                  </a:cubicBezTo>
                  <a:cubicBezTo>
                    <a:pt x="5868" y="9435"/>
                    <a:pt x="5833" y="9482"/>
                    <a:pt x="5758" y="9482"/>
                  </a:cubicBezTo>
                  <a:cubicBezTo>
                    <a:pt x="5740" y="9482"/>
                    <a:pt x="5735" y="9476"/>
                    <a:pt x="5717" y="9476"/>
                  </a:cubicBezTo>
                  <a:cubicBezTo>
                    <a:pt x="5665" y="9476"/>
                    <a:pt x="5665" y="9476"/>
                    <a:pt x="5665" y="9476"/>
                  </a:cubicBezTo>
                  <a:cubicBezTo>
                    <a:pt x="5630" y="9476"/>
                    <a:pt x="5612" y="9453"/>
                    <a:pt x="5577" y="9453"/>
                  </a:cubicBezTo>
                  <a:cubicBezTo>
                    <a:pt x="5531" y="9453"/>
                    <a:pt x="5513" y="9500"/>
                    <a:pt x="5473" y="9529"/>
                  </a:cubicBezTo>
                  <a:cubicBezTo>
                    <a:pt x="5426" y="9563"/>
                    <a:pt x="5385" y="9563"/>
                    <a:pt x="5350" y="9610"/>
                  </a:cubicBezTo>
                  <a:cubicBezTo>
                    <a:pt x="5333" y="9628"/>
                    <a:pt x="5344" y="9663"/>
                    <a:pt x="5321" y="9668"/>
                  </a:cubicBezTo>
                  <a:cubicBezTo>
                    <a:pt x="1467" y="9680"/>
                    <a:pt x="1467" y="9680"/>
                    <a:pt x="1467" y="9680"/>
                  </a:cubicBezTo>
                  <a:lnTo>
                    <a:pt x="1467" y="9680"/>
                  </a:lnTo>
                  <a:cubicBezTo>
                    <a:pt x="1467" y="8051"/>
                    <a:pt x="1467" y="8051"/>
                    <a:pt x="1467" y="8051"/>
                  </a:cubicBezTo>
                  <a:cubicBezTo>
                    <a:pt x="6" y="8045"/>
                    <a:pt x="6" y="8045"/>
                    <a:pt x="6" y="8045"/>
                  </a:cubicBezTo>
                  <a:lnTo>
                    <a:pt x="6" y="8045"/>
                  </a:lnTo>
                  <a:cubicBezTo>
                    <a:pt x="0" y="3184"/>
                    <a:pt x="0" y="3184"/>
                    <a:pt x="0" y="3184"/>
                  </a:cubicBezTo>
                  <a:lnTo>
                    <a:pt x="0" y="3184"/>
                  </a:lnTo>
                  <a:cubicBezTo>
                    <a:pt x="35" y="3219"/>
                    <a:pt x="70" y="3237"/>
                    <a:pt x="128" y="3254"/>
                  </a:cubicBezTo>
                  <a:cubicBezTo>
                    <a:pt x="233" y="3289"/>
                    <a:pt x="291" y="3307"/>
                    <a:pt x="402" y="3341"/>
                  </a:cubicBezTo>
                  <a:cubicBezTo>
                    <a:pt x="454" y="3353"/>
                    <a:pt x="501" y="3359"/>
                    <a:pt x="530" y="3405"/>
                  </a:cubicBezTo>
                  <a:cubicBezTo>
                    <a:pt x="565" y="3464"/>
                    <a:pt x="536" y="3522"/>
                    <a:pt x="582" y="3568"/>
                  </a:cubicBezTo>
                  <a:cubicBezTo>
                    <a:pt x="617" y="3603"/>
                    <a:pt x="664" y="3580"/>
                    <a:pt x="710" y="3598"/>
                  </a:cubicBezTo>
                  <a:cubicBezTo>
                    <a:pt x="740" y="3603"/>
                    <a:pt x="745" y="3627"/>
                    <a:pt x="769" y="3644"/>
                  </a:cubicBezTo>
                  <a:cubicBezTo>
                    <a:pt x="844" y="3708"/>
                    <a:pt x="792" y="3691"/>
                    <a:pt x="856" y="3691"/>
                  </a:cubicBezTo>
                  <a:cubicBezTo>
                    <a:pt x="920" y="3691"/>
                    <a:pt x="937" y="3761"/>
                    <a:pt x="1002" y="3761"/>
                  </a:cubicBezTo>
                  <a:cubicBezTo>
                    <a:pt x="1054" y="3761"/>
                    <a:pt x="1054" y="3761"/>
                    <a:pt x="1054" y="3761"/>
                  </a:cubicBezTo>
                  <a:cubicBezTo>
                    <a:pt x="1153" y="3761"/>
                    <a:pt x="1194" y="3679"/>
                    <a:pt x="1293" y="3679"/>
                  </a:cubicBezTo>
                  <a:cubicBezTo>
                    <a:pt x="1299" y="3679"/>
                    <a:pt x="1304" y="3691"/>
                    <a:pt x="1310" y="3696"/>
                  </a:cubicBezTo>
                  <a:cubicBezTo>
                    <a:pt x="1310" y="3656"/>
                    <a:pt x="1310" y="3656"/>
                    <a:pt x="1310" y="3656"/>
                  </a:cubicBezTo>
                  <a:cubicBezTo>
                    <a:pt x="1316" y="3656"/>
                    <a:pt x="1316" y="3650"/>
                    <a:pt x="1322" y="3650"/>
                  </a:cubicBezTo>
                  <a:cubicBezTo>
                    <a:pt x="1328" y="3650"/>
                    <a:pt x="1333" y="3656"/>
                    <a:pt x="1345" y="3656"/>
                  </a:cubicBezTo>
                  <a:cubicBezTo>
                    <a:pt x="1345" y="3603"/>
                    <a:pt x="1380" y="3586"/>
                    <a:pt x="1403" y="3539"/>
                  </a:cubicBezTo>
                  <a:cubicBezTo>
                    <a:pt x="1415" y="3551"/>
                    <a:pt x="1415" y="3551"/>
                    <a:pt x="1415" y="3551"/>
                  </a:cubicBezTo>
                  <a:cubicBezTo>
                    <a:pt x="1444" y="3487"/>
                    <a:pt x="1467" y="3446"/>
                    <a:pt x="1456" y="3382"/>
                  </a:cubicBezTo>
                  <a:cubicBezTo>
                    <a:pt x="1479" y="3370"/>
                    <a:pt x="1491" y="3353"/>
                    <a:pt x="1502" y="3330"/>
                  </a:cubicBezTo>
                  <a:cubicBezTo>
                    <a:pt x="1508" y="3318"/>
                    <a:pt x="1508" y="3295"/>
                    <a:pt x="1520" y="3295"/>
                  </a:cubicBezTo>
                  <a:cubicBezTo>
                    <a:pt x="1525" y="3295"/>
                    <a:pt x="1525" y="3307"/>
                    <a:pt x="1531" y="3307"/>
                  </a:cubicBezTo>
                  <a:cubicBezTo>
                    <a:pt x="1531" y="3295"/>
                    <a:pt x="1531" y="3283"/>
                    <a:pt x="1531" y="3266"/>
                  </a:cubicBezTo>
                  <a:cubicBezTo>
                    <a:pt x="1549" y="3266"/>
                    <a:pt x="1560" y="3266"/>
                    <a:pt x="1584" y="3266"/>
                  </a:cubicBezTo>
                  <a:cubicBezTo>
                    <a:pt x="1572" y="3260"/>
                    <a:pt x="1566" y="3254"/>
                    <a:pt x="1566" y="3237"/>
                  </a:cubicBezTo>
                  <a:cubicBezTo>
                    <a:pt x="1566" y="3225"/>
                    <a:pt x="1572" y="3213"/>
                    <a:pt x="1584" y="3213"/>
                  </a:cubicBezTo>
                  <a:cubicBezTo>
                    <a:pt x="1590" y="3213"/>
                    <a:pt x="1590" y="3219"/>
                    <a:pt x="1595" y="3219"/>
                  </a:cubicBezTo>
                  <a:cubicBezTo>
                    <a:pt x="1595" y="3184"/>
                    <a:pt x="1595" y="3184"/>
                    <a:pt x="1595" y="3184"/>
                  </a:cubicBezTo>
                  <a:cubicBezTo>
                    <a:pt x="1595" y="3074"/>
                    <a:pt x="1665" y="3021"/>
                    <a:pt x="1665" y="2916"/>
                  </a:cubicBezTo>
                  <a:cubicBezTo>
                    <a:pt x="1665" y="2899"/>
                    <a:pt x="1654" y="2887"/>
                    <a:pt x="1654" y="2870"/>
                  </a:cubicBezTo>
                  <a:cubicBezTo>
                    <a:pt x="1654" y="2841"/>
                    <a:pt x="1665" y="2829"/>
                    <a:pt x="1665" y="2800"/>
                  </a:cubicBezTo>
                  <a:cubicBezTo>
                    <a:pt x="1665" y="2730"/>
                    <a:pt x="1688" y="2689"/>
                    <a:pt x="1712" y="2620"/>
                  </a:cubicBezTo>
                  <a:cubicBezTo>
                    <a:pt x="1723" y="2585"/>
                    <a:pt x="1718" y="2544"/>
                    <a:pt x="1753" y="2521"/>
                  </a:cubicBezTo>
                  <a:cubicBezTo>
                    <a:pt x="1805" y="2521"/>
                    <a:pt x="1753" y="2526"/>
                    <a:pt x="1753" y="2497"/>
                  </a:cubicBezTo>
                  <a:cubicBezTo>
                    <a:pt x="1753" y="2486"/>
                    <a:pt x="1764" y="2480"/>
                    <a:pt x="1770" y="2474"/>
                  </a:cubicBezTo>
                  <a:cubicBezTo>
                    <a:pt x="1788" y="2451"/>
                    <a:pt x="1782" y="2433"/>
                    <a:pt x="1788" y="2410"/>
                  </a:cubicBezTo>
                  <a:cubicBezTo>
                    <a:pt x="1729" y="2317"/>
                    <a:pt x="1712" y="2253"/>
                    <a:pt x="1712" y="2142"/>
                  </a:cubicBezTo>
                  <a:cubicBezTo>
                    <a:pt x="1712" y="2090"/>
                    <a:pt x="1753" y="2061"/>
                    <a:pt x="1753" y="2008"/>
                  </a:cubicBezTo>
                  <a:cubicBezTo>
                    <a:pt x="1753" y="1956"/>
                    <a:pt x="1753" y="1956"/>
                    <a:pt x="1753" y="1956"/>
                  </a:cubicBezTo>
                  <a:cubicBezTo>
                    <a:pt x="1753" y="1909"/>
                    <a:pt x="1683" y="1909"/>
                    <a:pt x="1683" y="1863"/>
                  </a:cubicBezTo>
                  <a:cubicBezTo>
                    <a:pt x="1683" y="1834"/>
                    <a:pt x="1700" y="1822"/>
                    <a:pt x="1700" y="1793"/>
                  </a:cubicBezTo>
                  <a:cubicBezTo>
                    <a:pt x="1706" y="1752"/>
                    <a:pt x="1706" y="1723"/>
                    <a:pt x="1729" y="1688"/>
                  </a:cubicBezTo>
                  <a:cubicBezTo>
                    <a:pt x="1753" y="1659"/>
                    <a:pt x="1735" y="1624"/>
                    <a:pt x="1758" y="1595"/>
                  </a:cubicBezTo>
                  <a:cubicBezTo>
                    <a:pt x="1776" y="1601"/>
                    <a:pt x="1776" y="1618"/>
                    <a:pt x="1793" y="1636"/>
                  </a:cubicBezTo>
                  <a:cubicBezTo>
                    <a:pt x="1799" y="1642"/>
                    <a:pt x="1799" y="1642"/>
                    <a:pt x="1799" y="1642"/>
                  </a:cubicBezTo>
                  <a:cubicBezTo>
                    <a:pt x="1799" y="1612"/>
                    <a:pt x="1817" y="1601"/>
                    <a:pt x="1828" y="1577"/>
                  </a:cubicBezTo>
                  <a:cubicBezTo>
                    <a:pt x="1793" y="1566"/>
                    <a:pt x="1788" y="1525"/>
                    <a:pt x="1776" y="1496"/>
                  </a:cubicBezTo>
                  <a:cubicBezTo>
                    <a:pt x="1758" y="1455"/>
                    <a:pt x="1747" y="1438"/>
                    <a:pt x="1747" y="1397"/>
                  </a:cubicBezTo>
                  <a:cubicBezTo>
                    <a:pt x="1747" y="1362"/>
                    <a:pt x="1782" y="1362"/>
                    <a:pt x="1811" y="1339"/>
                  </a:cubicBezTo>
                  <a:cubicBezTo>
                    <a:pt x="1834" y="1321"/>
                    <a:pt x="1834" y="1292"/>
                    <a:pt x="1851" y="1263"/>
                  </a:cubicBezTo>
                  <a:cubicBezTo>
                    <a:pt x="1910" y="1310"/>
                    <a:pt x="1933" y="1414"/>
                    <a:pt x="1904" y="1275"/>
                  </a:cubicBezTo>
                  <a:cubicBezTo>
                    <a:pt x="1985" y="1281"/>
                    <a:pt x="1904" y="1257"/>
                    <a:pt x="1875" y="1240"/>
                  </a:cubicBezTo>
                  <a:cubicBezTo>
                    <a:pt x="2020" y="1164"/>
                    <a:pt x="1793" y="1240"/>
                    <a:pt x="1793" y="1094"/>
                  </a:cubicBezTo>
                  <a:cubicBezTo>
                    <a:pt x="1793" y="1065"/>
                    <a:pt x="1793" y="1048"/>
                    <a:pt x="1817" y="1036"/>
                  </a:cubicBezTo>
                  <a:cubicBezTo>
                    <a:pt x="1834" y="1036"/>
                    <a:pt x="1834" y="1036"/>
                    <a:pt x="1834" y="1036"/>
                  </a:cubicBezTo>
                  <a:cubicBezTo>
                    <a:pt x="1828" y="1025"/>
                    <a:pt x="1828" y="1019"/>
                    <a:pt x="1828" y="1007"/>
                  </a:cubicBezTo>
                  <a:cubicBezTo>
                    <a:pt x="1828" y="972"/>
                    <a:pt x="1851" y="960"/>
                    <a:pt x="1881" y="937"/>
                  </a:cubicBezTo>
                  <a:cubicBezTo>
                    <a:pt x="1892" y="960"/>
                    <a:pt x="1904" y="978"/>
                    <a:pt x="1910" y="1007"/>
                  </a:cubicBezTo>
                  <a:cubicBezTo>
                    <a:pt x="1910" y="1013"/>
                    <a:pt x="1916" y="1025"/>
                    <a:pt x="1916" y="1007"/>
                  </a:cubicBezTo>
                  <a:cubicBezTo>
                    <a:pt x="1916" y="990"/>
                    <a:pt x="1910" y="978"/>
                    <a:pt x="1910" y="960"/>
                  </a:cubicBezTo>
                  <a:cubicBezTo>
                    <a:pt x="1910" y="949"/>
                    <a:pt x="1910" y="949"/>
                    <a:pt x="1910" y="949"/>
                  </a:cubicBezTo>
                  <a:cubicBezTo>
                    <a:pt x="1956" y="949"/>
                    <a:pt x="1956" y="949"/>
                    <a:pt x="1956" y="949"/>
                  </a:cubicBezTo>
                  <a:cubicBezTo>
                    <a:pt x="1956" y="937"/>
                    <a:pt x="1956" y="937"/>
                    <a:pt x="1956" y="925"/>
                  </a:cubicBezTo>
                  <a:cubicBezTo>
                    <a:pt x="1956" y="902"/>
                    <a:pt x="1910" y="908"/>
                    <a:pt x="1910" y="879"/>
                  </a:cubicBezTo>
                  <a:cubicBezTo>
                    <a:pt x="1910" y="832"/>
                    <a:pt x="1945" y="815"/>
                    <a:pt x="1974" y="780"/>
                  </a:cubicBezTo>
                  <a:cubicBezTo>
                    <a:pt x="1968" y="774"/>
                    <a:pt x="1962" y="762"/>
                    <a:pt x="1962" y="751"/>
                  </a:cubicBezTo>
                  <a:cubicBezTo>
                    <a:pt x="1962" y="687"/>
                    <a:pt x="2003" y="658"/>
                    <a:pt x="2003" y="594"/>
                  </a:cubicBezTo>
                  <a:cubicBezTo>
                    <a:pt x="2003" y="530"/>
                    <a:pt x="2003" y="530"/>
                    <a:pt x="2003" y="530"/>
                  </a:cubicBezTo>
                  <a:cubicBezTo>
                    <a:pt x="2003" y="501"/>
                    <a:pt x="2009" y="483"/>
                    <a:pt x="2009" y="448"/>
                  </a:cubicBezTo>
                  <a:cubicBezTo>
                    <a:pt x="2009" y="431"/>
                    <a:pt x="2009" y="419"/>
                    <a:pt x="2009" y="402"/>
                  </a:cubicBezTo>
                  <a:cubicBezTo>
                    <a:pt x="2020" y="402"/>
                    <a:pt x="2032" y="402"/>
                    <a:pt x="2044" y="402"/>
                  </a:cubicBezTo>
                  <a:cubicBezTo>
                    <a:pt x="2084" y="402"/>
                    <a:pt x="2114" y="373"/>
                    <a:pt x="2131" y="338"/>
                  </a:cubicBezTo>
                  <a:cubicBezTo>
                    <a:pt x="2137" y="320"/>
                    <a:pt x="2131" y="285"/>
                    <a:pt x="2154" y="285"/>
                  </a:cubicBezTo>
                  <a:cubicBezTo>
                    <a:pt x="2172" y="285"/>
                    <a:pt x="2177" y="291"/>
                    <a:pt x="2195" y="285"/>
                  </a:cubicBezTo>
                  <a:cubicBezTo>
                    <a:pt x="2195" y="291"/>
                    <a:pt x="2201" y="297"/>
                    <a:pt x="2201" y="303"/>
                  </a:cubicBezTo>
                  <a:cubicBezTo>
                    <a:pt x="2201" y="338"/>
                    <a:pt x="2177" y="361"/>
                    <a:pt x="2172" y="396"/>
                  </a:cubicBezTo>
                  <a:cubicBezTo>
                    <a:pt x="2177" y="396"/>
                    <a:pt x="2177" y="396"/>
                    <a:pt x="2183" y="396"/>
                  </a:cubicBezTo>
                  <a:cubicBezTo>
                    <a:pt x="2207" y="396"/>
                    <a:pt x="2218" y="390"/>
                    <a:pt x="2236" y="390"/>
                  </a:cubicBezTo>
                  <a:cubicBezTo>
                    <a:pt x="2247" y="390"/>
                    <a:pt x="2247" y="407"/>
                    <a:pt x="2259" y="413"/>
                  </a:cubicBezTo>
                  <a:cubicBezTo>
                    <a:pt x="2282" y="413"/>
                    <a:pt x="2311" y="413"/>
                    <a:pt x="2311" y="436"/>
                  </a:cubicBezTo>
                  <a:cubicBezTo>
                    <a:pt x="2311" y="460"/>
                    <a:pt x="2300" y="471"/>
                    <a:pt x="2300" y="495"/>
                  </a:cubicBezTo>
                  <a:cubicBezTo>
                    <a:pt x="2300" y="530"/>
                    <a:pt x="2323" y="541"/>
                    <a:pt x="2335" y="576"/>
                  </a:cubicBezTo>
                  <a:cubicBezTo>
                    <a:pt x="2358" y="640"/>
                    <a:pt x="2358" y="687"/>
                    <a:pt x="2358" y="757"/>
                  </a:cubicBezTo>
                  <a:cubicBezTo>
                    <a:pt x="2358" y="780"/>
                    <a:pt x="2346" y="792"/>
                    <a:pt x="2346" y="821"/>
                  </a:cubicBezTo>
                  <a:cubicBezTo>
                    <a:pt x="2346" y="856"/>
                    <a:pt x="2375" y="891"/>
                    <a:pt x="2410" y="891"/>
                  </a:cubicBezTo>
                  <a:cubicBezTo>
                    <a:pt x="2434" y="891"/>
                    <a:pt x="2445" y="873"/>
                    <a:pt x="2469" y="873"/>
                  </a:cubicBezTo>
                  <a:cubicBezTo>
                    <a:pt x="2486" y="873"/>
                    <a:pt x="2492" y="896"/>
                    <a:pt x="2492" y="920"/>
                  </a:cubicBezTo>
                  <a:cubicBezTo>
                    <a:pt x="2492" y="955"/>
                    <a:pt x="2451" y="972"/>
                    <a:pt x="2451" y="1013"/>
                  </a:cubicBezTo>
                  <a:cubicBezTo>
                    <a:pt x="2451" y="1042"/>
                    <a:pt x="2451" y="1071"/>
                    <a:pt x="2474" y="1088"/>
                  </a:cubicBezTo>
                  <a:cubicBezTo>
                    <a:pt x="2498" y="1100"/>
                    <a:pt x="2521" y="1088"/>
                    <a:pt x="2538" y="1112"/>
                  </a:cubicBezTo>
                  <a:cubicBezTo>
                    <a:pt x="2550" y="1135"/>
                    <a:pt x="2538" y="1158"/>
                    <a:pt x="2556" y="1176"/>
                  </a:cubicBezTo>
                  <a:cubicBezTo>
                    <a:pt x="2579" y="1199"/>
                    <a:pt x="2620" y="1188"/>
                    <a:pt x="2620" y="1217"/>
                  </a:cubicBezTo>
                  <a:cubicBezTo>
                    <a:pt x="2620" y="1263"/>
                    <a:pt x="2579" y="1286"/>
                    <a:pt x="2579" y="1333"/>
                  </a:cubicBezTo>
                  <a:cubicBezTo>
                    <a:pt x="2579" y="1345"/>
                    <a:pt x="2585" y="1356"/>
                    <a:pt x="2591" y="1356"/>
                  </a:cubicBezTo>
                  <a:cubicBezTo>
                    <a:pt x="2608" y="1356"/>
                    <a:pt x="2620" y="1351"/>
                    <a:pt x="2632" y="1333"/>
                  </a:cubicBezTo>
                  <a:cubicBezTo>
                    <a:pt x="2655" y="1339"/>
                    <a:pt x="2655" y="1339"/>
                    <a:pt x="2655" y="1339"/>
                  </a:cubicBezTo>
                  <a:cubicBezTo>
                    <a:pt x="2655" y="1374"/>
                    <a:pt x="2649" y="1391"/>
                    <a:pt x="2649" y="1432"/>
                  </a:cubicBezTo>
                  <a:cubicBezTo>
                    <a:pt x="2649" y="1519"/>
                    <a:pt x="2701" y="1560"/>
                    <a:pt x="2701" y="1653"/>
                  </a:cubicBezTo>
                  <a:cubicBezTo>
                    <a:pt x="2701" y="1700"/>
                    <a:pt x="2661" y="1717"/>
                    <a:pt x="2661" y="1758"/>
                  </a:cubicBezTo>
                  <a:cubicBezTo>
                    <a:pt x="2661" y="1805"/>
                    <a:pt x="2690" y="1822"/>
                    <a:pt x="2713" y="1857"/>
                  </a:cubicBezTo>
                  <a:cubicBezTo>
                    <a:pt x="2736" y="1915"/>
                    <a:pt x="2725" y="1962"/>
                    <a:pt x="2748" y="2026"/>
                  </a:cubicBezTo>
                  <a:cubicBezTo>
                    <a:pt x="2777" y="2090"/>
                    <a:pt x="2818" y="2113"/>
                    <a:pt x="2864" y="2166"/>
                  </a:cubicBezTo>
                  <a:cubicBezTo>
                    <a:pt x="2923" y="2119"/>
                    <a:pt x="2940" y="2043"/>
                    <a:pt x="3010" y="2043"/>
                  </a:cubicBezTo>
                  <a:cubicBezTo>
                    <a:pt x="3027" y="2043"/>
                    <a:pt x="3033" y="2055"/>
                    <a:pt x="3051" y="2055"/>
                  </a:cubicBezTo>
                  <a:cubicBezTo>
                    <a:pt x="3092" y="2055"/>
                    <a:pt x="3097" y="2008"/>
                    <a:pt x="3132" y="1997"/>
                  </a:cubicBezTo>
                  <a:cubicBezTo>
                    <a:pt x="3144" y="2020"/>
                    <a:pt x="3173" y="2020"/>
                    <a:pt x="3173" y="2043"/>
                  </a:cubicBezTo>
                  <a:cubicBezTo>
                    <a:pt x="3173" y="2049"/>
                    <a:pt x="3167" y="2049"/>
                    <a:pt x="3167" y="2055"/>
                  </a:cubicBezTo>
                  <a:cubicBezTo>
                    <a:pt x="3167" y="2066"/>
                    <a:pt x="3185" y="2066"/>
                    <a:pt x="3191" y="2078"/>
                  </a:cubicBezTo>
                  <a:cubicBezTo>
                    <a:pt x="3214" y="2119"/>
                    <a:pt x="3202" y="2166"/>
                    <a:pt x="3243" y="2189"/>
                  </a:cubicBezTo>
                  <a:cubicBezTo>
                    <a:pt x="3284" y="2206"/>
                    <a:pt x="3330" y="2189"/>
                    <a:pt x="3348" y="2224"/>
                  </a:cubicBezTo>
                  <a:cubicBezTo>
                    <a:pt x="3354" y="2247"/>
                    <a:pt x="3348" y="2264"/>
                    <a:pt x="3365" y="2282"/>
                  </a:cubicBezTo>
                  <a:cubicBezTo>
                    <a:pt x="3400" y="2317"/>
                    <a:pt x="3441" y="2311"/>
                    <a:pt x="3476" y="2340"/>
                  </a:cubicBezTo>
                  <a:cubicBezTo>
                    <a:pt x="3499" y="2358"/>
                    <a:pt x="3534" y="2358"/>
                    <a:pt x="3534" y="2387"/>
                  </a:cubicBezTo>
                  <a:cubicBezTo>
                    <a:pt x="3534" y="2422"/>
                    <a:pt x="3499" y="2433"/>
                    <a:pt x="3499" y="2474"/>
                  </a:cubicBezTo>
                  <a:cubicBezTo>
                    <a:pt x="3499" y="2503"/>
                    <a:pt x="3511" y="2526"/>
                    <a:pt x="3534" y="2550"/>
                  </a:cubicBezTo>
                  <a:cubicBezTo>
                    <a:pt x="3511" y="2573"/>
                    <a:pt x="3493" y="2596"/>
                    <a:pt x="3493" y="2625"/>
                  </a:cubicBezTo>
                  <a:cubicBezTo>
                    <a:pt x="3493" y="2695"/>
                    <a:pt x="3563" y="2718"/>
                    <a:pt x="3563" y="2788"/>
                  </a:cubicBezTo>
                  <a:cubicBezTo>
                    <a:pt x="3563" y="2806"/>
                    <a:pt x="3557" y="2818"/>
                    <a:pt x="3557" y="2835"/>
                  </a:cubicBezTo>
                  <a:cubicBezTo>
                    <a:pt x="3557" y="2870"/>
                    <a:pt x="3610" y="2876"/>
                    <a:pt x="3610" y="2911"/>
                  </a:cubicBezTo>
                  <a:cubicBezTo>
                    <a:pt x="3610" y="2940"/>
                    <a:pt x="3592" y="2957"/>
                    <a:pt x="3592" y="2992"/>
                  </a:cubicBezTo>
                  <a:cubicBezTo>
                    <a:pt x="3592" y="3004"/>
                    <a:pt x="3598" y="3010"/>
                    <a:pt x="3598" y="3027"/>
                  </a:cubicBezTo>
                  <a:cubicBezTo>
                    <a:pt x="3598" y="3050"/>
                    <a:pt x="3569" y="3056"/>
                    <a:pt x="3569" y="3085"/>
                  </a:cubicBezTo>
                  <a:cubicBezTo>
                    <a:pt x="3569" y="3138"/>
                    <a:pt x="3621" y="3155"/>
                    <a:pt x="3650" y="3196"/>
                  </a:cubicBezTo>
                  <a:cubicBezTo>
                    <a:pt x="3703" y="3272"/>
                    <a:pt x="3726" y="3324"/>
                    <a:pt x="3802" y="3376"/>
                  </a:cubicBezTo>
                  <a:cubicBezTo>
                    <a:pt x="3819" y="3370"/>
                    <a:pt x="3819" y="3370"/>
                    <a:pt x="3819" y="3370"/>
                  </a:cubicBezTo>
                  <a:cubicBezTo>
                    <a:pt x="3819" y="3382"/>
                    <a:pt x="3813" y="3394"/>
                    <a:pt x="3813" y="3405"/>
                  </a:cubicBezTo>
                  <a:cubicBezTo>
                    <a:pt x="3813" y="3429"/>
                    <a:pt x="3831" y="3440"/>
                    <a:pt x="3837" y="3464"/>
                  </a:cubicBezTo>
                  <a:cubicBezTo>
                    <a:pt x="3866" y="3539"/>
                    <a:pt x="3877" y="3586"/>
                    <a:pt x="3895" y="3673"/>
                  </a:cubicBezTo>
                  <a:cubicBezTo>
                    <a:pt x="3901" y="3685"/>
                    <a:pt x="3907" y="3691"/>
                    <a:pt x="3907" y="3702"/>
                  </a:cubicBezTo>
                  <a:cubicBezTo>
                    <a:pt x="3907" y="3766"/>
                    <a:pt x="3907" y="3807"/>
                    <a:pt x="3907" y="3871"/>
                  </a:cubicBezTo>
                  <a:cubicBezTo>
                    <a:pt x="3860" y="3982"/>
                    <a:pt x="3860" y="3982"/>
                    <a:pt x="3860" y="3982"/>
                  </a:cubicBezTo>
                  <a:cubicBezTo>
                    <a:pt x="3866" y="4034"/>
                    <a:pt x="3877" y="4069"/>
                    <a:pt x="3912" y="4104"/>
                  </a:cubicBezTo>
                  <a:cubicBezTo>
                    <a:pt x="3947" y="4133"/>
                    <a:pt x="3959" y="4151"/>
                    <a:pt x="3988" y="4180"/>
                  </a:cubicBezTo>
                  <a:cubicBezTo>
                    <a:pt x="4000" y="4185"/>
                    <a:pt x="4011" y="4191"/>
                    <a:pt x="4011" y="4203"/>
                  </a:cubicBezTo>
                  <a:cubicBezTo>
                    <a:pt x="4011" y="4244"/>
                    <a:pt x="3994" y="4267"/>
                    <a:pt x="3994" y="4308"/>
                  </a:cubicBezTo>
                  <a:cubicBezTo>
                    <a:pt x="3994" y="4348"/>
                    <a:pt x="4011" y="4372"/>
                    <a:pt x="4035" y="4407"/>
                  </a:cubicBezTo>
                  <a:cubicBezTo>
                    <a:pt x="4104" y="4465"/>
                    <a:pt x="4157" y="4488"/>
                    <a:pt x="4238" y="4529"/>
                  </a:cubicBezTo>
                  <a:cubicBezTo>
                    <a:pt x="4279" y="4546"/>
                    <a:pt x="4285" y="4581"/>
                    <a:pt x="4326" y="4599"/>
                  </a:cubicBezTo>
                  <a:cubicBezTo>
                    <a:pt x="4332" y="4564"/>
                    <a:pt x="4343" y="4546"/>
                    <a:pt x="4372" y="4529"/>
                  </a:cubicBezTo>
                  <a:cubicBezTo>
                    <a:pt x="4372" y="4541"/>
                    <a:pt x="4372" y="4541"/>
                    <a:pt x="4372" y="4541"/>
                  </a:cubicBezTo>
                  <a:cubicBezTo>
                    <a:pt x="4361" y="4558"/>
                    <a:pt x="4361" y="4558"/>
                    <a:pt x="4361" y="4558"/>
                  </a:cubicBezTo>
                  <a:cubicBezTo>
                    <a:pt x="4378" y="4611"/>
                    <a:pt x="4430" y="4634"/>
                    <a:pt x="4489" y="4634"/>
                  </a:cubicBezTo>
                  <a:cubicBezTo>
                    <a:pt x="4518" y="4634"/>
                    <a:pt x="4535" y="4622"/>
                    <a:pt x="4570" y="4616"/>
                  </a:cubicBezTo>
                  <a:cubicBezTo>
                    <a:pt x="4588" y="4651"/>
                    <a:pt x="4611" y="4663"/>
                    <a:pt x="4611" y="4704"/>
                  </a:cubicBezTo>
                  <a:cubicBezTo>
                    <a:pt x="4611" y="4715"/>
                    <a:pt x="4605" y="4721"/>
                    <a:pt x="4605" y="4739"/>
                  </a:cubicBezTo>
                  <a:cubicBezTo>
                    <a:pt x="4605" y="4797"/>
                    <a:pt x="4658" y="4814"/>
                    <a:pt x="4698" y="4855"/>
                  </a:cubicBezTo>
                  <a:cubicBezTo>
                    <a:pt x="4710" y="4826"/>
                    <a:pt x="4710" y="4808"/>
                    <a:pt x="4727" y="4779"/>
                  </a:cubicBezTo>
                  <a:cubicBezTo>
                    <a:pt x="4751" y="4785"/>
                    <a:pt x="4751" y="4785"/>
                    <a:pt x="4751" y="4785"/>
                  </a:cubicBezTo>
                  <a:cubicBezTo>
                    <a:pt x="4751" y="4837"/>
                    <a:pt x="4774" y="4902"/>
                    <a:pt x="4826" y="4902"/>
                  </a:cubicBezTo>
                  <a:cubicBezTo>
                    <a:pt x="4844" y="4902"/>
                    <a:pt x="4844" y="4867"/>
                    <a:pt x="4861" y="4867"/>
                  </a:cubicBezTo>
                  <a:cubicBezTo>
                    <a:pt x="4896" y="4867"/>
                    <a:pt x="4902" y="4902"/>
                    <a:pt x="4925" y="4925"/>
                  </a:cubicBezTo>
                  <a:cubicBezTo>
                    <a:pt x="4972" y="4960"/>
                    <a:pt x="4989" y="4995"/>
                    <a:pt x="5048" y="5012"/>
                  </a:cubicBezTo>
                  <a:cubicBezTo>
                    <a:pt x="5048" y="4995"/>
                    <a:pt x="5059" y="4983"/>
                    <a:pt x="5071" y="4977"/>
                  </a:cubicBezTo>
                  <a:cubicBezTo>
                    <a:pt x="5082" y="5000"/>
                    <a:pt x="5082" y="5018"/>
                    <a:pt x="5100" y="5030"/>
                  </a:cubicBezTo>
                  <a:cubicBezTo>
                    <a:pt x="5118" y="5041"/>
                    <a:pt x="5135" y="5035"/>
                    <a:pt x="5147" y="5053"/>
                  </a:cubicBezTo>
                  <a:cubicBezTo>
                    <a:pt x="5152" y="5059"/>
                    <a:pt x="5147" y="5076"/>
                    <a:pt x="5158" y="5082"/>
                  </a:cubicBezTo>
                  <a:cubicBezTo>
                    <a:pt x="5187" y="5100"/>
                    <a:pt x="5222" y="5100"/>
                    <a:pt x="5222" y="5129"/>
                  </a:cubicBezTo>
                  <a:cubicBezTo>
                    <a:pt x="5222" y="5146"/>
                    <a:pt x="5205" y="5163"/>
                    <a:pt x="5181" y="5163"/>
                  </a:cubicBezTo>
                  <a:cubicBezTo>
                    <a:pt x="5170" y="5163"/>
                    <a:pt x="5164" y="5152"/>
                    <a:pt x="5152" y="5146"/>
                  </a:cubicBezTo>
                  <a:cubicBezTo>
                    <a:pt x="5152" y="5152"/>
                    <a:pt x="5147" y="5158"/>
                    <a:pt x="5147" y="5158"/>
                  </a:cubicBezTo>
                  <a:cubicBezTo>
                    <a:pt x="5147" y="5169"/>
                    <a:pt x="5158" y="5169"/>
                    <a:pt x="5158" y="5181"/>
                  </a:cubicBezTo>
                  <a:cubicBezTo>
                    <a:pt x="5158" y="5193"/>
                    <a:pt x="5141" y="5198"/>
                    <a:pt x="5141" y="5210"/>
                  </a:cubicBezTo>
                  <a:cubicBezTo>
                    <a:pt x="5141" y="5233"/>
                    <a:pt x="5158" y="5245"/>
                    <a:pt x="5170" y="5268"/>
                  </a:cubicBezTo>
                  <a:cubicBezTo>
                    <a:pt x="5222" y="5321"/>
                    <a:pt x="5234" y="5402"/>
                    <a:pt x="5310" y="5391"/>
                  </a:cubicBezTo>
                  <a:cubicBezTo>
                    <a:pt x="5310" y="5408"/>
                    <a:pt x="5310" y="5414"/>
                    <a:pt x="5310" y="5431"/>
                  </a:cubicBezTo>
                  <a:cubicBezTo>
                    <a:pt x="5321" y="5437"/>
                    <a:pt x="5321" y="5437"/>
                    <a:pt x="5321" y="5437"/>
                  </a:cubicBezTo>
                  <a:cubicBezTo>
                    <a:pt x="5327" y="5431"/>
                    <a:pt x="5327" y="5431"/>
                    <a:pt x="5333" y="5431"/>
                  </a:cubicBezTo>
                  <a:cubicBezTo>
                    <a:pt x="5350" y="5431"/>
                    <a:pt x="5350" y="5449"/>
                    <a:pt x="5362" y="5466"/>
                  </a:cubicBezTo>
                  <a:cubicBezTo>
                    <a:pt x="5374" y="5484"/>
                    <a:pt x="5403" y="5484"/>
                    <a:pt x="5403" y="5501"/>
                  </a:cubicBezTo>
                  <a:cubicBezTo>
                    <a:pt x="5403" y="5524"/>
                    <a:pt x="5385" y="5530"/>
                    <a:pt x="5385" y="5548"/>
                  </a:cubicBezTo>
                  <a:cubicBezTo>
                    <a:pt x="5385" y="5559"/>
                    <a:pt x="5391" y="5565"/>
                    <a:pt x="5391" y="5571"/>
                  </a:cubicBezTo>
                  <a:cubicBezTo>
                    <a:pt x="5397" y="5571"/>
                    <a:pt x="5403" y="5565"/>
                    <a:pt x="5414" y="5565"/>
                  </a:cubicBezTo>
                  <a:cubicBezTo>
                    <a:pt x="5432" y="5565"/>
                    <a:pt x="5432" y="5594"/>
                    <a:pt x="5432" y="5618"/>
                  </a:cubicBezTo>
                  <a:cubicBezTo>
                    <a:pt x="5438" y="5658"/>
                    <a:pt x="5432" y="5717"/>
                    <a:pt x="5473" y="5717"/>
                  </a:cubicBezTo>
                  <a:cubicBezTo>
                    <a:pt x="5478" y="5717"/>
                    <a:pt x="5484" y="5717"/>
                    <a:pt x="5490" y="5711"/>
                  </a:cubicBezTo>
                  <a:cubicBezTo>
                    <a:pt x="5496" y="5728"/>
                    <a:pt x="5519" y="5734"/>
                    <a:pt x="5519" y="5757"/>
                  </a:cubicBezTo>
                  <a:cubicBezTo>
                    <a:pt x="5519" y="5781"/>
                    <a:pt x="5507" y="5792"/>
                    <a:pt x="5507" y="5815"/>
                  </a:cubicBezTo>
                  <a:cubicBezTo>
                    <a:pt x="5507" y="5926"/>
                    <a:pt x="5595" y="5973"/>
                    <a:pt x="5595" y="6089"/>
                  </a:cubicBezTo>
                  <a:cubicBezTo>
                    <a:pt x="5595" y="6101"/>
                    <a:pt x="5583" y="6107"/>
                    <a:pt x="5583" y="6118"/>
                  </a:cubicBezTo>
                  <a:cubicBezTo>
                    <a:pt x="5583" y="6136"/>
                    <a:pt x="5601" y="6136"/>
                    <a:pt x="5607" y="6141"/>
                  </a:cubicBezTo>
                  <a:cubicBezTo>
                    <a:pt x="5624" y="6159"/>
                    <a:pt x="5624" y="6188"/>
                    <a:pt x="5647" y="6188"/>
                  </a:cubicBezTo>
                  <a:cubicBezTo>
                    <a:pt x="5659" y="6188"/>
                    <a:pt x="5659" y="6171"/>
                    <a:pt x="5670" y="6171"/>
                  </a:cubicBezTo>
                  <a:cubicBezTo>
                    <a:pt x="5781" y="6171"/>
                    <a:pt x="5822" y="6380"/>
                    <a:pt x="5764" y="6141"/>
                  </a:cubicBezTo>
                  <a:cubicBezTo>
                    <a:pt x="5775" y="6124"/>
                    <a:pt x="5775" y="6124"/>
                    <a:pt x="5775" y="6124"/>
                  </a:cubicBezTo>
                  <a:cubicBezTo>
                    <a:pt x="5770" y="6112"/>
                    <a:pt x="5764" y="6107"/>
                    <a:pt x="5764" y="6095"/>
                  </a:cubicBezTo>
                  <a:cubicBezTo>
                    <a:pt x="5764" y="6066"/>
                    <a:pt x="5770" y="6037"/>
                    <a:pt x="5793" y="6037"/>
                  </a:cubicBezTo>
                  <a:cubicBezTo>
                    <a:pt x="5833" y="6037"/>
                    <a:pt x="5822" y="6083"/>
                    <a:pt x="5851" y="6112"/>
                  </a:cubicBezTo>
                  <a:cubicBezTo>
                    <a:pt x="5892" y="6159"/>
                    <a:pt x="5927" y="6182"/>
                    <a:pt x="5973" y="6229"/>
                  </a:cubicBezTo>
                  <a:cubicBezTo>
                    <a:pt x="6008" y="6258"/>
                    <a:pt x="6026" y="6281"/>
                    <a:pt x="6072" y="6287"/>
                  </a:cubicBezTo>
                  <a:cubicBezTo>
                    <a:pt x="6072" y="6223"/>
                    <a:pt x="6072" y="6223"/>
                    <a:pt x="6072" y="6223"/>
                  </a:cubicBezTo>
                  <a:cubicBezTo>
                    <a:pt x="6072" y="6194"/>
                    <a:pt x="6055" y="6176"/>
                    <a:pt x="6055" y="6147"/>
                  </a:cubicBezTo>
                  <a:cubicBezTo>
                    <a:pt x="6055" y="6130"/>
                    <a:pt x="6055" y="6130"/>
                    <a:pt x="6055" y="6130"/>
                  </a:cubicBezTo>
                  <a:cubicBezTo>
                    <a:pt x="6061" y="6130"/>
                    <a:pt x="6061" y="6124"/>
                    <a:pt x="6066" y="6124"/>
                  </a:cubicBezTo>
                  <a:cubicBezTo>
                    <a:pt x="6090" y="6124"/>
                    <a:pt x="6084" y="6165"/>
                    <a:pt x="6101" y="6182"/>
                  </a:cubicBezTo>
                  <a:cubicBezTo>
                    <a:pt x="6130" y="6217"/>
                    <a:pt x="6125" y="6246"/>
                    <a:pt x="6142" y="6281"/>
                  </a:cubicBezTo>
                  <a:cubicBezTo>
                    <a:pt x="6154" y="6310"/>
                    <a:pt x="6177" y="6328"/>
                    <a:pt x="6177" y="6357"/>
                  </a:cubicBezTo>
                  <a:cubicBezTo>
                    <a:pt x="6177" y="6380"/>
                    <a:pt x="6154" y="6392"/>
                    <a:pt x="6154" y="6415"/>
                  </a:cubicBezTo>
                  <a:cubicBezTo>
                    <a:pt x="6154" y="6438"/>
                    <a:pt x="6171" y="6456"/>
                    <a:pt x="6177" y="6479"/>
                  </a:cubicBezTo>
                  <a:cubicBezTo>
                    <a:pt x="6189" y="6561"/>
                    <a:pt x="6194" y="6601"/>
                    <a:pt x="6194" y="6683"/>
                  </a:cubicBezTo>
                  <a:cubicBezTo>
                    <a:pt x="6194" y="6706"/>
                    <a:pt x="6194" y="6706"/>
                    <a:pt x="6194" y="6706"/>
                  </a:cubicBezTo>
                  <a:cubicBezTo>
                    <a:pt x="6189" y="6706"/>
                    <a:pt x="6189" y="6706"/>
                    <a:pt x="6183" y="6706"/>
                  </a:cubicBezTo>
                  <a:cubicBezTo>
                    <a:pt x="6177" y="6706"/>
                    <a:pt x="6171" y="6700"/>
                    <a:pt x="6165" y="6700"/>
                  </a:cubicBezTo>
                  <a:cubicBezTo>
                    <a:pt x="6148" y="6700"/>
                    <a:pt x="6119" y="6706"/>
                    <a:pt x="6119" y="6724"/>
                  </a:cubicBezTo>
                  <a:cubicBezTo>
                    <a:pt x="6119" y="6747"/>
                    <a:pt x="6142" y="6747"/>
                    <a:pt x="6154" y="6764"/>
                  </a:cubicBezTo>
                  <a:cubicBezTo>
                    <a:pt x="6183" y="6793"/>
                    <a:pt x="6212" y="6793"/>
                    <a:pt x="6241" y="6823"/>
                  </a:cubicBezTo>
                  <a:cubicBezTo>
                    <a:pt x="6259" y="6811"/>
                    <a:pt x="6253" y="6793"/>
                    <a:pt x="6264" y="6776"/>
                  </a:cubicBezTo>
                  <a:cubicBezTo>
                    <a:pt x="6322" y="6805"/>
                    <a:pt x="6328" y="6858"/>
                    <a:pt x="6363" y="6916"/>
                  </a:cubicBezTo>
                  <a:cubicBezTo>
                    <a:pt x="6381" y="6939"/>
                    <a:pt x="6410" y="6939"/>
                    <a:pt x="6439" y="6962"/>
                  </a:cubicBezTo>
                  <a:cubicBezTo>
                    <a:pt x="6456" y="6974"/>
                    <a:pt x="6462" y="6991"/>
                    <a:pt x="6474" y="7015"/>
                  </a:cubicBezTo>
                  <a:cubicBezTo>
                    <a:pt x="6491" y="7044"/>
                    <a:pt x="6520" y="7044"/>
                    <a:pt x="6555" y="7056"/>
                  </a:cubicBezTo>
                  <a:cubicBezTo>
                    <a:pt x="6567" y="7044"/>
                    <a:pt x="6573" y="7032"/>
                    <a:pt x="6585" y="7032"/>
                  </a:cubicBezTo>
                  <a:cubicBezTo>
                    <a:pt x="6602" y="7032"/>
                    <a:pt x="6608" y="7044"/>
                    <a:pt x="6625" y="7056"/>
                  </a:cubicBezTo>
                  <a:cubicBezTo>
                    <a:pt x="6678" y="7073"/>
                    <a:pt x="6713" y="7090"/>
                    <a:pt x="6736" y="7143"/>
                  </a:cubicBezTo>
                  <a:cubicBezTo>
                    <a:pt x="6753" y="7184"/>
                    <a:pt x="6765" y="7213"/>
                    <a:pt x="6759" y="7259"/>
                  </a:cubicBezTo>
                  <a:cubicBezTo>
                    <a:pt x="6771" y="7259"/>
                    <a:pt x="6771" y="7259"/>
                    <a:pt x="6771" y="7259"/>
                  </a:cubicBezTo>
                  <a:cubicBezTo>
                    <a:pt x="6806" y="7288"/>
                    <a:pt x="6800" y="7329"/>
                    <a:pt x="6835" y="7358"/>
                  </a:cubicBezTo>
                  <a:cubicBezTo>
                    <a:pt x="6870" y="7393"/>
                    <a:pt x="6916" y="7376"/>
                    <a:pt x="6951" y="7411"/>
                  </a:cubicBezTo>
                  <a:cubicBezTo>
                    <a:pt x="6974" y="7434"/>
                    <a:pt x="6957" y="7463"/>
                    <a:pt x="6963" y="7492"/>
                  </a:cubicBezTo>
                  <a:cubicBezTo>
                    <a:pt x="6974" y="7533"/>
                    <a:pt x="7010" y="7545"/>
                    <a:pt x="7021" y="7579"/>
                  </a:cubicBezTo>
                  <a:cubicBezTo>
                    <a:pt x="7027" y="7608"/>
                    <a:pt x="7033" y="7626"/>
                    <a:pt x="7056" y="7638"/>
                  </a:cubicBezTo>
                  <a:cubicBezTo>
                    <a:pt x="7091" y="7655"/>
                    <a:pt x="7108" y="7667"/>
                    <a:pt x="7143" y="7673"/>
                  </a:cubicBezTo>
                  <a:cubicBezTo>
                    <a:pt x="7161" y="7678"/>
                    <a:pt x="7190" y="7678"/>
                    <a:pt x="7190" y="7696"/>
                  </a:cubicBezTo>
                  <a:cubicBezTo>
                    <a:pt x="7190" y="7754"/>
                    <a:pt x="7161" y="7777"/>
                    <a:pt x="7161" y="7830"/>
                  </a:cubicBezTo>
                  <a:cubicBezTo>
                    <a:pt x="7161" y="7905"/>
                    <a:pt x="7207" y="7940"/>
                    <a:pt x="7260" y="7987"/>
                  </a:cubicBezTo>
                  <a:cubicBezTo>
                    <a:pt x="7277" y="8010"/>
                    <a:pt x="7312" y="8010"/>
                    <a:pt x="7312" y="8039"/>
                  </a:cubicBezTo>
                  <a:cubicBezTo>
                    <a:pt x="7312" y="8115"/>
                    <a:pt x="7260" y="8150"/>
                    <a:pt x="7260" y="8226"/>
                  </a:cubicBezTo>
                  <a:cubicBezTo>
                    <a:pt x="7260" y="8249"/>
                    <a:pt x="7271" y="8260"/>
                    <a:pt x="7271" y="8284"/>
                  </a:cubicBezTo>
                  <a:cubicBezTo>
                    <a:pt x="7277" y="8284"/>
                    <a:pt x="7277" y="8284"/>
                    <a:pt x="7283" y="8284"/>
                  </a:cubicBezTo>
                  <a:cubicBezTo>
                    <a:pt x="7289" y="8284"/>
                    <a:pt x="7289" y="8278"/>
                    <a:pt x="7295" y="8278"/>
                  </a:cubicBezTo>
                  <a:cubicBezTo>
                    <a:pt x="7306" y="8301"/>
                    <a:pt x="7306" y="8319"/>
                    <a:pt x="7306" y="8342"/>
                  </a:cubicBezTo>
                  <a:cubicBezTo>
                    <a:pt x="7306" y="8377"/>
                    <a:pt x="7306" y="8377"/>
                    <a:pt x="7306" y="8377"/>
                  </a:cubicBezTo>
                  <a:cubicBezTo>
                    <a:pt x="7306" y="8406"/>
                    <a:pt x="7318" y="8423"/>
                    <a:pt x="7336" y="8447"/>
                  </a:cubicBezTo>
                  <a:cubicBezTo>
                    <a:pt x="7289" y="8482"/>
                    <a:pt x="7266" y="8523"/>
                    <a:pt x="7266" y="8581"/>
                  </a:cubicBezTo>
                  <a:cubicBezTo>
                    <a:pt x="7266" y="8604"/>
                    <a:pt x="7289" y="8610"/>
                    <a:pt x="7306" y="8627"/>
                  </a:cubicBezTo>
                  <a:cubicBezTo>
                    <a:pt x="7295" y="8645"/>
                    <a:pt x="7266" y="8645"/>
                    <a:pt x="7266" y="8668"/>
                  </a:cubicBezTo>
                  <a:cubicBezTo>
                    <a:pt x="7266" y="8697"/>
                    <a:pt x="7300" y="8703"/>
                    <a:pt x="7312" y="8738"/>
                  </a:cubicBezTo>
                  <a:cubicBezTo>
                    <a:pt x="7324" y="8761"/>
                    <a:pt x="7318" y="8784"/>
                    <a:pt x="7330" y="8808"/>
                  </a:cubicBezTo>
                  <a:cubicBezTo>
                    <a:pt x="7341" y="8854"/>
                    <a:pt x="7376" y="8860"/>
                    <a:pt x="7399" y="8901"/>
                  </a:cubicBezTo>
                  <a:cubicBezTo>
                    <a:pt x="7394" y="8924"/>
                    <a:pt x="7388" y="8936"/>
                    <a:pt x="7388" y="8965"/>
                  </a:cubicBezTo>
                  <a:cubicBezTo>
                    <a:pt x="7388" y="9075"/>
                    <a:pt x="7469" y="9134"/>
                    <a:pt x="7499" y="9221"/>
                  </a:cubicBezTo>
                  <a:close/>
                </a:path>
              </a:pathLst>
            </a:custGeom>
            <a:grpFill/>
            <a:ln w="19050" cap="flat" cmpd="sng">
              <a:solidFill>
                <a:schemeClr val="tx2">
                  <a:lumMod val="75000"/>
                </a:schemeClr>
              </a:solidFill>
              <a:bevel/>
              <a:headEnd/>
              <a:tailEnd/>
            </a:ln>
            <a:effectLst/>
          </p:spPr>
          <p:txBody>
            <a:bodyPr wrap="none" anchor="ctr"/>
            <a:lstStyle/>
            <a:p>
              <a:pPr defTabSz="1828434" eaLnBrk="1" fontAlgn="auto" hangingPunct="1">
                <a:spcBef>
                  <a:spcPts val="0"/>
                </a:spcBef>
                <a:spcAft>
                  <a:spcPts val="0"/>
                </a:spcAft>
                <a:defRPr/>
              </a:pPr>
              <a:endParaRPr lang="en-US">
                <a:latin typeface="+mn-lt"/>
              </a:endParaRPr>
            </a:p>
          </p:txBody>
        </p:sp>
        <p:sp>
          <p:nvSpPr>
            <p:cNvPr id="8" name="Freeform 12">
              <a:extLst>
                <a:ext uri="{FF2B5EF4-FFF2-40B4-BE49-F238E27FC236}">
                  <a16:creationId xmlns="" xmlns:a16="http://schemas.microsoft.com/office/drawing/2014/main" id="{F89A66DB-0303-45BE-9983-2F9D0E7D7DC2}"/>
                </a:ext>
              </a:extLst>
            </p:cNvPr>
            <p:cNvSpPr>
              <a:spLocks noChangeArrowheads="1"/>
            </p:cNvSpPr>
            <p:nvPr/>
          </p:nvSpPr>
          <p:spPr bwMode="auto">
            <a:xfrm>
              <a:off x="16303774" y="6808151"/>
              <a:ext cx="2547367" cy="3044236"/>
            </a:xfrm>
            <a:custGeom>
              <a:avLst/>
              <a:gdLst>
                <a:gd name="T0" fmla="*/ 4254 w 5792"/>
                <a:gd name="T1" fmla="*/ 5564 h 6921"/>
                <a:gd name="T2" fmla="*/ 4336 w 5792"/>
                <a:gd name="T3" fmla="*/ 5506 h 6921"/>
                <a:gd name="T4" fmla="*/ 3696 w 5792"/>
                <a:gd name="T5" fmla="*/ 5640 h 6921"/>
                <a:gd name="T6" fmla="*/ 3853 w 5792"/>
                <a:gd name="T7" fmla="*/ 5686 h 6921"/>
                <a:gd name="T8" fmla="*/ 3957 w 5792"/>
                <a:gd name="T9" fmla="*/ 5651 h 6921"/>
                <a:gd name="T10" fmla="*/ 4109 w 5792"/>
                <a:gd name="T11" fmla="*/ 5715 h 6921"/>
                <a:gd name="T12" fmla="*/ 4219 w 5792"/>
                <a:gd name="T13" fmla="*/ 5523 h 6921"/>
                <a:gd name="T14" fmla="*/ 4149 w 5792"/>
                <a:gd name="T15" fmla="*/ 5453 h 6921"/>
                <a:gd name="T16" fmla="*/ 3672 w 5792"/>
                <a:gd name="T17" fmla="*/ 5517 h 6921"/>
                <a:gd name="T18" fmla="*/ 0 w 5792"/>
                <a:gd name="T19" fmla="*/ 3148 h 6921"/>
                <a:gd name="T20" fmla="*/ 0 w 5792"/>
                <a:gd name="T21" fmla="*/ 0 h 6921"/>
                <a:gd name="T22" fmla="*/ 5791 w 5792"/>
                <a:gd name="T23" fmla="*/ 23 h 6921"/>
                <a:gd name="T24" fmla="*/ 5780 w 5792"/>
                <a:gd name="T25" fmla="*/ 4504 h 6921"/>
                <a:gd name="T26" fmla="*/ 5774 w 5792"/>
                <a:gd name="T27" fmla="*/ 6914 h 6921"/>
                <a:gd name="T28" fmla="*/ 5553 w 5792"/>
                <a:gd name="T29" fmla="*/ 6856 h 6921"/>
                <a:gd name="T30" fmla="*/ 5337 w 5792"/>
                <a:gd name="T31" fmla="*/ 6554 h 6921"/>
                <a:gd name="T32" fmla="*/ 5215 w 5792"/>
                <a:gd name="T33" fmla="*/ 6350 h 6921"/>
                <a:gd name="T34" fmla="*/ 5250 w 5792"/>
                <a:gd name="T35" fmla="*/ 6036 h 6921"/>
                <a:gd name="T36" fmla="*/ 4895 w 5792"/>
                <a:gd name="T37" fmla="*/ 5442 h 6921"/>
                <a:gd name="T38" fmla="*/ 4924 w 5792"/>
                <a:gd name="T39" fmla="*/ 5366 h 6921"/>
                <a:gd name="T40" fmla="*/ 4953 w 5792"/>
                <a:gd name="T41" fmla="*/ 5500 h 6921"/>
                <a:gd name="T42" fmla="*/ 4825 w 5792"/>
                <a:gd name="T43" fmla="*/ 5319 h 6921"/>
                <a:gd name="T44" fmla="*/ 4493 w 5792"/>
                <a:gd name="T45" fmla="*/ 5459 h 6921"/>
                <a:gd name="T46" fmla="*/ 4481 w 5792"/>
                <a:gd name="T47" fmla="*/ 5366 h 6921"/>
                <a:gd name="T48" fmla="*/ 4505 w 5792"/>
                <a:gd name="T49" fmla="*/ 4801 h 6921"/>
                <a:gd name="T50" fmla="*/ 4342 w 5792"/>
                <a:gd name="T51" fmla="*/ 4662 h 6921"/>
                <a:gd name="T52" fmla="*/ 4225 w 5792"/>
                <a:gd name="T53" fmla="*/ 5063 h 6921"/>
                <a:gd name="T54" fmla="*/ 3800 w 5792"/>
                <a:gd name="T55" fmla="*/ 5232 h 6921"/>
                <a:gd name="T56" fmla="*/ 3818 w 5792"/>
                <a:gd name="T57" fmla="*/ 5127 h 6921"/>
                <a:gd name="T58" fmla="*/ 4010 w 5792"/>
                <a:gd name="T59" fmla="*/ 5017 h 6921"/>
                <a:gd name="T60" fmla="*/ 4103 w 5792"/>
                <a:gd name="T61" fmla="*/ 4609 h 6921"/>
                <a:gd name="T62" fmla="*/ 4120 w 5792"/>
                <a:gd name="T63" fmla="*/ 4469 h 6921"/>
                <a:gd name="T64" fmla="*/ 4231 w 5792"/>
                <a:gd name="T65" fmla="*/ 4312 h 6921"/>
                <a:gd name="T66" fmla="*/ 4260 w 5792"/>
                <a:gd name="T67" fmla="*/ 4062 h 6921"/>
                <a:gd name="T68" fmla="*/ 4266 w 5792"/>
                <a:gd name="T69" fmla="*/ 4004 h 6921"/>
                <a:gd name="T70" fmla="*/ 4359 w 5792"/>
                <a:gd name="T71" fmla="*/ 3986 h 6921"/>
                <a:gd name="T72" fmla="*/ 4225 w 5792"/>
                <a:gd name="T73" fmla="*/ 3608 h 6921"/>
                <a:gd name="T74" fmla="*/ 4202 w 5792"/>
                <a:gd name="T75" fmla="*/ 3870 h 6921"/>
                <a:gd name="T76" fmla="*/ 4062 w 5792"/>
                <a:gd name="T77" fmla="*/ 3957 h 6921"/>
                <a:gd name="T78" fmla="*/ 4033 w 5792"/>
                <a:gd name="T79" fmla="*/ 4132 h 6921"/>
                <a:gd name="T80" fmla="*/ 3812 w 5792"/>
                <a:gd name="T81" fmla="*/ 4301 h 6921"/>
                <a:gd name="T82" fmla="*/ 3666 w 5792"/>
                <a:gd name="T83" fmla="*/ 4406 h 6921"/>
                <a:gd name="T84" fmla="*/ 3416 w 5792"/>
                <a:gd name="T85" fmla="*/ 4714 h 6921"/>
                <a:gd name="T86" fmla="*/ 3300 w 5792"/>
                <a:gd name="T87" fmla="*/ 4889 h 6921"/>
                <a:gd name="T88" fmla="*/ 3288 w 5792"/>
                <a:gd name="T89" fmla="*/ 4964 h 6921"/>
                <a:gd name="T90" fmla="*/ 3218 w 5792"/>
                <a:gd name="T91" fmla="*/ 4970 h 6921"/>
                <a:gd name="T92" fmla="*/ 3131 w 5792"/>
                <a:gd name="T93" fmla="*/ 4906 h 6921"/>
                <a:gd name="T94" fmla="*/ 3119 w 5792"/>
                <a:gd name="T95" fmla="*/ 4825 h 6921"/>
                <a:gd name="T96" fmla="*/ 3026 w 5792"/>
                <a:gd name="T97" fmla="*/ 4557 h 6921"/>
                <a:gd name="T98" fmla="*/ 2968 w 5792"/>
                <a:gd name="T99" fmla="*/ 4388 h 6921"/>
                <a:gd name="T100" fmla="*/ 2805 w 5792"/>
                <a:gd name="T101" fmla="*/ 4080 h 6921"/>
                <a:gd name="T102" fmla="*/ 2619 w 5792"/>
                <a:gd name="T103" fmla="*/ 3969 h 6921"/>
                <a:gd name="T104" fmla="*/ 2502 w 5792"/>
                <a:gd name="T105" fmla="*/ 3847 h 6921"/>
                <a:gd name="T106" fmla="*/ 2514 w 5792"/>
                <a:gd name="T107" fmla="*/ 3783 h 6921"/>
                <a:gd name="T108" fmla="*/ 2345 w 5792"/>
                <a:gd name="T109" fmla="*/ 3625 h 6921"/>
                <a:gd name="T110" fmla="*/ 2345 w 5792"/>
                <a:gd name="T111" fmla="*/ 3561 h 6921"/>
                <a:gd name="T112" fmla="*/ 2269 w 5792"/>
                <a:gd name="T113" fmla="*/ 3428 h 6921"/>
                <a:gd name="T114" fmla="*/ 2153 w 5792"/>
                <a:gd name="T115" fmla="*/ 3381 h 6921"/>
                <a:gd name="T116" fmla="*/ 1903 w 5792"/>
                <a:gd name="T117" fmla="*/ 3358 h 6921"/>
                <a:gd name="T118" fmla="*/ 1531 w 5792"/>
                <a:gd name="T119" fmla="*/ 3334 h 6921"/>
                <a:gd name="T120" fmla="*/ 1053 w 5792"/>
                <a:gd name="T121" fmla="*/ 3008 h 6921"/>
                <a:gd name="T122" fmla="*/ 693 w 5792"/>
                <a:gd name="T123" fmla="*/ 3084 h 6921"/>
                <a:gd name="T124" fmla="*/ 64 w 5792"/>
                <a:gd name="T125" fmla="*/ 3148 h 6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92" h="6921">
                  <a:moveTo>
                    <a:pt x="4336" y="5506"/>
                  </a:moveTo>
                  <a:lnTo>
                    <a:pt x="4336" y="5506"/>
                  </a:lnTo>
                  <a:cubicBezTo>
                    <a:pt x="4295" y="5511"/>
                    <a:pt x="4278" y="5535"/>
                    <a:pt x="4254" y="5564"/>
                  </a:cubicBezTo>
                  <a:cubicBezTo>
                    <a:pt x="4283" y="5599"/>
                    <a:pt x="4318" y="5599"/>
                    <a:pt x="4365" y="5599"/>
                  </a:cubicBezTo>
                  <a:cubicBezTo>
                    <a:pt x="4377" y="5599"/>
                    <a:pt x="4382" y="5581"/>
                    <a:pt x="4400" y="5576"/>
                  </a:cubicBezTo>
                  <a:cubicBezTo>
                    <a:pt x="4382" y="5547"/>
                    <a:pt x="4365" y="5523"/>
                    <a:pt x="4336" y="5506"/>
                  </a:cubicBezTo>
                  <a:close/>
                  <a:moveTo>
                    <a:pt x="3643" y="5605"/>
                  </a:moveTo>
                  <a:lnTo>
                    <a:pt x="3643" y="5605"/>
                  </a:lnTo>
                  <a:cubicBezTo>
                    <a:pt x="3643" y="5634"/>
                    <a:pt x="3678" y="5628"/>
                    <a:pt x="3696" y="5640"/>
                  </a:cubicBezTo>
                  <a:cubicBezTo>
                    <a:pt x="3713" y="5651"/>
                    <a:pt x="3719" y="5674"/>
                    <a:pt x="3736" y="5674"/>
                  </a:cubicBezTo>
                  <a:cubicBezTo>
                    <a:pt x="3800" y="5674"/>
                    <a:pt x="3800" y="5674"/>
                    <a:pt x="3800" y="5674"/>
                  </a:cubicBezTo>
                  <a:cubicBezTo>
                    <a:pt x="3853" y="5686"/>
                    <a:pt x="3853" y="5686"/>
                    <a:pt x="3853" y="5686"/>
                  </a:cubicBezTo>
                  <a:cubicBezTo>
                    <a:pt x="3893" y="5686"/>
                    <a:pt x="3917" y="5686"/>
                    <a:pt x="3957" y="5680"/>
                  </a:cubicBezTo>
                  <a:cubicBezTo>
                    <a:pt x="3957" y="5674"/>
                    <a:pt x="3963" y="5669"/>
                    <a:pt x="3963" y="5663"/>
                  </a:cubicBezTo>
                  <a:cubicBezTo>
                    <a:pt x="3963" y="5657"/>
                    <a:pt x="3957" y="5657"/>
                    <a:pt x="3957" y="5651"/>
                  </a:cubicBezTo>
                  <a:cubicBezTo>
                    <a:pt x="3969" y="5645"/>
                    <a:pt x="3969" y="5645"/>
                    <a:pt x="3969" y="5645"/>
                  </a:cubicBezTo>
                  <a:cubicBezTo>
                    <a:pt x="4033" y="5645"/>
                    <a:pt x="4033" y="5645"/>
                    <a:pt x="4033" y="5645"/>
                  </a:cubicBezTo>
                  <a:cubicBezTo>
                    <a:pt x="4056" y="5674"/>
                    <a:pt x="4074" y="5692"/>
                    <a:pt x="4109" y="5715"/>
                  </a:cubicBezTo>
                  <a:cubicBezTo>
                    <a:pt x="4126" y="5674"/>
                    <a:pt x="4149" y="5657"/>
                    <a:pt x="4149" y="5616"/>
                  </a:cubicBezTo>
                  <a:cubicBezTo>
                    <a:pt x="4149" y="5593"/>
                    <a:pt x="4185" y="5605"/>
                    <a:pt x="4202" y="5593"/>
                  </a:cubicBezTo>
                  <a:cubicBezTo>
                    <a:pt x="4225" y="5576"/>
                    <a:pt x="4214" y="5552"/>
                    <a:pt x="4219" y="5523"/>
                  </a:cubicBezTo>
                  <a:cubicBezTo>
                    <a:pt x="4208" y="5523"/>
                    <a:pt x="4202" y="5523"/>
                    <a:pt x="4190" y="5523"/>
                  </a:cubicBezTo>
                  <a:cubicBezTo>
                    <a:pt x="4167" y="5523"/>
                    <a:pt x="4132" y="5523"/>
                    <a:pt x="4132" y="5494"/>
                  </a:cubicBezTo>
                  <a:cubicBezTo>
                    <a:pt x="4132" y="5477"/>
                    <a:pt x="4149" y="5471"/>
                    <a:pt x="4149" y="5453"/>
                  </a:cubicBezTo>
                  <a:cubicBezTo>
                    <a:pt x="4149" y="5436"/>
                    <a:pt x="4126" y="5424"/>
                    <a:pt x="4109" y="5424"/>
                  </a:cubicBezTo>
                  <a:cubicBezTo>
                    <a:pt x="3992" y="5424"/>
                    <a:pt x="3923" y="5442"/>
                    <a:pt x="3812" y="5482"/>
                  </a:cubicBezTo>
                  <a:cubicBezTo>
                    <a:pt x="3760" y="5506"/>
                    <a:pt x="3713" y="5482"/>
                    <a:pt x="3672" y="5517"/>
                  </a:cubicBezTo>
                  <a:cubicBezTo>
                    <a:pt x="3649" y="5541"/>
                    <a:pt x="3643" y="5570"/>
                    <a:pt x="3643" y="5605"/>
                  </a:cubicBezTo>
                  <a:close/>
                  <a:moveTo>
                    <a:pt x="0" y="3148"/>
                  </a:moveTo>
                  <a:lnTo>
                    <a:pt x="0" y="3148"/>
                  </a:lnTo>
                  <a:lnTo>
                    <a:pt x="0" y="3148"/>
                  </a:lnTo>
                  <a:cubicBezTo>
                    <a:pt x="0" y="0"/>
                    <a:pt x="0" y="0"/>
                    <a:pt x="0" y="0"/>
                  </a:cubicBezTo>
                  <a:lnTo>
                    <a:pt x="0" y="0"/>
                  </a:lnTo>
                  <a:cubicBezTo>
                    <a:pt x="4330" y="17"/>
                    <a:pt x="4330" y="17"/>
                    <a:pt x="4330" y="17"/>
                  </a:cubicBezTo>
                  <a:lnTo>
                    <a:pt x="4330" y="17"/>
                  </a:lnTo>
                  <a:cubicBezTo>
                    <a:pt x="5791" y="23"/>
                    <a:pt x="5791" y="23"/>
                    <a:pt x="5791" y="23"/>
                  </a:cubicBezTo>
                  <a:cubicBezTo>
                    <a:pt x="5791" y="1652"/>
                    <a:pt x="5791" y="1652"/>
                    <a:pt x="5791" y="1652"/>
                  </a:cubicBezTo>
                  <a:lnTo>
                    <a:pt x="5791" y="1652"/>
                  </a:lnTo>
                  <a:cubicBezTo>
                    <a:pt x="5780" y="4504"/>
                    <a:pt x="5780" y="4504"/>
                    <a:pt x="5780" y="4504"/>
                  </a:cubicBezTo>
                  <a:lnTo>
                    <a:pt x="5780" y="4504"/>
                  </a:lnTo>
                  <a:cubicBezTo>
                    <a:pt x="5774" y="6914"/>
                    <a:pt x="5774" y="6914"/>
                    <a:pt x="5774" y="6914"/>
                  </a:cubicBezTo>
                  <a:lnTo>
                    <a:pt x="5774" y="6914"/>
                  </a:lnTo>
                  <a:cubicBezTo>
                    <a:pt x="5756" y="6909"/>
                    <a:pt x="5739" y="6909"/>
                    <a:pt x="5716" y="6909"/>
                  </a:cubicBezTo>
                  <a:cubicBezTo>
                    <a:pt x="5686" y="6909"/>
                    <a:pt x="5669" y="6920"/>
                    <a:pt x="5634" y="6920"/>
                  </a:cubicBezTo>
                  <a:cubicBezTo>
                    <a:pt x="5593" y="6920"/>
                    <a:pt x="5582" y="6880"/>
                    <a:pt x="5553" y="6856"/>
                  </a:cubicBezTo>
                  <a:cubicBezTo>
                    <a:pt x="5477" y="6798"/>
                    <a:pt x="5454" y="6746"/>
                    <a:pt x="5413" y="6658"/>
                  </a:cubicBezTo>
                  <a:cubicBezTo>
                    <a:pt x="5401" y="6635"/>
                    <a:pt x="5384" y="6618"/>
                    <a:pt x="5366" y="6594"/>
                  </a:cubicBezTo>
                  <a:cubicBezTo>
                    <a:pt x="5355" y="6577"/>
                    <a:pt x="5355" y="6559"/>
                    <a:pt x="5337" y="6554"/>
                  </a:cubicBezTo>
                  <a:cubicBezTo>
                    <a:pt x="5314" y="6548"/>
                    <a:pt x="5297" y="6559"/>
                    <a:pt x="5279" y="6548"/>
                  </a:cubicBezTo>
                  <a:cubicBezTo>
                    <a:pt x="5232" y="6495"/>
                    <a:pt x="5250" y="6431"/>
                    <a:pt x="5192" y="6385"/>
                  </a:cubicBezTo>
                  <a:cubicBezTo>
                    <a:pt x="5197" y="6367"/>
                    <a:pt x="5215" y="6367"/>
                    <a:pt x="5215" y="6350"/>
                  </a:cubicBezTo>
                  <a:cubicBezTo>
                    <a:pt x="5215" y="6297"/>
                    <a:pt x="5192" y="6257"/>
                    <a:pt x="5139" y="6245"/>
                  </a:cubicBezTo>
                  <a:cubicBezTo>
                    <a:pt x="5203" y="6216"/>
                    <a:pt x="5250" y="6181"/>
                    <a:pt x="5250" y="6111"/>
                  </a:cubicBezTo>
                  <a:cubicBezTo>
                    <a:pt x="5250" y="6036"/>
                    <a:pt x="5250" y="6036"/>
                    <a:pt x="5250" y="6036"/>
                  </a:cubicBezTo>
                  <a:cubicBezTo>
                    <a:pt x="5250" y="5890"/>
                    <a:pt x="5168" y="5820"/>
                    <a:pt x="5110" y="5680"/>
                  </a:cubicBezTo>
                  <a:cubicBezTo>
                    <a:pt x="5081" y="5645"/>
                    <a:pt x="5046" y="5645"/>
                    <a:pt x="5017" y="5605"/>
                  </a:cubicBezTo>
                  <a:cubicBezTo>
                    <a:pt x="4976" y="5541"/>
                    <a:pt x="4935" y="5511"/>
                    <a:pt x="4895" y="5442"/>
                  </a:cubicBezTo>
                  <a:cubicBezTo>
                    <a:pt x="4889" y="5430"/>
                    <a:pt x="4866" y="5424"/>
                    <a:pt x="4866" y="5407"/>
                  </a:cubicBezTo>
                  <a:cubicBezTo>
                    <a:pt x="4866" y="5395"/>
                    <a:pt x="4866" y="5389"/>
                    <a:pt x="4871" y="5384"/>
                  </a:cubicBezTo>
                  <a:cubicBezTo>
                    <a:pt x="4889" y="5378"/>
                    <a:pt x="4901" y="5366"/>
                    <a:pt x="4924" y="5366"/>
                  </a:cubicBezTo>
                  <a:cubicBezTo>
                    <a:pt x="4941" y="5366"/>
                    <a:pt x="4959" y="5378"/>
                    <a:pt x="4959" y="5395"/>
                  </a:cubicBezTo>
                  <a:cubicBezTo>
                    <a:pt x="4959" y="5424"/>
                    <a:pt x="4930" y="5442"/>
                    <a:pt x="4930" y="5471"/>
                  </a:cubicBezTo>
                  <a:cubicBezTo>
                    <a:pt x="4930" y="5482"/>
                    <a:pt x="4947" y="5488"/>
                    <a:pt x="4953" y="5500"/>
                  </a:cubicBezTo>
                  <a:cubicBezTo>
                    <a:pt x="5011" y="5488"/>
                    <a:pt x="5005" y="5418"/>
                    <a:pt x="5005" y="5354"/>
                  </a:cubicBezTo>
                  <a:cubicBezTo>
                    <a:pt x="5005" y="5308"/>
                    <a:pt x="4976" y="5261"/>
                    <a:pt x="4930" y="5261"/>
                  </a:cubicBezTo>
                  <a:cubicBezTo>
                    <a:pt x="4883" y="5261"/>
                    <a:pt x="4866" y="5302"/>
                    <a:pt x="4825" y="5319"/>
                  </a:cubicBezTo>
                  <a:cubicBezTo>
                    <a:pt x="4802" y="5325"/>
                    <a:pt x="4784" y="5319"/>
                    <a:pt x="4761" y="5319"/>
                  </a:cubicBezTo>
                  <a:cubicBezTo>
                    <a:pt x="4720" y="5325"/>
                    <a:pt x="4714" y="5366"/>
                    <a:pt x="4674" y="5384"/>
                  </a:cubicBezTo>
                  <a:cubicBezTo>
                    <a:pt x="4609" y="5424"/>
                    <a:pt x="4569" y="5442"/>
                    <a:pt x="4493" y="5459"/>
                  </a:cubicBezTo>
                  <a:cubicBezTo>
                    <a:pt x="4412" y="5447"/>
                    <a:pt x="4412" y="5447"/>
                    <a:pt x="4412" y="5447"/>
                  </a:cubicBezTo>
                  <a:cubicBezTo>
                    <a:pt x="4406" y="5436"/>
                    <a:pt x="4406" y="5436"/>
                    <a:pt x="4406" y="5436"/>
                  </a:cubicBezTo>
                  <a:cubicBezTo>
                    <a:pt x="4423" y="5401"/>
                    <a:pt x="4464" y="5401"/>
                    <a:pt x="4481" y="5366"/>
                  </a:cubicBezTo>
                  <a:cubicBezTo>
                    <a:pt x="4534" y="5273"/>
                    <a:pt x="4557" y="5209"/>
                    <a:pt x="4592" y="5110"/>
                  </a:cubicBezTo>
                  <a:cubicBezTo>
                    <a:pt x="4609" y="5058"/>
                    <a:pt x="4633" y="5034"/>
                    <a:pt x="4633" y="4982"/>
                  </a:cubicBezTo>
                  <a:cubicBezTo>
                    <a:pt x="4633" y="4895"/>
                    <a:pt x="4551" y="4871"/>
                    <a:pt x="4505" y="4801"/>
                  </a:cubicBezTo>
                  <a:cubicBezTo>
                    <a:pt x="4470" y="4749"/>
                    <a:pt x="4470" y="4708"/>
                    <a:pt x="4452" y="4650"/>
                  </a:cubicBezTo>
                  <a:cubicBezTo>
                    <a:pt x="4441" y="4615"/>
                    <a:pt x="4417" y="4598"/>
                    <a:pt x="4412" y="4557"/>
                  </a:cubicBezTo>
                  <a:cubicBezTo>
                    <a:pt x="4377" y="4592"/>
                    <a:pt x="4371" y="4621"/>
                    <a:pt x="4342" y="4662"/>
                  </a:cubicBezTo>
                  <a:cubicBezTo>
                    <a:pt x="4295" y="4720"/>
                    <a:pt x="4278" y="4766"/>
                    <a:pt x="4272" y="4842"/>
                  </a:cubicBezTo>
                  <a:cubicBezTo>
                    <a:pt x="4272" y="4906"/>
                    <a:pt x="4249" y="4941"/>
                    <a:pt x="4237" y="4999"/>
                  </a:cubicBezTo>
                  <a:cubicBezTo>
                    <a:pt x="4237" y="5028"/>
                    <a:pt x="4225" y="5040"/>
                    <a:pt x="4225" y="5063"/>
                  </a:cubicBezTo>
                  <a:cubicBezTo>
                    <a:pt x="4219" y="5098"/>
                    <a:pt x="4214" y="5133"/>
                    <a:pt x="4179" y="5133"/>
                  </a:cubicBezTo>
                  <a:cubicBezTo>
                    <a:pt x="4144" y="5133"/>
                    <a:pt x="4126" y="5116"/>
                    <a:pt x="4091" y="5116"/>
                  </a:cubicBezTo>
                  <a:cubicBezTo>
                    <a:pt x="3969" y="5116"/>
                    <a:pt x="3923" y="5232"/>
                    <a:pt x="3800" y="5232"/>
                  </a:cubicBezTo>
                  <a:cubicBezTo>
                    <a:pt x="3783" y="5232"/>
                    <a:pt x="3783" y="5232"/>
                    <a:pt x="3783" y="5232"/>
                  </a:cubicBezTo>
                  <a:cubicBezTo>
                    <a:pt x="3783" y="5209"/>
                    <a:pt x="3783" y="5209"/>
                    <a:pt x="3783" y="5209"/>
                  </a:cubicBezTo>
                  <a:cubicBezTo>
                    <a:pt x="3783" y="5174"/>
                    <a:pt x="3806" y="5156"/>
                    <a:pt x="3818" y="5127"/>
                  </a:cubicBezTo>
                  <a:cubicBezTo>
                    <a:pt x="3835" y="5087"/>
                    <a:pt x="3823" y="5046"/>
                    <a:pt x="3864" y="5028"/>
                  </a:cubicBezTo>
                  <a:cubicBezTo>
                    <a:pt x="3888" y="5017"/>
                    <a:pt x="3911" y="5017"/>
                    <a:pt x="3940" y="5017"/>
                  </a:cubicBezTo>
                  <a:cubicBezTo>
                    <a:pt x="4010" y="5017"/>
                    <a:pt x="4010" y="5017"/>
                    <a:pt x="4010" y="5017"/>
                  </a:cubicBezTo>
                  <a:cubicBezTo>
                    <a:pt x="4086" y="5017"/>
                    <a:pt x="4097" y="4924"/>
                    <a:pt x="4097" y="4848"/>
                  </a:cubicBezTo>
                  <a:cubicBezTo>
                    <a:pt x="4097" y="4801"/>
                    <a:pt x="4086" y="4772"/>
                    <a:pt x="4074" y="4726"/>
                  </a:cubicBezTo>
                  <a:cubicBezTo>
                    <a:pt x="4103" y="4609"/>
                    <a:pt x="4103" y="4609"/>
                    <a:pt x="4103" y="4609"/>
                  </a:cubicBezTo>
                  <a:cubicBezTo>
                    <a:pt x="4103" y="4598"/>
                    <a:pt x="4091" y="4586"/>
                    <a:pt x="4091" y="4574"/>
                  </a:cubicBezTo>
                  <a:cubicBezTo>
                    <a:pt x="4091" y="4533"/>
                    <a:pt x="4132" y="4528"/>
                    <a:pt x="4132" y="4487"/>
                  </a:cubicBezTo>
                  <a:cubicBezTo>
                    <a:pt x="4132" y="4481"/>
                    <a:pt x="4120" y="4481"/>
                    <a:pt x="4120" y="4469"/>
                  </a:cubicBezTo>
                  <a:cubicBezTo>
                    <a:pt x="4120" y="4440"/>
                    <a:pt x="4167" y="4435"/>
                    <a:pt x="4167" y="4406"/>
                  </a:cubicBezTo>
                  <a:cubicBezTo>
                    <a:pt x="4167" y="4394"/>
                    <a:pt x="4155" y="4394"/>
                    <a:pt x="4144" y="4388"/>
                  </a:cubicBezTo>
                  <a:cubicBezTo>
                    <a:pt x="4167" y="4353"/>
                    <a:pt x="4196" y="4341"/>
                    <a:pt x="4231" y="4312"/>
                  </a:cubicBezTo>
                  <a:cubicBezTo>
                    <a:pt x="4254" y="4295"/>
                    <a:pt x="4254" y="4266"/>
                    <a:pt x="4278" y="4254"/>
                  </a:cubicBezTo>
                  <a:cubicBezTo>
                    <a:pt x="4295" y="4248"/>
                    <a:pt x="4318" y="4237"/>
                    <a:pt x="4318" y="4219"/>
                  </a:cubicBezTo>
                  <a:cubicBezTo>
                    <a:pt x="4318" y="4155"/>
                    <a:pt x="4260" y="4126"/>
                    <a:pt x="4260" y="4062"/>
                  </a:cubicBezTo>
                  <a:cubicBezTo>
                    <a:pt x="4260" y="4044"/>
                    <a:pt x="4266" y="4044"/>
                    <a:pt x="4266" y="4027"/>
                  </a:cubicBezTo>
                  <a:cubicBezTo>
                    <a:pt x="4266" y="4021"/>
                    <a:pt x="4260" y="4021"/>
                    <a:pt x="4260" y="4015"/>
                  </a:cubicBezTo>
                  <a:cubicBezTo>
                    <a:pt x="4260" y="4010"/>
                    <a:pt x="4260" y="4010"/>
                    <a:pt x="4266" y="4004"/>
                  </a:cubicBezTo>
                  <a:cubicBezTo>
                    <a:pt x="4289" y="4004"/>
                    <a:pt x="4301" y="3980"/>
                    <a:pt x="4330" y="3980"/>
                  </a:cubicBezTo>
                  <a:cubicBezTo>
                    <a:pt x="4336" y="3980"/>
                    <a:pt x="4342" y="3992"/>
                    <a:pt x="4348" y="3992"/>
                  </a:cubicBezTo>
                  <a:cubicBezTo>
                    <a:pt x="4353" y="3992"/>
                    <a:pt x="4359" y="3986"/>
                    <a:pt x="4359" y="3986"/>
                  </a:cubicBezTo>
                  <a:cubicBezTo>
                    <a:pt x="4359" y="3963"/>
                    <a:pt x="4359" y="3963"/>
                    <a:pt x="4359" y="3963"/>
                  </a:cubicBezTo>
                  <a:cubicBezTo>
                    <a:pt x="4359" y="3928"/>
                    <a:pt x="4324" y="3917"/>
                    <a:pt x="4313" y="3881"/>
                  </a:cubicBezTo>
                  <a:cubicBezTo>
                    <a:pt x="4272" y="3777"/>
                    <a:pt x="4301" y="3689"/>
                    <a:pt x="4225" y="3608"/>
                  </a:cubicBezTo>
                  <a:cubicBezTo>
                    <a:pt x="4219" y="3643"/>
                    <a:pt x="4214" y="3666"/>
                    <a:pt x="4214" y="3701"/>
                  </a:cubicBezTo>
                  <a:cubicBezTo>
                    <a:pt x="4214" y="3736"/>
                    <a:pt x="4225" y="3754"/>
                    <a:pt x="4225" y="3783"/>
                  </a:cubicBezTo>
                  <a:cubicBezTo>
                    <a:pt x="4225" y="3817"/>
                    <a:pt x="4231" y="3852"/>
                    <a:pt x="4202" y="3870"/>
                  </a:cubicBezTo>
                  <a:cubicBezTo>
                    <a:pt x="4185" y="3887"/>
                    <a:pt x="4161" y="3870"/>
                    <a:pt x="4138" y="3876"/>
                  </a:cubicBezTo>
                  <a:cubicBezTo>
                    <a:pt x="4115" y="3893"/>
                    <a:pt x="4126" y="3928"/>
                    <a:pt x="4103" y="3946"/>
                  </a:cubicBezTo>
                  <a:cubicBezTo>
                    <a:pt x="4091" y="3951"/>
                    <a:pt x="4074" y="3946"/>
                    <a:pt x="4062" y="3957"/>
                  </a:cubicBezTo>
                  <a:cubicBezTo>
                    <a:pt x="4051" y="3975"/>
                    <a:pt x="4056" y="3992"/>
                    <a:pt x="4056" y="4015"/>
                  </a:cubicBezTo>
                  <a:cubicBezTo>
                    <a:pt x="4051" y="4027"/>
                    <a:pt x="4039" y="4039"/>
                    <a:pt x="4033" y="4050"/>
                  </a:cubicBezTo>
                  <a:cubicBezTo>
                    <a:pt x="4027" y="4085"/>
                    <a:pt x="4045" y="4103"/>
                    <a:pt x="4033" y="4132"/>
                  </a:cubicBezTo>
                  <a:cubicBezTo>
                    <a:pt x="4016" y="4155"/>
                    <a:pt x="3998" y="4161"/>
                    <a:pt x="3992" y="4184"/>
                  </a:cubicBezTo>
                  <a:cubicBezTo>
                    <a:pt x="3969" y="4243"/>
                    <a:pt x="3957" y="4306"/>
                    <a:pt x="3893" y="4306"/>
                  </a:cubicBezTo>
                  <a:cubicBezTo>
                    <a:pt x="3864" y="4306"/>
                    <a:pt x="3847" y="4301"/>
                    <a:pt x="3812" y="4301"/>
                  </a:cubicBezTo>
                  <a:cubicBezTo>
                    <a:pt x="3794" y="4301"/>
                    <a:pt x="3794" y="4318"/>
                    <a:pt x="3783" y="4336"/>
                  </a:cubicBezTo>
                  <a:cubicBezTo>
                    <a:pt x="3771" y="4353"/>
                    <a:pt x="3754" y="4365"/>
                    <a:pt x="3736" y="4382"/>
                  </a:cubicBezTo>
                  <a:cubicBezTo>
                    <a:pt x="3713" y="4400"/>
                    <a:pt x="3696" y="4394"/>
                    <a:pt x="3666" y="4406"/>
                  </a:cubicBezTo>
                  <a:cubicBezTo>
                    <a:pt x="3626" y="4423"/>
                    <a:pt x="3614" y="4452"/>
                    <a:pt x="3573" y="4481"/>
                  </a:cubicBezTo>
                  <a:cubicBezTo>
                    <a:pt x="3527" y="4522"/>
                    <a:pt x="3527" y="4569"/>
                    <a:pt x="3492" y="4627"/>
                  </a:cubicBezTo>
                  <a:cubicBezTo>
                    <a:pt x="3474" y="4667"/>
                    <a:pt x="3416" y="4667"/>
                    <a:pt x="3416" y="4714"/>
                  </a:cubicBezTo>
                  <a:cubicBezTo>
                    <a:pt x="3416" y="4726"/>
                    <a:pt x="3422" y="4732"/>
                    <a:pt x="3422" y="4743"/>
                  </a:cubicBezTo>
                  <a:cubicBezTo>
                    <a:pt x="3422" y="4778"/>
                    <a:pt x="3381" y="4772"/>
                    <a:pt x="3358" y="4790"/>
                  </a:cubicBezTo>
                  <a:cubicBezTo>
                    <a:pt x="3317" y="4813"/>
                    <a:pt x="3300" y="4848"/>
                    <a:pt x="3300" y="4889"/>
                  </a:cubicBezTo>
                  <a:cubicBezTo>
                    <a:pt x="3300" y="4895"/>
                    <a:pt x="3305" y="4895"/>
                    <a:pt x="3305" y="4900"/>
                  </a:cubicBezTo>
                  <a:cubicBezTo>
                    <a:pt x="3305" y="4918"/>
                    <a:pt x="3282" y="4924"/>
                    <a:pt x="3282" y="4941"/>
                  </a:cubicBezTo>
                  <a:cubicBezTo>
                    <a:pt x="3282" y="4953"/>
                    <a:pt x="3288" y="4953"/>
                    <a:pt x="3288" y="4964"/>
                  </a:cubicBezTo>
                  <a:cubicBezTo>
                    <a:pt x="3311" y="4958"/>
                    <a:pt x="3329" y="4958"/>
                    <a:pt x="3346" y="4941"/>
                  </a:cubicBezTo>
                  <a:cubicBezTo>
                    <a:pt x="3340" y="4976"/>
                    <a:pt x="3334" y="4999"/>
                    <a:pt x="3334" y="5028"/>
                  </a:cubicBezTo>
                  <a:cubicBezTo>
                    <a:pt x="3294" y="4999"/>
                    <a:pt x="3271" y="4970"/>
                    <a:pt x="3218" y="4970"/>
                  </a:cubicBezTo>
                  <a:cubicBezTo>
                    <a:pt x="3201" y="4970"/>
                    <a:pt x="3201" y="5005"/>
                    <a:pt x="3195" y="5028"/>
                  </a:cubicBezTo>
                  <a:cubicBezTo>
                    <a:pt x="3189" y="5022"/>
                    <a:pt x="3189" y="5022"/>
                    <a:pt x="3189" y="5022"/>
                  </a:cubicBezTo>
                  <a:cubicBezTo>
                    <a:pt x="3166" y="4976"/>
                    <a:pt x="3166" y="4941"/>
                    <a:pt x="3131" y="4906"/>
                  </a:cubicBezTo>
                  <a:cubicBezTo>
                    <a:pt x="2985" y="4761"/>
                    <a:pt x="3049" y="4854"/>
                    <a:pt x="3108" y="4854"/>
                  </a:cubicBezTo>
                  <a:cubicBezTo>
                    <a:pt x="3119" y="4854"/>
                    <a:pt x="3119" y="4854"/>
                    <a:pt x="3119" y="4854"/>
                  </a:cubicBezTo>
                  <a:cubicBezTo>
                    <a:pt x="3119" y="4825"/>
                    <a:pt x="3119" y="4825"/>
                    <a:pt x="3119" y="4825"/>
                  </a:cubicBezTo>
                  <a:cubicBezTo>
                    <a:pt x="3073" y="4702"/>
                    <a:pt x="3073" y="4702"/>
                    <a:pt x="3073" y="4702"/>
                  </a:cubicBezTo>
                  <a:cubicBezTo>
                    <a:pt x="3073" y="4667"/>
                    <a:pt x="3078" y="4644"/>
                    <a:pt x="3061" y="4615"/>
                  </a:cubicBezTo>
                  <a:cubicBezTo>
                    <a:pt x="3049" y="4592"/>
                    <a:pt x="3026" y="4586"/>
                    <a:pt x="3026" y="4557"/>
                  </a:cubicBezTo>
                  <a:cubicBezTo>
                    <a:pt x="3026" y="4551"/>
                    <a:pt x="3032" y="4545"/>
                    <a:pt x="3032" y="4533"/>
                  </a:cubicBezTo>
                  <a:cubicBezTo>
                    <a:pt x="3032" y="4504"/>
                    <a:pt x="3014" y="4493"/>
                    <a:pt x="3008" y="4464"/>
                  </a:cubicBezTo>
                  <a:cubicBezTo>
                    <a:pt x="2997" y="4435"/>
                    <a:pt x="2997" y="4406"/>
                    <a:pt x="2968" y="4388"/>
                  </a:cubicBezTo>
                  <a:cubicBezTo>
                    <a:pt x="2933" y="4370"/>
                    <a:pt x="2910" y="4359"/>
                    <a:pt x="2892" y="4324"/>
                  </a:cubicBezTo>
                  <a:cubicBezTo>
                    <a:pt x="2869" y="4289"/>
                    <a:pt x="2845" y="4277"/>
                    <a:pt x="2834" y="4243"/>
                  </a:cubicBezTo>
                  <a:cubicBezTo>
                    <a:pt x="2811" y="4178"/>
                    <a:pt x="2828" y="4138"/>
                    <a:pt x="2805" y="4080"/>
                  </a:cubicBezTo>
                  <a:cubicBezTo>
                    <a:pt x="2793" y="4050"/>
                    <a:pt x="2752" y="4050"/>
                    <a:pt x="2752" y="4021"/>
                  </a:cubicBezTo>
                  <a:cubicBezTo>
                    <a:pt x="2752" y="4015"/>
                    <a:pt x="2758" y="4010"/>
                    <a:pt x="2758" y="4004"/>
                  </a:cubicBezTo>
                  <a:cubicBezTo>
                    <a:pt x="2758" y="3951"/>
                    <a:pt x="2671" y="3980"/>
                    <a:pt x="2619" y="3969"/>
                  </a:cubicBezTo>
                  <a:cubicBezTo>
                    <a:pt x="2560" y="3963"/>
                    <a:pt x="2549" y="3893"/>
                    <a:pt x="2496" y="3893"/>
                  </a:cubicBezTo>
                  <a:cubicBezTo>
                    <a:pt x="2496" y="3870"/>
                    <a:pt x="2496" y="3870"/>
                    <a:pt x="2496" y="3870"/>
                  </a:cubicBezTo>
                  <a:cubicBezTo>
                    <a:pt x="2496" y="3864"/>
                    <a:pt x="2502" y="3858"/>
                    <a:pt x="2502" y="3847"/>
                  </a:cubicBezTo>
                  <a:cubicBezTo>
                    <a:pt x="2502" y="3823"/>
                    <a:pt x="2473" y="3829"/>
                    <a:pt x="2450" y="3817"/>
                  </a:cubicBezTo>
                  <a:cubicBezTo>
                    <a:pt x="2479" y="3800"/>
                    <a:pt x="2473" y="3777"/>
                    <a:pt x="2490" y="3748"/>
                  </a:cubicBezTo>
                  <a:cubicBezTo>
                    <a:pt x="2508" y="3754"/>
                    <a:pt x="2508" y="3765"/>
                    <a:pt x="2514" y="3783"/>
                  </a:cubicBezTo>
                  <a:cubicBezTo>
                    <a:pt x="2531" y="3754"/>
                    <a:pt x="2554" y="3742"/>
                    <a:pt x="2554" y="3707"/>
                  </a:cubicBezTo>
                  <a:cubicBezTo>
                    <a:pt x="2554" y="3643"/>
                    <a:pt x="2537" y="3573"/>
                    <a:pt x="2473" y="3573"/>
                  </a:cubicBezTo>
                  <a:cubicBezTo>
                    <a:pt x="2415" y="3573"/>
                    <a:pt x="2397" y="3614"/>
                    <a:pt x="2345" y="3625"/>
                  </a:cubicBezTo>
                  <a:cubicBezTo>
                    <a:pt x="2339" y="3620"/>
                    <a:pt x="2333" y="3620"/>
                    <a:pt x="2333" y="3614"/>
                  </a:cubicBezTo>
                  <a:cubicBezTo>
                    <a:pt x="2333" y="3602"/>
                    <a:pt x="2351" y="3596"/>
                    <a:pt x="2351" y="3585"/>
                  </a:cubicBezTo>
                  <a:cubicBezTo>
                    <a:pt x="2351" y="3573"/>
                    <a:pt x="2345" y="3573"/>
                    <a:pt x="2345" y="3561"/>
                  </a:cubicBezTo>
                  <a:cubicBezTo>
                    <a:pt x="2356" y="3567"/>
                    <a:pt x="2362" y="3573"/>
                    <a:pt x="2374" y="3579"/>
                  </a:cubicBezTo>
                  <a:cubicBezTo>
                    <a:pt x="2385" y="3573"/>
                    <a:pt x="2385" y="3573"/>
                    <a:pt x="2385" y="3573"/>
                  </a:cubicBezTo>
                  <a:cubicBezTo>
                    <a:pt x="2368" y="3503"/>
                    <a:pt x="2310" y="3486"/>
                    <a:pt x="2269" y="3428"/>
                  </a:cubicBezTo>
                  <a:cubicBezTo>
                    <a:pt x="2252" y="3404"/>
                    <a:pt x="2246" y="3369"/>
                    <a:pt x="2217" y="3369"/>
                  </a:cubicBezTo>
                  <a:cubicBezTo>
                    <a:pt x="2199" y="3369"/>
                    <a:pt x="2199" y="3398"/>
                    <a:pt x="2182" y="3398"/>
                  </a:cubicBezTo>
                  <a:cubicBezTo>
                    <a:pt x="2170" y="3398"/>
                    <a:pt x="2164" y="3392"/>
                    <a:pt x="2153" y="3381"/>
                  </a:cubicBezTo>
                  <a:cubicBezTo>
                    <a:pt x="2124" y="3398"/>
                    <a:pt x="2112" y="3433"/>
                    <a:pt x="2077" y="3433"/>
                  </a:cubicBezTo>
                  <a:cubicBezTo>
                    <a:pt x="2026" y="3433"/>
                    <a:pt x="2002" y="3404"/>
                    <a:pt x="1956" y="3375"/>
                  </a:cubicBezTo>
                  <a:cubicBezTo>
                    <a:pt x="1938" y="3363"/>
                    <a:pt x="1921" y="3369"/>
                    <a:pt x="1903" y="3358"/>
                  </a:cubicBezTo>
                  <a:cubicBezTo>
                    <a:pt x="1828" y="3311"/>
                    <a:pt x="1781" y="3270"/>
                    <a:pt x="1694" y="3270"/>
                  </a:cubicBezTo>
                  <a:cubicBezTo>
                    <a:pt x="1665" y="3270"/>
                    <a:pt x="1653" y="3299"/>
                    <a:pt x="1630" y="3317"/>
                  </a:cubicBezTo>
                  <a:cubicBezTo>
                    <a:pt x="1595" y="3328"/>
                    <a:pt x="1566" y="3328"/>
                    <a:pt x="1531" y="3334"/>
                  </a:cubicBezTo>
                  <a:cubicBezTo>
                    <a:pt x="1525" y="3247"/>
                    <a:pt x="1432" y="3241"/>
                    <a:pt x="1368" y="3177"/>
                  </a:cubicBezTo>
                  <a:cubicBezTo>
                    <a:pt x="1304" y="3131"/>
                    <a:pt x="1257" y="3113"/>
                    <a:pt x="1187" y="3072"/>
                  </a:cubicBezTo>
                  <a:cubicBezTo>
                    <a:pt x="1135" y="3043"/>
                    <a:pt x="1112" y="3008"/>
                    <a:pt x="1053" y="3008"/>
                  </a:cubicBezTo>
                  <a:cubicBezTo>
                    <a:pt x="1019" y="3008"/>
                    <a:pt x="1001" y="3037"/>
                    <a:pt x="972" y="3055"/>
                  </a:cubicBezTo>
                  <a:cubicBezTo>
                    <a:pt x="925" y="3078"/>
                    <a:pt x="890" y="3090"/>
                    <a:pt x="832" y="3090"/>
                  </a:cubicBezTo>
                  <a:cubicBezTo>
                    <a:pt x="780" y="3090"/>
                    <a:pt x="751" y="3084"/>
                    <a:pt x="693" y="3084"/>
                  </a:cubicBezTo>
                  <a:cubicBezTo>
                    <a:pt x="646" y="3084"/>
                    <a:pt x="623" y="3090"/>
                    <a:pt x="576" y="3090"/>
                  </a:cubicBezTo>
                  <a:cubicBezTo>
                    <a:pt x="361" y="3090"/>
                    <a:pt x="361" y="3090"/>
                    <a:pt x="361" y="3090"/>
                  </a:cubicBezTo>
                  <a:cubicBezTo>
                    <a:pt x="64" y="3148"/>
                    <a:pt x="64" y="3148"/>
                    <a:pt x="64" y="3148"/>
                  </a:cubicBezTo>
                  <a:cubicBezTo>
                    <a:pt x="5" y="3148"/>
                    <a:pt x="5" y="3148"/>
                    <a:pt x="5" y="3148"/>
                  </a:cubicBezTo>
                  <a:lnTo>
                    <a:pt x="0" y="3148"/>
                  </a:lnTo>
                  <a:close/>
                </a:path>
              </a:pathLst>
            </a:custGeom>
            <a:grpFill/>
            <a:ln w="19050" cap="flat" cmpd="sng">
              <a:solidFill>
                <a:schemeClr val="tx2">
                  <a:lumMod val="75000"/>
                </a:schemeClr>
              </a:solidFill>
              <a:bevel/>
              <a:headEnd/>
              <a:tailEnd/>
            </a:ln>
            <a:effectLst/>
          </p:spPr>
          <p:txBody>
            <a:bodyPr wrap="none" anchor="ctr"/>
            <a:lstStyle/>
            <a:p>
              <a:pPr defTabSz="1828434" eaLnBrk="1" fontAlgn="auto" hangingPunct="1">
                <a:spcBef>
                  <a:spcPts val="0"/>
                </a:spcBef>
                <a:spcAft>
                  <a:spcPts val="0"/>
                </a:spcAft>
                <a:defRPr/>
              </a:pPr>
              <a:endParaRPr lang="en-US">
                <a:latin typeface="+mn-lt"/>
              </a:endParaRPr>
            </a:p>
          </p:txBody>
        </p:sp>
        <p:sp>
          <p:nvSpPr>
            <p:cNvPr id="9" name="Freeform 13">
              <a:extLst>
                <a:ext uri="{FF2B5EF4-FFF2-40B4-BE49-F238E27FC236}">
                  <a16:creationId xmlns="" xmlns:a16="http://schemas.microsoft.com/office/drawing/2014/main" id="{DD6A97DD-2458-43E0-960A-9FDC23ADB694}"/>
                </a:ext>
              </a:extLst>
            </p:cNvPr>
            <p:cNvSpPr>
              <a:spLocks noChangeArrowheads="1"/>
            </p:cNvSpPr>
            <p:nvPr/>
          </p:nvSpPr>
          <p:spPr bwMode="auto">
            <a:xfrm>
              <a:off x="18843382" y="8789138"/>
              <a:ext cx="1905190" cy="1352346"/>
            </a:xfrm>
            <a:custGeom>
              <a:avLst/>
              <a:gdLst>
                <a:gd name="T0" fmla="*/ 2026 w 4332"/>
                <a:gd name="T1" fmla="*/ 2683 h 3074"/>
                <a:gd name="T2" fmla="*/ 0 w 4332"/>
                <a:gd name="T3" fmla="*/ 2415 h 3074"/>
                <a:gd name="T4" fmla="*/ 6 w 4332"/>
                <a:gd name="T5" fmla="*/ 5 h 3074"/>
                <a:gd name="T6" fmla="*/ 145 w 4332"/>
                <a:gd name="T7" fmla="*/ 34 h 3074"/>
                <a:gd name="T8" fmla="*/ 442 w 4332"/>
                <a:gd name="T9" fmla="*/ 58 h 3074"/>
                <a:gd name="T10" fmla="*/ 623 w 4332"/>
                <a:gd name="T11" fmla="*/ 168 h 3074"/>
                <a:gd name="T12" fmla="*/ 716 w 4332"/>
                <a:gd name="T13" fmla="*/ 331 h 3074"/>
                <a:gd name="T14" fmla="*/ 879 w 4332"/>
                <a:gd name="T15" fmla="*/ 296 h 3074"/>
                <a:gd name="T16" fmla="*/ 1129 w 4332"/>
                <a:gd name="T17" fmla="*/ 518 h 3074"/>
                <a:gd name="T18" fmla="*/ 1257 w 4332"/>
                <a:gd name="T19" fmla="*/ 768 h 3074"/>
                <a:gd name="T20" fmla="*/ 1560 w 4332"/>
                <a:gd name="T21" fmla="*/ 983 h 3074"/>
                <a:gd name="T22" fmla="*/ 1845 w 4332"/>
                <a:gd name="T23" fmla="*/ 1240 h 3074"/>
                <a:gd name="T24" fmla="*/ 1915 w 4332"/>
                <a:gd name="T25" fmla="*/ 1164 h 3074"/>
                <a:gd name="T26" fmla="*/ 2171 w 4332"/>
                <a:gd name="T27" fmla="*/ 1071 h 3074"/>
                <a:gd name="T28" fmla="*/ 2427 w 4332"/>
                <a:gd name="T29" fmla="*/ 1170 h 3074"/>
                <a:gd name="T30" fmla="*/ 2596 w 4332"/>
                <a:gd name="T31" fmla="*/ 1193 h 3074"/>
                <a:gd name="T32" fmla="*/ 2637 w 4332"/>
                <a:gd name="T33" fmla="*/ 1158 h 3074"/>
                <a:gd name="T34" fmla="*/ 2753 w 4332"/>
                <a:gd name="T35" fmla="*/ 1193 h 3074"/>
                <a:gd name="T36" fmla="*/ 3184 w 4332"/>
                <a:gd name="T37" fmla="*/ 1135 h 3074"/>
                <a:gd name="T38" fmla="*/ 3405 w 4332"/>
                <a:gd name="T39" fmla="*/ 1385 h 3074"/>
                <a:gd name="T40" fmla="*/ 3522 w 4332"/>
                <a:gd name="T41" fmla="*/ 1664 h 3074"/>
                <a:gd name="T42" fmla="*/ 4331 w 4332"/>
                <a:gd name="T43" fmla="*/ 2072 h 3074"/>
                <a:gd name="T44" fmla="*/ 4226 w 4332"/>
                <a:gd name="T45" fmla="*/ 2066 h 3074"/>
                <a:gd name="T46" fmla="*/ 4063 w 4332"/>
                <a:gd name="T47" fmla="*/ 2223 h 3074"/>
                <a:gd name="T48" fmla="*/ 3894 w 4332"/>
                <a:gd name="T49" fmla="*/ 2235 h 3074"/>
                <a:gd name="T50" fmla="*/ 3621 w 4332"/>
                <a:gd name="T51" fmla="*/ 2235 h 3074"/>
                <a:gd name="T52" fmla="*/ 3446 w 4332"/>
                <a:gd name="T53" fmla="*/ 2247 h 3074"/>
                <a:gd name="T54" fmla="*/ 3208 w 4332"/>
                <a:gd name="T55" fmla="*/ 2276 h 3074"/>
                <a:gd name="T56" fmla="*/ 3126 w 4332"/>
                <a:gd name="T57" fmla="*/ 2421 h 3074"/>
                <a:gd name="T58" fmla="*/ 3068 w 4332"/>
                <a:gd name="T59" fmla="*/ 2555 h 3074"/>
                <a:gd name="T60" fmla="*/ 2719 w 4332"/>
                <a:gd name="T61" fmla="*/ 2759 h 3074"/>
                <a:gd name="T62" fmla="*/ 2556 w 4332"/>
                <a:gd name="T63" fmla="*/ 2881 h 3074"/>
                <a:gd name="T64" fmla="*/ 2643 w 4332"/>
                <a:gd name="T65" fmla="*/ 2916 h 3074"/>
                <a:gd name="T66" fmla="*/ 2532 w 4332"/>
                <a:gd name="T67" fmla="*/ 2887 h 3074"/>
                <a:gd name="T68" fmla="*/ 2369 w 4332"/>
                <a:gd name="T69" fmla="*/ 2846 h 3074"/>
                <a:gd name="T70" fmla="*/ 2340 w 4332"/>
                <a:gd name="T71" fmla="*/ 2753 h 3074"/>
                <a:gd name="T72" fmla="*/ 2189 w 4332"/>
                <a:gd name="T73" fmla="*/ 2730 h 3074"/>
                <a:gd name="T74" fmla="*/ 2142 w 4332"/>
                <a:gd name="T75" fmla="*/ 2613 h 3074"/>
                <a:gd name="T76" fmla="*/ 2043 w 4332"/>
                <a:gd name="T77" fmla="*/ 2613 h 3074"/>
                <a:gd name="T78" fmla="*/ 1851 w 4332"/>
                <a:gd name="T79" fmla="*/ 2613 h 3074"/>
                <a:gd name="T80" fmla="*/ 1944 w 4332"/>
                <a:gd name="T81" fmla="*/ 2334 h 3074"/>
                <a:gd name="T82" fmla="*/ 1746 w 4332"/>
                <a:gd name="T83" fmla="*/ 2381 h 3074"/>
                <a:gd name="T84" fmla="*/ 1705 w 4332"/>
                <a:gd name="T85" fmla="*/ 2491 h 3074"/>
                <a:gd name="T86" fmla="*/ 1711 w 4332"/>
                <a:gd name="T87" fmla="*/ 2538 h 3074"/>
                <a:gd name="T88" fmla="*/ 1304 w 4332"/>
                <a:gd name="T89" fmla="*/ 2817 h 3074"/>
                <a:gd name="T90" fmla="*/ 1106 w 4332"/>
                <a:gd name="T91" fmla="*/ 2841 h 3074"/>
                <a:gd name="T92" fmla="*/ 681 w 4332"/>
                <a:gd name="T93" fmla="*/ 2596 h 3074"/>
                <a:gd name="T94" fmla="*/ 401 w 4332"/>
                <a:gd name="T95" fmla="*/ 2532 h 3074"/>
                <a:gd name="T96" fmla="*/ 308 w 4332"/>
                <a:gd name="T97" fmla="*/ 2602 h 3074"/>
                <a:gd name="T98" fmla="*/ 169 w 4332"/>
                <a:gd name="T99" fmla="*/ 2515 h 3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32" h="3074">
                  <a:moveTo>
                    <a:pt x="2072" y="2642"/>
                  </a:moveTo>
                  <a:lnTo>
                    <a:pt x="2072" y="2642"/>
                  </a:lnTo>
                  <a:cubicBezTo>
                    <a:pt x="2049" y="2648"/>
                    <a:pt x="2037" y="2666"/>
                    <a:pt x="2026" y="2683"/>
                  </a:cubicBezTo>
                  <a:cubicBezTo>
                    <a:pt x="2043" y="2683"/>
                    <a:pt x="2055" y="2683"/>
                    <a:pt x="2078" y="2683"/>
                  </a:cubicBezTo>
                  <a:cubicBezTo>
                    <a:pt x="2078" y="2672"/>
                    <a:pt x="2072" y="2660"/>
                    <a:pt x="2072" y="2642"/>
                  </a:cubicBezTo>
                  <a:close/>
                  <a:moveTo>
                    <a:pt x="0" y="2415"/>
                  </a:moveTo>
                  <a:lnTo>
                    <a:pt x="0" y="2415"/>
                  </a:lnTo>
                  <a:lnTo>
                    <a:pt x="0" y="2415"/>
                  </a:lnTo>
                  <a:cubicBezTo>
                    <a:pt x="6" y="5"/>
                    <a:pt x="6" y="5"/>
                    <a:pt x="6" y="5"/>
                  </a:cubicBezTo>
                  <a:lnTo>
                    <a:pt x="6" y="5"/>
                  </a:lnTo>
                  <a:cubicBezTo>
                    <a:pt x="29" y="0"/>
                    <a:pt x="29" y="0"/>
                    <a:pt x="29" y="0"/>
                  </a:cubicBezTo>
                  <a:cubicBezTo>
                    <a:pt x="70" y="23"/>
                    <a:pt x="99" y="17"/>
                    <a:pt x="145" y="34"/>
                  </a:cubicBezTo>
                  <a:cubicBezTo>
                    <a:pt x="204" y="58"/>
                    <a:pt x="221" y="104"/>
                    <a:pt x="285" y="104"/>
                  </a:cubicBezTo>
                  <a:cubicBezTo>
                    <a:pt x="320" y="104"/>
                    <a:pt x="314" y="40"/>
                    <a:pt x="349" y="40"/>
                  </a:cubicBezTo>
                  <a:cubicBezTo>
                    <a:pt x="384" y="40"/>
                    <a:pt x="407" y="58"/>
                    <a:pt x="442" y="58"/>
                  </a:cubicBezTo>
                  <a:cubicBezTo>
                    <a:pt x="466" y="58"/>
                    <a:pt x="477" y="52"/>
                    <a:pt x="501" y="52"/>
                  </a:cubicBezTo>
                  <a:cubicBezTo>
                    <a:pt x="547" y="52"/>
                    <a:pt x="570" y="93"/>
                    <a:pt x="599" y="133"/>
                  </a:cubicBezTo>
                  <a:cubicBezTo>
                    <a:pt x="605" y="145"/>
                    <a:pt x="611" y="157"/>
                    <a:pt x="623" y="168"/>
                  </a:cubicBezTo>
                  <a:cubicBezTo>
                    <a:pt x="646" y="186"/>
                    <a:pt x="693" y="168"/>
                    <a:pt x="693" y="197"/>
                  </a:cubicBezTo>
                  <a:cubicBezTo>
                    <a:pt x="693" y="221"/>
                    <a:pt x="681" y="238"/>
                    <a:pt x="681" y="267"/>
                  </a:cubicBezTo>
                  <a:cubicBezTo>
                    <a:pt x="681" y="296"/>
                    <a:pt x="704" y="308"/>
                    <a:pt x="716" y="331"/>
                  </a:cubicBezTo>
                  <a:cubicBezTo>
                    <a:pt x="739" y="384"/>
                    <a:pt x="745" y="442"/>
                    <a:pt x="797" y="442"/>
                  </a:cubicBezTo>
                  <a:cubicBezTo>
                    <a:pt x="832" y="442"/>
                    <a:pt x="838" y="396"/>
                    <a:pt x="838" y="360"/>
                  </a:cubicBezTo>
                  <a:cubicBezTo>
                    <a:pt x="844" y="331"/>
                    <a:pt x="873" y="326"/>
                    <a:pt x="879" y="296"/>
                  </a:cubicBezTo>
                  <a:cubicBezTo>
                    <a:pt x="902" y="366"/>
                    <a:pt x="972" y="372"/>
                    <a:pt x="1036" y="390"/>
                  </a:cubicBezTo>
                  <a:cubicBezTo>
                    <a:pt x="1088" y="401"/>
                    <a:pt x="1106" y="430"/>
                    <a:pt x="1153" y="448"/>
                  </a:cubicBezTo>
                  <a:cubicBezTo>
                    <a:pt x="1147" y="477"/>
                    <a:pt x="1129" y="489"/>
                    <a:pt x="1129" y="518"/>
                  </a:cubicBezTo>
                  <a:cubicBezTo>
                    <a:pt x="1129" y="576"/>
                    <a:pt x="1129" y="622"/>
                    <a:pt x="1170" y="663"/>
                  </a:cubicBezTo>
                  <a:cubicBezTo>
                    <a:pt x="1199" y="692"/>
                    <a:pt x="1257" y="686"/>
                    <a:pt x="1257" y="727"/>
                  </a:cubicBezTo>
                  <a:cubicBezTo>
                    <a:pt x="1257" y="768"/>
                    <a:pt x="1257" y="768"/>
                    <a:pt x="1257" y="768"/>
                  </a:cubicBezTo>
                  <a:cubicBezTo>
                    <a:pt x="1257" y="797"/>
                    <a:pt x="1298" y="791"/>
                    <a:pt x="1321" y="797"/>
                  </a:cubicBezTo>
                  <a:cubicBezTo>
                    <a:pt x="1362" y="809"/>
                    <a:pt x="1379" y="838"/>
                    <a:pt x="1414" y="861"/>
                  </a:cubicBezTo>
                  <a:cubicBezTo>
                    <a:pt x="1479" y="902"/>
                    <a:pt x="1525" y="919"/>
                    <a:pt x="1560" y="983"/>
                  </a:cubicBezTo>
                  <a:cubicBezTo>
                    <a:pt x="1572" y="1007"/>
                    <a:pt x="1595" y="1007"/>
                    <a:pt x="1612" y="1024"/>
                  </a:cubicBezTo>
                  <a:cubicBezTo>
                    <a:pt x="1647" y="1082"/>
                    <a:pt x="1665" y="1123"/>
                    <a:pt x="1723" y="1164"/>
                  </a:cubicBezTo>
                  <a:cubicBezTo>
                    <a:pt x="1764" y="1199"/>
                    <a:pt x="1787" y="1240"/>
                    <a:pt x="1845" y="1240"/>
                  </a:cubicBezTo>
                  <a:cubicBezTo>
                    <a:pt x="1857" y="1240"/>
                    <a:pt x="1857" y="1228"/>
                    <a:pt x="1868" y="1222"/>
                  </a:cubicBezTo>
                  <a:cubicBezTo>
                    <a:pt x="1892" y="1216"/>
                    <a:pt x="1909" y="1222"/>
                    <a:pt x="1933" y="1216"/>
                  </a:cubicBezTo>
                  <a:cubicBezTo>
                    <a:pt x="1927" y="1193"/>
                    <a:pt x="1915" y="1187"/>
                    <a:pt x="1915" y="1164"/>
                  </a:cubicBezTo>
                  <a:cubicBezTo>
                    <a:pt x="1915" y="1117"/>
                    <a:pt x="1962" y="1082"/>
                    <a:pt x="2008" y="1082"/>
                  </a:cubicBezTo>
                  <a:cubicBezTo>
                    <a:pt x="2049" y="1082"/>
                    <a:pt x="2072" y="1094"/>
                    <a:pt x="2113" y="1094"/>
                  </a:cubicBezTo>
                  <a:cubicBezTo>
                    <a:pt x="2142" y="1094"/>
                    <a:pt x="2148" y="1071"/>
                    <a:pt x="2171" y="1071"/>
                  </a:cubicBezTo>
                  <a:cubicBezTo>
                    <a:pt x="2253" y="1071"/>
                    <a:pt x="2270" y="1164"/>
                    <a:pt x="2346" y="1164"/>
                  </a:cubicBezTo>
                  <a:cubicBezTo>
                    <a:pt x="2358" y="1164"/>
                    <a:pt x="2358" y="1152"/>
                    <a:pt x="2369" y="1152"/>
                  </a:cubicBezTo>
                  <a:cubicBezTo>
                    <a:pt x="2393" y="1152"/>
                    <a:pt x="2398" y="1170"/>
                    <a:pt x="2427" y="1170"/>
                  </a:cubicBezTo>
                  <a:cubicBezTo>
                    <a:pt x="2439" y="1170"/>
                    <a:pt x="2445" y="1164"/>
                    <a:pt x="2462" y="1164"/>
                  </a:cubicBezTo>
                  <a:cubicBezTo>
                    <a:pt x="2480" y="1164"/>
                    <a:pt x="2486" y="1181"/>
                    <a:pt x="2497" y="1187"/>
                  </a:cubicBezTo>
                  <a:cubicBezTo>
                    <a:pt x="2532" y="1199"/>
                    <a:pt x="2561" y="1193"/>
                    <a:pt x="2596" y="1193"/>
                  </a:cubicBezTo>
                  <a:cubicBezTo>
                    <a:pt x="2620" y="1193"/>
                    <a:pt x="2620" y="1193"/>
                    <a:pt x="2620" y="1193"/>
                  </a:cubicBezTo>
                  <a:cubicBezTo>
                    <a:pt x="2620" y="1170"/>
                    <a:pt x="2620" y="1170"/>
                    <a:pt x="2620" y="1170"/>
                  </a:cubicBezTo>
                  <a:cubicBezTo>
                    <a:pt x="2625" y="1164"/>
                    <a:pt x="2631" y="1158"/>
                    <a:pt x="2637" y="1158"/>
                  </a:cubicBezTo>
                  <a:cubicBezTo>
                    <a:pt x="2649" y="1158"/>
                    <a:pt x="2654" y="1164"/>
                    <a:pt x="2666" y="1164"/>
                  </a:cubicBezTo>
                  <a:cubicBezTo>
                    <a:pt x="2678" y="1164"/>
                    <a:pt x="2684" y="1164"/>
                    <a:pt x="2695" y="1164"/>
                  </a:cubicBezTo>
                  <a:cubicBezTo>
                    <a:pt x="2719" y="1164"/>
                    <a:pt x="2730" y="1187"/>
                    <a:pt x="2753" y="1193"/>
                  </a:cubicBezTo>
                  <a:cubicBezTo>
                    <a:pt x="2812" y="1216"/>
                    <a:pt x="2847" y="1240"/>
                    <a:pt x="2911" y="1240"/>
                  </a:cubicBezTo>
                  <a:cubicBezTo>
                    <a:pt x="2940" y="1240"/>
                    <a:pt x="2934" y="1187"/>
                    <a:pt x="2963" y="1181"/>
                  </a:cubicBezTo>
                  <a:cubicBezTo>
                    <a:pt x="3050" y="1158"/>
                    <a:pt x="3097" y="1135"/>
                    <a:pt x="3184" y="1135"/>
                  </a:cubicBezTo>
                  <a:cubicBezTo>
                    <a:pt x="3260" y="1135"/>
                    <a:pt x="3306" y="1146"/>
                    <a:pt x="3365" y="1193"/>
                  </a:cubicBezTo>
                  <a:cubicBezTo>
                    <a:pt x="3411" y="1222"/>
                    <a:pt x="3405" y="1274"/>
                    <a:pt x="3405" y="1333"/>
                  </a:cubicBezTo>
                  <a:cubicBezTo>
                    <a:pt x="3405" y="1385"/>
                    <a:pt x="3405" y="1385"/>
                    <a:pt x="3405" y="1385"/>
                  </a:cubicBezTo>
                  <a:cubicBezTo>
                    <a:pt x="3405" y="1467"/>
                    <a:pt x="3469" y="1496"/>
                    <a:pt x="3469" y="1577"/>
                  </a:cubicBezTo>
                  <a:cubicBezTo>
                    <a:pt x="3469" y="1595"/>
                    <a:pt x="3464" y="1600"/>
                    <a:pt x="3464" y="1618"/>
                  </a:cubicBezTo>
                  <a:cubicBezTo>
                    <a:pt x="3464" y="1647"/>
                    <a:pt x="3493" y="1653"/>
                    <a:pt x="3522" y="1664"/>
                  </a:cubicBezTo>
                  <a:cubicBezTo>
                    <a:pt x="3568" y="1682"/>
                    <a:pt x="3592" y="1705"/>
                    <a:pt x="3638" y="1723"/>
                  </a:cubicBezTo>
                  <a:cubicBezTo>
                    <a:pt x="4331" y="2072"/>
                    <a:pt x="4331" y="2072"/>
                    <a:pt x="4331" y="2072"/>
                  </a:cubicBezTo>
                  <a:lnTo>
                    <a:pt x="4331" y="2072"/>
                  </a:lnTo>
                  <a:cubicBezTo>
                    <a:pt x="4331" y="2084"/>
                    <a:pt x="4320" y="2101"/>
                    <a:pt x="4302" y="2101"/>
                  </a:cubicBezTo>
                  <a:cubicBezTo>
                    <a:pt x="4273" y="2101"/>
                    <a:pt x="4261" y="2078"/>
                    <a:pt x="4255" y="2055"/>
                  </a:cubicBezTo>
                  <a:cubicBezTo>
                    <a:pt x="4244" y="2060"/>
                    <a:pt x="4238" y="2066"/>
                    <a:pt x="4226" y="2066"/>
                  </a:cubicBezTo>
                  <a:cubicBezTo>
                    <a:pt x="4186" y="2031"/>
                    <a:pt x="4191" y="2037"/>
                    <a:pt x="4226" y="2107"/>
                  </a:cubicBezTo>
                  <a:cubicBezTo>
                    <a:pt x="4226" y="2183"/>
                    <a:pt x="4145" y="2194"/>
                    <a:pt x="4081" y="2223"/>
                  </a:cubicBezTo>
                  <a:cubicBezTo>
                    <a:pt x="4063" y="2223"/>
                    <a:pt x="4063" y="2223"/>
                    <a:pt x="4063" y="2223"/>
                  </a:cubicBezTo>
                  <a:cubicBezTo>
                    <a:pt x="4034" y="2229"/>
                    <a:pt x="4017" y="2235"/>
                    <a:pt x="3982" y="2235"/>
                  </a:cubicBezTo>
                  <a:cubicBezTo>
                    <a:pt x="3959" y="2235"/>
                    <a:pt x="3947" y="2223"/>
                    <a:pt x="3924" y="2223"/>
                  </a:cubicBezTo>
                  <a:cubicBezTo>
                    <a:pt x="3912" y="2223"/>
                    <a:pt x="3906" y="2235"/>
                    <a:pt x="3894" y="2235"/>
                  </a:cubicBezTo>
                  <a:cubicBezTo>
                    <a:pt x="3877" y="2235"/>
                    <a:pt x="3877" y="2223"/>
                    <a:pt x="3860" y="2223"/>
                  </a:cubicBezTo>
                  <a:cubicBezTo>
                    <a:pt x="3790" y="2223"/>
                    <a:pt x="3749" y="2252"/>
                    <a:pt x="3673" y="2252"/>
                  </a:cubicBezTo>
                  <a:cubicBezTo>
                    <a:pt x="3650" y="2252"/>
                    <a:pt x="3632" y="2252"/>
                    <a:pt x="3621" y="2235"/>
                  </a:cubicBezTo>
                  <a:cubicBezTo>
                    <a:pt x="3603" y="2258"/>
                    <a:pt x="3574" y="2252"/>
                    <a:pt x="3539" y="2258"/>
                  </a:cubicBezTo>
                  <a:cubicBezTo>
                    <a:pt x="3510" y="2264"/>
                    <a:pt x="3493" y="2276"/>
                    <a:pt x="3464" y="2276"/>
                  </a:cubicBezTo>
                  <a:cubicBezTo>
                    <a:pt x="3452" y="2276"/>
                    <a:pt x="3452" y="2258"/>
                    <a:pt x="3446" y="2247"/>
                  </a:cubicBezTo>
                  <a:cubicBezTo>
                    <a:pt x="3429" y="2287"/>
                    <a:pt x="3382" y="2293"/>
                    <a:pt x="3336" y="2293"/>
                  </a:cubicBezTo>
                  <a:cubicBezTo>
                    <a:pt x="3318" y="2293"/>
                    <a:pt x="3312" y="2264"/>
                    <a:pt x="3295" y="2264"/>
                  </a:cubicBezTo>
                  <a:cubicBezTo>
                    <a:pt x="3260" y="2264"/>
                    <a:pt x="3242" y="2270"/>
                    <a:pt x="3208" y="2276"/>
                  </a:cubicBezTo>
                  <a:cubicBezTo>
                    <a:pt x="3208" y="2282"/>
                    <a:pt x="3208" y="2287"/>
                    <a:pt x="3208" y="2293"/>
                  </a:cubicBezTo>
                  <a:cubicBezTo>
                    <a:pt x="3208" y="2316"/>
                    <a:pt x="3213" y="2334"/>
                    <a:pt x="3225" y="2352"/>
                  </a:cubicBezTo>
                  <a:cubicBezTo>
                    <a:pt x="3184" y="2375"/>
                    <a:pt x="3126" y="2375"/>
                    <a:pt x="3126" y="2421"/>
                  </a:cubicBezTo>
                  <a:cubicBezTo>
                    <a:pt x="3126" y="2427"/>
                    <a:pt x="3126" y="2427"/>
                    <a:pt x="3126" y="2433"/>
                  </a:cubicBezTo>
                  <a:cubicBezTo>
                    <a:pt x="3155" y="2415"/>
                    <a:pt x="3167" y="2404"/>
                    <a:pt x="3202" y="2398"/>
                  </a:cubicBezTo>
                  <a:cubicBezTo>
                    <a:pt x="3143" y="2456"/>
                    <a:pt x="3126" y="2497"/>
                    <a:pt x="3068" y="2555"/>
                  </a:cubicBezTo>
                  <a:cubicBezTo>
                    <a:pt x="3015" y="2608"/>
                    <a:pt x="2986" y="2637"/>
                    <a:pt x="2928" y="2683"/>
                  </a:cubicBezTo>
                  <a:cubicBezTo>
                    <a:pt x="2899" y="2707"/>
                    <a:pt x="2887" y="2724"/>
                    <a:pt x="2852" y="2736"/>
                  </a:cubicBezTo>
                  <a:cubicBezTo>
                    <a:pt x="2800" y="2753"/>
                    <a:pt x="2765" y="2741"/>
                    <a:pt x="2719" y="2759"/>
                  </a:cubicBezTo>
                  <a:cubicBezTo>
                    <a:pt x="2660" y="2782"/>
                    <a:pt x="2625" y="2805"/>
                    <a:pt x="2567" y="2805"/>
                  </a:cubicBezTo>
                  <a:cubicBezTo>
                    <a:pt x="2550" y="2805"/>
                    <a:pt x="2538" y="2805"/>
                    <a:pt x="2521" y="2805"/>
                  </a:cubicBezTo>
                  <a:cubicBezTo>
                    <a:pt x="2526" y="2835"/>
                    <a:pt x="2538" y="2852"/>
                    <a:pt x="2556" y="2881"/>
                  </a:cubicBezTo>
                  <a:cubicBezTo>
                    <a:pt x="2561" y="2899"/>
                    <a:pt x="2567" y="2922"/>
                    <a:pt x="2585" y="2922"/>
                  </a:cubicBezTo>
                  <a:cubicBezTo>
                    <a:pt x="2608" y="2922"/>
                    <a:pt x="2625" y="2910"/>
                    <a:pt x="2643" y="2899"/>
                  </a:cubicBezTo>
                  <a:cubicBezTo>
                    <a:pt x="2643" y="2904"/>
                    <a:pt x="2643" y="2910"/>
                    <a:pt x="2643" y="2916"/>
                  </a:cubicBezTo>
                  <a:cubicBezTo>
                    <a:pt x="2643" y="2980"/>
                    <a:pt x="2637" y="3015"/>
                    <a:pt x="2631" y="3073"/>
                  </a:cubicBezTo>
                  <a:cubicBezTo>
                    <a:pt x="2590" y="3062"/>
                    <a:pt x="2590" y="3021"/>
                    <a:pt x="2573" y="2980"/>
                  </a:cubicBezTo>
                  <a:cubicBezTo>
                    <a:pt x="2556" y="2945"/>
                    <a:pt x="2532" y="2928"/>
                    <a:pt x="2532" y="2887"/>
                  </a:cubicBezTo>
                  <a:cubicBezTo>
                    <a:pt x="2497" y="2881"/>
                    <a:pt x="2480" y="2864"/>
                    <a:pt x="2445" y="2864"/>
                  </a:cubicBezTo>
                  <a:cubicBezTo>
                    <a:pt x="2416" y="2864"/>
                    <a:pt x="2422" y="2904"/>
                    <a:pt x="2416" y="2934"/>
                  </a:cubicBezTo>
                  <a:cubicBezTo>
                    <a:pt x="2387" y="2904"/>
                    <a:pt x="2387" y="2881"/>
                    <a:pt x="2369" y="2846"/>
                  </a:cubicBezTo>
                  <a:cubicBezTo>
                    <a:pt x="2358" y="2835"/>
                    <a:pt x="2340" y="2829"/>
                    <a:pt x="2340" y="2811"/>
                  </a:cubicBezTo>
                  <a:cubicBezTo>
                    <a:pt x="2340" y="2800"/>
                    <a:pt x="2352" y="2800"/>
                    <a:pt x="2358" y="2794"/>
                  </a:cubicBezTo>
                  <a:cubicBezTo>
                    <a:pt x="2352" y="2776"/>
                    <a:pt x="2358" y="2753"/>
                    <a:pt x="2340" y="2753"/>
                  </a:cubicBezTo>
                  <a:cubicBezTo>
                    <a:pt x="2311" y="2753"/>
                    <a:pt x="2299" y="2776"/>
                    <a:pt x="2276" y="2782"/>
                  </a:cubicBezTo>
                  <a:cubicBezTo>
                    <a:pt x="2259" y="2788"/>
                    <a:pt x="2253" y="2788"/>
                    <a:pt x="2235" y="2788"/>
                  </a:cubicBezTo>
                  <a:cubicBezTo>
                    <a:pt x="2206" y="2788"/>
                    <a:pt x="2206" y="2759"/>
                    <a:pt x="2189" y="2730"/>
                  </a:cubicBezTo>
                  <a:cubicBezTo>
                    <a:pt x="2165" y="2707"/>
                    <a:pt x="2136" y="2695"/>
                    <a:pt x="2136" y="2660"/>
                  </a:cubicBezTo>
                  <a:cubicBezTo>
                    <a:pt x="2136" y="2648"/>
                    <a:pt x="2148" y="2637"/>
                    <a:pt x="2148" y="2625"/>
                  </a:cubicBezTo>
                  <a:cubicBezTo>
                    <a:pt x="2148" y="2619"/>
                    <a:pt x="2142" y="2619"/>
                    <a:pt x="2142" y="2613"/>
                  </a:cubicBezTo>
                  <a:cubicBezTo>
                    <a:pt x="2136" y="2613"/>
                    <a:pt x="2136" y="2613"/>
                    <a:pt x="2136" y="2613"/>
                  </a:cubicBezTo>
                  <a:cubicBezTo>
                    <a:pt x="2119" y="2613"/>
                    <a:pt x="2113" y="2619"/>
                    <a:pt x="2096" y="2619"/>
                  </a:cubicBezTo>
                  <a:cubicBezTo>
                    <a:pt x="2043" y="2613"/>
                    <a:pt x="2043" y="2613"/>
                    <a:pt x="2043" y="2613"/>
                  </a:cubicBezTo>
                  <a:cubicBezTo>
                    <a:pt x="2008" y="2613"/>
                    <a:pt x="1985" y="2613"/>
                    <a:pt x="1956" y="2637"/>
                  </a:cubicBezTo>
                  <a:cubicBezTo>
                    <a:pt x="1933" y="2648"/>
                    <a:pt x="1927" y="2672"/>
                    <a:pt x="1904" y="2672"/>
                  </a:cubicBezTo>
                  <a:cubicBezTo>
                    <a:pt x="1868" y="2672"/>
                    <a:pt x="1851" y="2642"/>
                    <a:pt x="1851" y="2613"/>
                  </a:cubicBezTo>
                  <a:cubicBezTo>
                    <a:pt x="1851" y="2578"/>
                    <a:pt x="1898" y="2590"/>
                    <a:pt x="1921" y="2567"/>
                  </a:cubicBezTo>
                  <a:cubicBezTo>
                    <a:pt x="1962" y="2526"/>
                    <a:pt x="1991" y="2497"/>
                    <a:pt x="1991" y="2439"/>
                  </a:cubicBezTo>
                  <a:cubicBezTo>
                    <a:pt x="1991" y="2392"/>
                    <a:pt x="1973" y="2369"/>
                    <a:pt x="1944" y="2334"/>
                  </a:cubicBezTo>
                  <a:cubicBezTo>
                    <a:pt x="1927" y="2311"/>
                    <a:pt x="1927" y="2282"/>
                    <a:pt x="1898" y="2282"/>
                  </a:cubicBezTo>
                  <a:cubicBezTo>
                    <a:pt x="1874" y="2282"/>
                    <a:pt x="1868" y="2305"/>
                    <a:pt x="1851" y="2322"/>
                  </a:cubicBezTo>
                  <a:cubicBezTo>
                    <a:pt x="1816" y="2346"/>
                    <a:pt x="1787" y="2352"/>
                    <a:pt x="1746" y="2381"/>
                  </a:cubicBezTo>
                  <a:cubicBezTo>
                    <a:pt x="1723" y="2392"/>
                    <a:pt x="1705" y="2404"/>
                    <a:pt x="1688" y="2421"/>
                  </a:cubicBezTo>
                  <a:cubicBezTo>
                    <a:pt x="1676" y="2439"/>
                    <a:pt x="1653" y="2439"/>
                    <a:pt x="1653" y="2456"/>
                  </a:cubicBezTo>
                  <a:cubicBezTo>
                    <a:pt x="1653" y="2479"/>
                    <a:pt x="1682" y="2491"/>
                    <a:pt x="1705" y="2491"/>
                  </a:cubicBezTo>
                  <a:cubicBezTo>
                    <a:pt x="1741" y="2491"/>
                    <a:pt x="1758" y="2468"/>
                    <a:pt x="1787" y="2450"/>
                  </a:cubicBezTo>
                  <a:cubicBezTo>
                    <a:pt x="1793" y="2456"/>
                    <a:pt x="1799" y="2462"/>
                    <a:pt x="1799" y="2468"/>
                  </a:cubicBezTo>
                  <a:cubicBezTo>
                    <a:pt x="1799" y="2515"/>
                    <a:pt x="1752" y="2520"/>
                    <a:pt x="1711" y="2538"/>
                  </a:cubicBezTo>
                  <a:cubicBezTo>
                    <a:pt x="1642" y="2578"/>
                    <a:pt x="1601" y="2608"/>
                    <a:pt x="1525" y="2642"/>
                  </a:cubicBezTo>
                  <a:cubicBezTo>
                    <a:pt x="1444" y="2683"/>
                    <a:pt x="1426" y="2741"/>
                    <a:pt x="1356" y="2794"/>
                  </a:cubicBezTo>
                  <a:cubicBezTo>
                    <a:pt x="1339" y="2805"/>
                    <a:pt x="1321" y="2805"/>
                    <a:pt x="1304" y="2817"/>
                  </a:cubicBezTo>
                  <a:cubicBezTo>
                    <a:pt x="1281" y="2841"/>
                    <a:pt x="1286" y="2893"/>
                    <a:pt x="1251" y="2893"/>
                  </a:cubicBezTo>
                  <a:cubicBezTo>
                    <a:pt x="1193" y="2893"/>
                    <a:pt x="1176" y="2829"/>
                    <a:pt x="1123" y="2829"/>
                  </a:cubicBezTo>
                  <a:cubicBezTo>
                    <a:pt x="1118" y="2829"/>
                    <a:pt x="1112" y="2841"/>
                    <a:pt x="1106" y="2841"/>
                  </a:cubicBezTo>
                  <a:cubicBezTo>
                    <a:pt x="1059" y="2841"/>
                    <a:pt x="1048" y="2794"/>
                    <a:pt x="1001" y="2771"/>
                  </a:cubicBezTo>
                  <a:cubicBezTo>
                    <a:pt x="960" y="2753"/>
                    <a:pt x="925" y="2759"/>
                    <a:pt x="885" y="2730"/>
                  </a:cubicBezTo>
                  <a:cubicBezTo>
                    <a:pt x="809" y="2672"/>
                    <a:pt x="780" y="2596"/>
                    <a:pt x="681" y="2596"/>
                  </a:cubicBezTo>
                  <a:cubicBezTo>
                    <a:pt x="646" y="2596"/>
                    <a:pt x="629" y="2619"/>
                    <a:pt x="588" y="2619"/>
                  </a:cubicBezTo>
                  <a:cubicBezTo>
                    <a:pt x="570" y="2619"/>
                    <a:pt x="564" y="2602"/>
                    <a:pt x="547" y="2590"/>
                  </a:cubicBezTo>
                  <a:cubicBezTo>
                    <a:pt x="501" y="2555"/>
                    <a:pt x="466" y="2532"/>
                    <a:pt x="401" y="2532"/>
                  </a:cubicBezTo>
                  <a:cubicBezTo>
                    <a:pt x="384" y="2532"/>
                    <a:pt x="378" y="2544"/>
                    <a:pt x="361" y="2549"/>
                  </a:cubicBezTo>
                  <a:cubicBezTo>
                    <a:pt x="338" y="2555"/>
                    <a:pt x="303" y="2549"/>
                    <a:pt x="303" y="2573"/>
                  </a:cubicBezTo>
                  <a:cubicBezTo>
                    <a:pt x="303" y="2584"/>
                    <a:pt x="308" y="2590"/>
                    <a:pt x="308" y="2602"/>
                  </a:cubicBezTo>
                  <a:cubicBezTo>
                    <a:pt x="308" y="2619"/>
                    <a:pt x="308" y="2619"/>
                    <a:pt x="308" y="2619"/>
                  </a:cubicBezTo>
                  <a:cubicBezTo>
                    <a:pt x="291" y="2619"/>
                    <a:pt x="291" y="2619"/>
                    <a:pt x="291" y="2619"/>
                  </a:cubicBezTo>
                  <a:cubicBezTo>
                    <a:pt x="233" y="2596"/>
                    <a:pt x="215" y="2561"/>
                    <a:pt x="169" y="2515"/>
                  </a:cubicBezTo>
                  <a:cubicBezTo>
                    <a:pt x="116" y="2456"/>
                    <a:pt x="70" y="2427"/>
                    <a:pt x="0" y="2415"/>
                  </a:cubicBezTo>
                  <a:close/>
                </a:path>
              </a:pathLst>
            </a:custGeom>
            <a:grpFill/>
            <a:ln w="19050" cap="flat" cmpd="sng">
              <a:solidFill>
                <a:schemeClr val="tx2">
                  <a:lumMod val="75000"/>
                </a:schemeClr>
              </a:solidFill>
              <a:bevel/>
              <a:headEnd/>
              <a:tailEnd/>
            </a:ln>
            <a:effectLst/>
            <a:extLst/>
          </p:spPr>
          <p:txBody>
            <a:bodyPr wrap="none" anchor="ctr"/>
            <a:lstStyle/>
            <a:p>
              <a:pPr defTabSz="1828434" eaLnBrk="1" fontAlgn="auto" hangingPunct="1">
                <a:spcBef>
                  <a:spcPts val="0"/>
                </a:spcBef>
                <a:spcAft>
                  <a:spcPts val="0"/>
                </a:spcAft>
                <a:defRPr/>
              </a:pPr>
              <a:endParaRPr lang="en-US">
                <a:latin typeface="+mn-lt"/>
              </a:endParaRPr>
            </a:p>
          </p:txBody>
        </p:sp>
        <p:sp>
          <p:nvSpPr>
            <p:cNvPr id="10" name="Freeform 14">
              <a:extLst>
                <a:ext uri="{FF2B5EF4-FFF2-40B4-BE49-F238E27FC236}">
                  <a16:creationId xmlns="" xmlns:a16="http://schemas.microsoft.com/office/drawing/2014/main" id="{52174707-B3DE-407D-A9EF-4BD764DA89DC}"/>
                </a:ext>
              </a:extLst>
            </p:cNvPr>
            <p:cNvSpPr>
              <a:spLocks noChangeArrowheads="1"/>
            </p:cNvSpPr>
            <p:nvPr/>
          </p:nvSpPr>
          <p:spPr bwMode="auto">
            <a:xfrm>
              <a:off x="18847261" y="7333957"/>
              <a:ext cx="2669596" cy="2367092"/>
            </a:xfrm>
            <a:custGeom>
              <a:avLst/>
              <a:gdLst>
                <a:gd name="T0" fmla="*/ 4331 w 6067"/>
                <a:gd name="T1" fmla="*/ 5314 h 5379"/>
                <a:gd name="T2" fmla="*/ 4290 w 6067"/>
                <a:gd name="T3" fmla="*/ 5145 h 5379"/>
                <a:gd name="T4" fmla="*/ 4343 w 6067"/>
                <a:gd name="T5" fmla="*/ 4912 h 5379"/>
                <a:gd name="T6" fmla="*/ 4412 w 6067"/>
                <a:gd name="T7" fmla="*/ 4615 h 5379"/>
                <a:gd name="T8" fmla="*/ 4453 w 6067"/>
                <a:gd name="T9" fmla="*/ 4307 h 5379"/>
                <a:gd name="T10" fmla="*/ 4605 w 6067"/>
                <a:gd name="T11" fmla="*/ 3992 h 5379"/>
                <a:gd name="T12" fmla="*/ 4651 w 6067"/>
                <a:gd name="T13" fmla="*/ 3969 h 5379"/>
                <a:gd name="T14" fmla="*/ 4674 w 6067"/>
                <a:gd name="T15" fmla="*/ 3894 h 5379"/>
                <a:gd name="T16" fmla="*/ 4762 w 6067"/>
                <a:gd name="T17" fmla="*/ 3666 h 5379"/>
                <a:gd name="T18" fmla="*/ 4866 w 6067"/>
                <a:gd name="T19" fmla="*/ 3387 h 5379"/>
                <a:gd name="T20" fmla="*/ 4901 w 6067"/>
                <a:gd name="T21" fmla="*/ 3038 h 5379"/>
                <a:gd name="T22" fmla="*/ 4948 w 6067"/>
                <a:gd name="T23" fmla="*/ 2974 h 5379"/>
                <a:gd name="T24" fmla="*/ 5082 w 6067"/>
                <a:gd name="T25" fmla="*/ 2828 h 5379"/>
                <a:gd name="T26" fmla="*/ 5123 w 6067"/>
                <a:gd name="T27" fmla="*/ 2799 h 5379"/>
                <a:gd name="T28" fmla="*/ 5414 w 6067"/>
                <a:gd name="T29" fmla="*/ 2496 h 5379"/>
                <a:gd name="T30" fmla="*/ 5501 w 6067"/>
                <a:gd name="T31" fmla="*/ 2310 h 5379"/>
                <a:gd name="T32" fmla="*/ 5670 w 6067"/>
                <a:gd name="T33" fmla="*/ 2031 h 5379"/>
                <a:gd name="T34" fmla="*/ 5821 w 6067"/>
                <a:gd name="T35" fmla="*/ 1583 h 5379"/>
                <a:gd name="T36" fmla="*/ 5862 w 6067"/>
                <a:gd name="T37" fmla="*/ 1140 h 5379"/>
                <a:gd name="T38" fmla="*/ 5914 w 6067"/>
                <a:gd name="T39" fmla="*/ 936 h 5379"/>
                <a:gd name="T40" fmla="*/ 5868 w 6067"/>
                <a:gd name="T41" fmla="*/ 703 h 5379"/>
                <a:gd name="T42" fmla="*/ 6043 w 6067"/>
                <a:gd name="T43" fmla="*/ 174 h 5379"/>
                <a:gd name="T44" fmla="*/ 5955 w 6067"/>
                <a:gd name="T45" fmla="*/ 46 h 5379"/>
                <a:gd name="T46" fmla="*/ 5693 w 6067"/>
                <a:gd name="T47" fmla="*/ 104 h 5379"/>
                <a:gd name="T48" fmla="*/ 5286 w 6067"/>
                <a:gd name="T49" fmla="*/ 214 h 5379"/>
                <a:gd name="T50" fmla="*/ 5227 w 6067"/>
                <a:gd name="T51" fmla="*/ 447 h 5379"/>
                <a:gd name="T52" fmla="*/ 4913 w 6067"/>
                <a:gd name="T53" fmla="*/ 389 h 5379"/>
                <a:gd name="T54" fmla="*/ 4610 w 6067"/>
                <a:gd name="T55" fmla="*/ 273 h 5379"/>
                <a:gd name="T56" fmla="*/ 4261 w 6067"/>
                <a:gd name="T57" fmla="*/ 255 h 5379"/>
                <a:gd name="T58" fmla="*/ 3894 w 6067"/>
                <a:gd name="T59" fmla="*/ 389 h 5379"/>
                <a:gd name="T60" fmla="*/ 0 w 6067"/>
                <a:gd name="T61" fmla="*/ 3311 h 5379"/>
                <a:gd name="T62" fmla="*/ 279 w 6067"/>
                <a:gd name="T63" fmla="*/ 3410 h 5379"/>
                <a:gd name="T64" fmla="*/ 593 w 6067"/>
                <a:gd name="T65" fmla="*/ 3439 h 5379"/>
                <a:gd name="T66" fmla="*/ 710 w 6067"/>
                <a:gd name="T67" fmla="*/ 3637 h 5379"/>
                <a:gd name="T68" fmla="*/ 1030 w 6067"/>
                <a:gd name="T69" fmla="*/ 3696 h 5379"/>
                <a:gd name="T70" fmla="*/ 1251 w 6067"/>
                <a:gd name="T71" fmla="*/ 4033 h 5379"/>
                <a:gd name="T72" fmla="*/ 1554 w 6067"/>
                <a:gd name="T73" fmla="*/ 4289 h 5379"/>
                <a:gd name="T74" fmla="*/ 1862 w 6067"/>
                <a:gd name="T75" fmla="*/ 4528 h 5379"/>
                <a:gd name="T76" fmla="*/ 2107 w 6067"/>
                <a:gd name="T77" fmla="*/ 4400 h 5379"/>
                <a:gd name="T78" fmla="*/ 2421 w 6067"/>
                <a:gd name="T79" fmla="*/ 4476 h 5379"/>
                <a:gd name="T80" fmla="*/ 2614 w 6067"/>
                <a:gd name="T81" fmla="*/ 4499 h 5379"/>
                <a:gd name="T82" fmla="*/ 2689 w 6067"/>
                <a:gd name="T83" fmla="*/ 4470 h 5379"/>
                <a:gd name="T84" fmla="*/ 3178 w 6067"/>
                <a:gd name="T85" fmla="*/ 4441 h 5379"/>
                <a:gd name="T86" fmla="*/ 3463 w 6067"/>
                <a:gd name="T87" fmla="*/ 4883 h 5379"/>
                <a:gd name="T88" fmla="*/ 4325 w 6067"/>
                <a:gd name="T89" fmla="*/ 5378 h 5379"/>
                <a:gd name="T90" fmla="*/ 4046 w 6067"/>
                <a:gd name="T91" fmla="*/ 4068 h 5379"/>
                <a:gd name="T92" fmla="*/ 3912 w 6067"/>
                <a:gd name="T93" fmla="*/ 4348 h 5379"/>
                <a:gd name="T94" fmla="*/ 3731 w 6067"/>
                <a:gd name="T95" fmla="*/ 4220 h 5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67" h="5379">
                  <a:moveTo>
                    <a:pt x="4325" y="5378"/>
                  </a:moveTo>
                  <a:lnTo>
                    <a:pt x="4325" y="5378"/>
                  </a:lnTo>
                  <a:cubicBezTo>
                    <a:pt x="4331" y="5372"/>
                    <a:pt x="4331" y="5366"/>
                    <a:pt x="4331" y="5361"/>
                  </a:cubicBezTo>
                  <a:cubicBezTo>
                    <a:pt x="4331" y="5314"/>
                    <a:pt x="4331" y="5314"/>
                    <a:pt x="4331" y="5314"/>
                  </a:cubicBezTo>
                  <a:cubicBezTo>
                    <a:pt x="4331" y="5273"/>
                    <a:pt x="4343" y="5250"/>
                    <a:pt x="4343" y="5215"/>
                  </a:cubicBezTo>
                  <a:cubicBezTo>
                    <a:pt x="4343" y="5180"/>
                    <a:pt x="4337" y="5163"/>
                    <a:pt x="4337" y="5133"/>
                  </a:cubicBezTo>
                  <a:cubicBezTo>
                    <a:pt x="4314" y="5133"/>
                    <a:pt x="4314" y="5133"/>
                    <a:pt x="4314" y="5133"/>
                  </a:cubicBezTo>
                  <a:cubicBezTo>
                    <a:pt x="4302" y="5133"/>
                    <a:pt x="4302" y="5139"/>
                    <a:pt x="4290" y="5145"/>
                  </a:cubicBezTo>
                  <a:cubicBezTo>
                    <a:pt x="4290" y="5122"/>
                    <a:pt x="4290" y="5122"/>
                    <a:pt x="4290" y="5122"/>
                  </a:cubicBezTo>
                  <a:cubicBezTo>
                    <a:pt x="4308" y="5064"/>
                    <a:pt x="4308" y="5064"/>
                    <a:pt x="4308" y="5064"/>
                  </a:cubicBezTo>
                  <a:cubicBezTo>
                    <a:pt x="4302" y="5052"/>
                    <a:pt x="4296" y="5046"/>
                    <a:pt x="4296" y="5035"/>
                  </a:cubicBezTo>
                  <a:cubicBezTo>
                    <a:pt x="4296" y="4988"/>
                    <a:pt x="4343" y="4965"/>
                    <a:pt x="4343" y="4912"/>
                  </a:cubicBezTo>
                  <a:cubicBezTo>
                    <a:pt x="4343" y="4906"/>
                    <a:pt x="4337" y="4906"/>
                    <a:pt x="4337" y="4906"/>
                  </a:cubicBezTo>
                  <a:cubicBezTo>
                    <a:pt x="4337" y="4854"/>
                    <a:pt x="4377" y="4831"/>
                    <a:pt x="4377" y="4784"/>
                  </a:cubicBezTo>
                  <a:cubicBezTo>
                    <a:pt x="4377" y="4703"/>
                    <a:pt x="4377" y="4703"/>
                    <a:pt x="4377" y="4703"/>
                  </a:cubicBezTo>
                  <a:cubicBezTo>
                    <a:pt x="4377" y="4668"/>
                    <a:pt x="4412" y="4650"/>
                    <a:pt x="4412" y="4615"/>
                  </a:cubicBezTo>
                  <a:cubicBezTo>
                    <a:pt x="4412" y="4569"/>
                    <a:pt x="4389" y="4551"/>
                    <a:pt x="4389" y="4505"/>
                  </a:cubicBezTo>
                  <a:cubicBezTo>
                    <a:pt x="4389" y="4476"/>
                    <a:pt x="4424" y="4470"/>
                    <a:pt x="4424" y="4441"/>
                  </a:cubicBezTo>
                  <a:cubicBezTo>
                    <a:pt x="4424" y="4435"/>
                    <a:pt x="4412" y="4441"/>
                    <a:pt x="4412" y="4435"/>
                  </a:cubicBezTo>
                  <a:cubicBezTo>
                    <a:pt x="4412" y="4383"/>
                    <a:pt x="4453" y="4359"/>
                    <a:pt x="4453" y="4307"/>
                  </a:cubicBezTo>
                  <a:cubicBezTo>
                    <a:pt x="4471" y="4313"/>
                    <a:pt x="4482" y="4295"/>
                    <a:pt x="4488" y="4272"/>
                  </a:cubicBezTo>
                  <a:cubicBezTo>
                    <a:pt x="4500" y="4249"/>
                    <a:pt x="4523" y="4237"/>
                    <a:pt x="4523" y="4208"/>
                  </a:cubicBezTo>
                  <a:cubicBezTo>
                    <a:pt x="4523" y="4150"/>
                    <a:pt x="4558" y="4126"/>
                    <a:pt x="4570" y="4074"/>
                  </a:cubicBezTo>
                  <a:cubicBezTo>
                    <a:pt x="4575" y="4045"/>
                    <a:pt x="4587" y="4016"/>
                    <a:pt x="4605" y="3992"/>
                  </a:cubicBezTo>
                  <a:lnTo>
                    <a:pt x="4605" y="3992"/>
                  </a:lnTo>
                  <a:cubicBezTo>
                    <a:pt x="4599" y="3987"/>
                    <a:pt x="4593" y="3987"/>
                    <a:pt x="4593" y="3975"/>
                  </a:cubicBezTo>
                  <a:cubicBezTo>
                    <a:pt x="4593" y="3958"/>
                    <a:pt x="4634" y="3934"/>
                    <a:pt x="4651" y="3969"/>
                  </a:cubicBezTo>
                  <a:lnTo>
                    <a:pt x="4651" y="3969"/>
                  </a:lnTo>
                  <a:cubicBezTo>
                    <a:pt x="4657" y="3969"/>
                    <a:pt x="4657" y="3969"/>
                    <a:pt x="4663" y="3969"/>
                  </a:cubicBezTo>
                  <a:cubicBezTo>
                    <a:pt x="4669" y="3969"/>
                    <a:pt x="4674" y="3975"/>
                    <a:pt x="4680" y="3975"/>
                  </a:cubicBezTo>
                  <a:cubicBezTo>
                    <a:pt x="4686" y="3975"/>
                    <a:pt x="4692" y="3969"/>
                    <a:pt x="4692" y="3969"/>
                  </a:cubicBezTo>
                  <a:cubicBezTo>
                    <a:pt x="4680" y="3946"/>
                    <a:pt x="4674" y="3928"/>
                    <a:pt x="4674" y="3894"/>
                  </a:cubicBezTo>
                  <a:cubicBezTo>
                    <a:pt x="4674" y="3882"/>
                    <a:pt x="4692" y="3876"/>
                    <a:pt x="4703" y="3876"/>
                  </a:cubicBezTo>
                  <a:cubicBezTo>
                    <a:pt x="4733" y="3894"/>
                    <a:pt x="4738" y="3940"/>
                    <a:pt x="4709" y="3818"/>
                  </a:cubicBezTo>
                  <a:cubicBezTo>
                    <a:pt x="4703" y="3812"/>
                    <a:pt x="4703" y="3800"/>
                    <a:pt x="4698" y="3789"/>
                  </a:cubicBezTo>
                  <a:cubicBezTo>
                    <a:pt x="4738" y="3754"/>
                    <a:pt x="4762" y="3719"/>
                    <a:pt x="4762" y="3666"/>
                  </a:cubicBezTo>
                  <a:cubicBezTo>
                    <a:pt x="4762" y="3608"/>
                    <a:pt x="4762" y="3608"/>
                    <a:pt x="4762" y="3608"/>
                  </a:cubicBezTo>
                  <a:cubicBezTo>
                    <a:pt x="4762" y="3597"/>
                    <a:pt x="4744" y="3591"/>
                    <a:pt x="4744" y="3579"/>
                  </a:cubicBezTo>
                  <a:cubicBezTo>
                    <a:pt x="4744" y="3550"/>
                    <a:pt x="4768" y="3539"/>
                    <a:pt x="4779" y="3515"/>
                  </a:cubicBezTo>
                  <a:cubicBezTo>
                    <a:pt x="4803" y="3463"/>
                    <a:pt x="4832" y="3434"/>
                    <a:pt x="4866" y="3387"/>
                  </a:cubicBezTo>
                  <a:cubicBezTo>
                    <a:pt x="4936" y="3288"/>
                    <a:pt x="4971" y="3213"/>
                    <a:pt x="4971" y="3090"/>
                  </a:cubicBezTo>
                  <a:cubicBezTo>
                    <a:pt x="4971" y="3079"/>
                    <a:pt x="4966" y="3067"/>
                    <a:pt x="4954" y="3067"/>
                  </a:cubicBezTo>
                  <a:cubicBezTo>
                    <a:pt x="4931" y="3067"/>
                    <a:pt x="4925" y="3084"/>
                    <a:pt x="4901" y="3090"/>
                  </a:cubicBezTo>
                  <a:cubicBezTo>
                    <a:pt x="4901" y="3067"/>
                    <a:pt x="4901" y="3055"/>
                    <a:pt x="4901" y="3038"/>
                  </a:cubicBezTo>
                  <a:cubicBezTo>
                    <a:pt x="4901" y="3014"/>
                    <a:pt x="4884" y="3003"/>
                    <a:pt x="4884" y="2985"/>
                  </a:cubicBezTo>
                  <a:cubicBezTo>
                    <a:pt x="4884" y="2980"/>
                    <a:pt x="4890" y="2980"/>
                    <a:pt x="4890" y="2974"/>
                  </a:cubicBezTo>
                  <a:cubicBezTo>
                    <a:pt x="4901" y="2980"/>
                    <a:pt x="4907" y="2991"/>
                    <a:pt x="4919" y="2991"/>
                  </a:cubicBezTo>
                  <a:cubicBezTo>
                    <a:pt x="4931" y="2991"/>
                    <a:pt x="4936" y="2974"/>
                    <a:pt x="4948" y="2974"/>
                  </a:cubicBezTo>
                  <a:cubicBezTo>
                    <a:pt x="4960" y="2974"/>
                    <a:pt x="4966" y="2991"/>
                    <a:pt x="4983" y="2991"/>
                  </a:cubicBezTo>
                  <a:cubicBezTo>
                    <a:pt x="5006" y="2991"/>
                    <a:pt x="5035" y="2980"/>
                    <a:pt x="5035" y="2950"/>
                  </a:cubicBezTo>
                  <a:cubicBezTo>
                    <a:pt x="5035" y="2939"/>
                    <a:pt x="5029" y="2939"/>
                    <a:pt x="5029" y="2927"/>
                  </a:cubicBezTo>
                  <a:cubicBezTo>
                    <a:pt x="5029" y="2881"/>
                    <a:pt x="5082" y="2875"/>
                    <a:pt x="5082" y="2828"/>
                  </a:cubicBezTo>
                  <a:cubicBezTo>
                    <a:pt x="5082" y="2758"/>
                    <a:pt x="5082" y="2758"/>
                    <a:pt x="5082" y="2758"/>
                  </a:cubicBezTo>
                  <a:cubicBezTo>
                    <a:pt x="5082" y="2741"/>
                    <a:pt x="5094" y="2735"/>
                    <a:pt x="5105" y="2735"/>
                  </a:cubicBezTo>
                  <a:cubicBezTo>
                    <a:pt x="5123" y="2735"/>
                    <a:pt x="5123" y="2735"/>
                    <a:pt x="5123" y="2735"/>
                  </a:cubicBezTo>
                  <a:cubicBezTo>
                    <a:pt x="5123" y="2758"/>
                    <a:pt x="5117" y="2776"/>
                    <a:pt x="5123" y="2799"/>
                  </a:cubicBezTo>
                  <a:cubicBezTo>
                    <a:pt x="5140" y="2764"/>
                    <a:pt x="5140" y="2741"/>
                    <a:pt x="5163" y="2706"/>
                  </a:cubicBezTo>
                  <a:cubicBezTo>
                    <a:pt x="5198" y="2648"/>
                    <a:pt x="5251" y="2642"/>
                    <a:pt x="5286" y="2584"/>
                  </a:cubicBezTo>
                  <a:cubicBezTo>
                    <a:pt x="5292" y="2566"/>
                    <a:pt x="5286" y="2555"/>
                    <a:pt x="5297" y="2537"/>
                  </a:cubicBezTo>
                  <a:cubicBezTo>
                    <a:pt x="5321" y="2496"/>
                    <a:pt x="5367" y="2514"/>
                    <a:pt x="5414" y="2496"/>
                  </a:cubicBezTo>
                  <a:cubicBezTo>
                    <a:pt x="5455" y="2479"/>
                    <a:pt x="5466" y="2444"/>
                    <a:pt x="5507" y="2421"/>
                  </a:cubicBezTo>
                  <a:cubicBezTo>
                    <a:pt x="5524" y="2409"/>
                    <a:pt x="5548" y="2398"/>
                    <a:pt x="5548" y="2374"/>
                  </a:cubicBezTo>
                  <a:cubicBezTo>
                    <a:pt x="5548" y="2345"/>
                    <a:pt x="5542" y="2304"/>
                    <a:pt x="5513" y="2304"/>
                  </a:cubicBezTo>
                  <a:cubicBezTo>
                    <a:pt x="5507" y="2304"/>
                    <a:pt x="5507" y="2310"/>
                    <a:pt x="5501" y="2310"/>
                  </a:cubicBezTo>
                  <a:cubicBezTo>
                    <a:pt x="5501" y="2287"/>
                    <a:pt x="5489" y="2275"/>
                    <a:pt x="5489" y="2246"/>
                  </a:cubicBezTo>
                  <a:cubicBezTo>
                    <a:pt x="5489" y="2217"/>
                    <a:pt x="5542" y="2229"/>
                    <a:pt x="5554" y="2205"/>
                  </a:cubicBezTo>
                  <a:cubicBezTo>
                    <a:pt x="5565" y="2182"/>
                    <a:pt x="5559" y="2170"/>
                    <a:pt x="5571" y="2153"/>
                  </a:cubicBezTo>
                  <a:cubicBezTo>
                    <a:pt x="5600" y="2101"/>
                    <a:pt x="5647" y="2089"/>
                    <a:pt x="5670" y="2031"/>
                  </a:cubicBezTo>
                  <a:cubicBezTo>
                    <a:pt x="5687" y="1978"/>
                    <a:pt x="5699" y="1949"/>
                    <a:pt x="5705" y="1891"/>
                  </a:cubicBezTo>
                  <a:cubicBezTo>
                    <a:pt x="5711" y="1879"/>
                    <a:pt x="5722" y="1874"/>
                    <a:pt x="5734" y="1862"/>
                  </a:cubicBezTo>
                  <a:cubicBezTo>
                    <a:pt x="5757" y="1827"/>
                    <a:pt x="5763" y="1804"/>
                    <a:pt x="5769" y="1763"/>
                  </a:cubicBezTo>
                  <a:cubicBezTo>
                    <a:pt x="5781" y="1693"/>
                    <a:pt x="5821" y="1652"/>
                    <a:pt x="5821" y="1583"/>
                  </a:cubicBezTo>
                  <a:cubicBezTo>
                    <a:pt x="5821" y="1559"/>
                    <a:pt x="5821" y="1548"/>
                    <a:pt x="5821" y="1530"/>
                  </a:cubicBezTo>
                  <a:cubicBezTo>
                    <a:pt x="5781" y="1524"/>
                    <a:pt x="5792" y="1478"/>
                    <a:pt x="5792" y="1437"/>
                  </a:cubicBezTo>
                  <a:cubicBezTo>
                    <a:pt x="5792" y="1396"/>
                    <a:pt x="5810" y="1373"/>
                    <a:pt x="5815" y="1332"/>
                  </a:cubicBezTo>
                  <a:cubicBezTo>
                    <a:pt x="5839" y="1257"/>
                    <a:pt x="5839" y="1216"/>
                    <a:pt x="5862" y="1140"/>
                  </a:cubicBezTo>
                  <a:cubicBezTo>
                    <a:pt x="5868" y="1111"/>
                    <a:pt x="5897" y="1099"/>
                    <a:pt x="5897" y="1059"/>
                  </a:cubicBezTo>
                  <a:cubicBezTo>
                    <a:pt x="5897" y="1047"/>
                    <a:pt x="5897" y="1041"/>
                    <a:pt x="5897" y="1029"/>
                  </a:cubicBezTo>
                  <a:cubicBezTo>
                    <a:pt x="5897" y="1000"/>
                    <a:pt x="5926" y="989"/>
                    <a:pt x="5926" y="960"/>
                  </a:cubicBezTo>
                  <a:cubicBezTo>
                    <a:pt x="5926" y="948"/>
                    <a:pt x="5914" y="942"/>
                    <a:pt x="5914" y="936"/>
                  </a:cubicBezTo>
                  <a:cubicBezTo>
                    <a:pt x="5914" y="860"/>
                    <a:pt x="5961" y="826"/>
                    <a:pt x="5961" y="756"/>
                  </a:cubicBezTo>
                  <a:cubicBezTo>
                    <a:pt x="5961" y="721"/>
                    <a:pt x="5932" y="703"/>
                    <a:pt x="5897" y="703"/>
                  </a:cubicBezTo>
                  <a:cubicBezTo>
                    <a:pt x="5885" y="703"/>
                    <a:pt x="5874" y="709"/>
                    <a:pt x="5862" y="715"/>
                  </a:cubicBezTo>
                  <a:cubicBezTo>
                    <a:pt x="5868" y="703"/>
                    <a:pt x="5868" y="703"/>
                    <a:pt x="5868" y="703"/>
                  </a:cubicBezTo>
                  <a:cubicBezTo>
                    <a:pt x="5885" y="663"/>
                    <a:pt x="5938" y="668"/>
                    <a:pt x="5967" y="634"/>
                  </a:cubicBezTo>
                  <a:cubicBezTo>
                    <a:pt x="6008" y="581"/>
                    <a:pt x="5984" y="529"/>
                    <a:pt x="6008" y="465"/>
                  </a:cubicBezTo>
                  <a:cubicBezTo>
                    <a:pt x="6025" y="418"/>
                    <a:pt x="6066" y="395"/>
                    <a:pt x="6066" y="348"/>
                  </a:cubicBezTo>
                  <a:cubicBezTo>
                    <a:pt x="6066" y="279"/>
                    <a:pt x="6043" y="238"/>
                    <a:pt x="6043" y="174"/>
                  </a:cubicBezTo>
                  <a:cubicBezTo>
                    <a:pt x="6043" y="133"/>
                    <a:pt x="6054" y="110"/>
                    <a:pt x="6054" y="69"/>
                  </a:cubicBezTo>
                  <a:cubicBezTo>
                    <a:pt x="6054" y="46"/>
                    <a:pt x="6048" y="22"/>
                    <a:pt x="6043" y="0"/>
                  </a:cubicBezTo>
                  <a:lnTo>
                    <a:pt x="6043" y="0"/>
                  </a:lnTo>
                  <a:cubicBezTo>
                    <a:pt x="6008" y="22"/>
                    <a:pt x="5990" y="34"/>
                    <a:pt x="5955" y="46"/>
                  </a:cubicBezTo>
                  <a:cubicBezTo>
                    <a:pt x="5932" y="51"/>
                    <a:pt x="5909" y="40"/>
                    <a:pt x="5891" y="51"/>
                  </a:cubicBezTo>
                  <a:cubicBezTo>
                    <a:pt x="5862" y="63"/>
                    <a:pt x="5862" y="110"/>
                    <a:pt x="5833" y="110"/>
                  </a:cubicBezTo>
                  <a:cubicBezTo>
                    <a:pt x="5815" y="110"/>
                    <a:pt x="5810" y="98"/>
                    <a:pt x="5792" y="98"/>
                  </a:cubicBezTo>
                  <a:cubicBezTo>
                    <a:pt x="5757" y="92"/>
                    <a:pt x="5728" y="104"/>
                    <a:pt x="5693" y="104"/>
                  </a:cubicBezTo>
                  <a:cubicBezTo>
                    <a:pt x="5635" y="104"/>
                    <a:pt x="5612" y="57"/>
                    <a:pt x="5554" y="57"/>
                  </a:cubicBezTo>
                  <a:cubicBezTo>
                    <a:pt x="5507" y="57"/>
                    <a:pt x="5501" y="104"/>
                    <a:pt x="5466" y="133"/>
                  </a:cubicBezTo>
                  <a:cubicBezTo>
                    <a:pt x="5449" y="145"/>
                    <a:pt x="5431" y="133"/>
                    <a:pt x="5408" y="145"/>
                  </a:cubicBezTo>
                  <a:cubicBezTo>
                    <a:pt x="5355" y="162"/>
                    <a:pt x="5338" y="197"/>
                    <a:pt x="5286" y="214"/>
                  </a:cubicBezTo>
                  <a:cubicBezTo>
                    <a:pt x="5297" y="244"/>
                    <a:pt x="5303" y="261"/>
                    <a:pt x="5321" y="279"/>
                  </a:cubicBezTo>
                  <a:cubicBezTo>
                    <a:pt x="5326" y="284"/>
                    <a:pt x="5344" y="284"/>
                    <a:pt x="5344" y="296"/>
                  </a:cubicBezTo>
                  <a:cubicBezTo>
                    <a:pt x="5344" y="360"/>
                    <a:pt x="5297" y="418"/>
                    <a:pt x="5233" y="418"/>
                  </a:cubicBezTo>
                  <a:cubicBezTo>
                    <a:pt x="5233" y="430"/>
                    <a:pt x="5233" y="436"/>
                    <a:pt x="5227" y="447"/>
                  </a:cubicBezTo>
                  <a:cubicBezTo>
                    <a:pt x="5198" y="447"/>
                    <a:pt x="5187" y="407"/>
                    <a:pt x="5158" y="407"/>
                  </a:cubicBezTo>
                  <a:cubicBezTo>
                    <a:pt x="5094" y="407"/>
                    <a:pt x="5070" y="465"/>
                    <a:pt x="5041" y="523"/>
                  </a:cubicBezTo>
                  <a:cubicBezTo>
                    <a:pt x="5029" y="540"/>
                    <a:pt x="5035" y="564"/>
                    <a:pt x="5018" y="564"/>
                  </a:cubicBezTo>
                  <a:cubicBezTo>
                    <a:pt x="4936" y="564"/>
                    <a:pt x="4983" y="424"/>
                    <a:pt x="4913" y="389"/>
                  </a:cubicBezTo>
                  <a:cubicBezTo>
                    <a:pt x="4849" y="360"/>
                    <a:pt x="4826" y="325"/>
                    <a:pt x="4768" y="290"/>
                  </a:cubicBezTo>
                  <a:cubicBezTo>
                    <a:pt x="4750" y="279"/>
                    <a:pt x="4750" y="255"/>
                    <a:pt x="4727" y="255"/>
                  </a:cubicBezTo>
                  <a:cubicBezTo>
                    <a:pt x="4703" y="255"/>
                    <a:pt x="4692" y="273"/>
                    <a:pt x="4663" y="273"/>
                  </a:cubicBezTo>
                  <a:cubicBezTo>
                    <a:pt x="4610" y="273"/>
                    <a:pt x="4610" y="273"/>
                    <a:pt x="4610" y="273"/>
                  </a:cubicBezTo>
                  <a:cubicBezTo>
                    <a:pt x="4605" y="273"/>
                    <a:pt x="4599" y="279"/>
                    <a:pt x="4587" y="279"/>
                  </a:cubicBezTo>
                  <a:cubicBezTo>
                    <a:pt x="4540" y="279"/>
                    <a:pt x="4535" y="214"/>
                    <a:pt x="4488" y="214"/>
                  </a:cubicBezTo>
                  <a:cubicBezTo>
                    <a:pt x="4412" y="214"/>
                    <a:pt x="4377" y="261"/>
                    <a:pt x="4302" y="261"/>
                  </a:cubicBezTo>
                  <a:cubicBezTo>
                    <a:pt x="4284" y="261"/>
                    <a:pt x="4279" y="255"/>
                    <a:pt x="4261" y="255"/>
                  </a:cubicBezTo>
                  <a:cubicBezTo>
                    <a:pt x="4209" y="255"/>
                    <a:pt x="4209" y="255"/>
                    <a:pt x="4209" y="255"/>
                  </a:cubicBezTo>
                  <a:cubicBezTo>
                    <a:pt x="4174" y="255"/>
                    <a:pt x="4156" y="232"/>
                    <a:pt x="4121" y="232"/>
                  </a:cubicBezTo>
                  <a:cubicBezTo>
                    <a:pt x="4075" y="232"/>
                    <a:pt x="4057" y="279"/>
                    <a:pt x="4017" y="308"/>
                  </a:cubicBezTo>
                  <a:cubicBezTo>
                    <a:pt x="3970" y="342"/>
                    <a:pt x="3929" y="342"/>
                    <a:pt x="3894" y="389"/>
                  </a:cubicBezTo>
                  <a:cubicBezTo>
                    <a:pt x="3877" y="407"/>
                    <a:pt x="3888" y="442"/>
                    <a:pt x="3865" y="447"/>
                  </a:cubicBezTo>
                  <a:cubicBezTo>
                    <a:pt x="11" y="459"/>
                    <a:pt x="11" y="459"/>
                    <a:pt x="11" y="459"/>
                  </a:cubicBezTo>
                  <a:lnTo>
                    <a:pt x="11" y="459"/>
                  </a:lnTo>
                  <a:cubicBezTo>
                    <a:pt x="0" y="3311"/>
                    <a:pt x="0" y="3311"/>
                    <a:pt x="0" y="3311"/>
                  </a:cubicBezTo>
                  <a:lnTo>
                    <a:pt x="0" y="3311"/>
                  </a:lnTo>
                  <a:cubicBezTo>
                    <a:pt x="23" y="3306"/>
                    <a:pt x="23" y="3306"/>
                    <a:pt x="23" y="3306"/>
                  </a:cubicBezTo>
                  <a:cubicBezTo>
                    <a:pt x="64" y="3329"/>
                    <a:pt x="93" y="3323"/>
                    <a:pt x="139" y="3340"/>
                  </a:cubicBezTo>
                  <a:cubicBezTo>
                    <a:pt x="198" y="3364"/>
                    <a:pt x="215" y="3410"/>
                    <a:pt x="279" y="3410"/>
                  </a:cubicBezTo>
                  <a:cubicBezTo>
                    <a:pt x="314" y="3410"/>
                    <a:pt x="308" y="3346"/>
                    <a:pt x="343" y="3346"/>
                  </a:cubicBezTo>
                  <a:cubicBezTo>
                    <a:pt x="378" y="3346"/>
                    <a:pt x="401" y="3364"/>
                    <a:pt x="436" y="3364"/>
                  </a:cubicBezTo>
                  <a:cubicBezTo>
                    <a:pt x="460" y="3364"/>
                    <a:pt x="471" y="3358"/>
                    <a:pt x="495" y="3358"/>
                  </a:cubicBezTo>
                  <a:cubicBezTo>
                    <a:pt x="541" y="3358"/>
                    <a:pt x="564" y="3399"/>
                    <a:pt x="593" y="3439"/>
                  </a:cubicBezTo>
                  <a:cubicBezTo>
                    <a:pt x="599" y="3451"/>
                    <a:pt x="605" y="3463"/>
                    <a:pt x="617" y="3474"/>
                  </a:cubicBezTo>
                  <a:cubicBezTo>
                    <a:pt x="640" y="3492"/>
                    <a:pt x="687" y="3474"/>
                    <a:pt x="687" y="3503"/>
                  </a:cubicBezTo>
                  <a:cubicBezTo>
                    <a:pt x="687" y="3527"/>
                    <a:pt x="675" y="3544"/>
                    <a:pt x="675" y="3573"/>
                  </a:cubicBezTo>
                  <a:cubicBezTo>
                    <a:pt x="675" y="3602"/>
                    <a:pt x="698" y="3614"/>
                    <a:pt x="710" y="3637"/>
                  </a:cubicBezTo>
                  <a:cubicBezTo>
                    <a:pt x="733" y="3690"/>
                    <a:pt x="739" y="3748"/>
                    <a:pt x="791" y="3748"/>
                  </a:cubicBezTo>
                  <a:cubicBezTo>
                    <a:pt x="826" y="3748"/>
                    <a:pt x="832" y="3702"/>
                    <a:pt x="832" y="3666"/>
                  </a:cubicBezTo>
                  <a:cubicBezTo>
                    <a:pt x="838" y="3637"/>
                    <a:pt x="867" y="3632"/>
                    <a:pt x="873" y="3602"/>
                  </a:cubicBezTo>
                  <a:cubicBezTo>
                    <a:pt x="896" y="3672"/>
                    <a:pt x="966" y="3678"/>
                    <a:pt x="1030" y="3696"/>
                  </a:cubicBezTo>
                  <a:cubicBezTo>
                    <a:pt x="1082" y="3707"/>
                    <a:pt x="1100" y="3736"/>
                    <a:pt x="1147" y="3754"/>
                  </a:cubicBezTo>
                  <a:cubicBezTo>
                    <a:pt x="1141" y="3783"/>
                    <a:pt x="1123" y="3795"/>
                    <a:pt x="1123" y="3824"/>
                  </a:cubicBezTo>
                  <a:cubicBezTo>
                    <a:pt x="1123" y="3882"/>
                    <a:pt x="1123" y="3928"/>
                    <a:pt x="1164" y="3969"/>
                  </a:cubicBezTo>
                  <a:cubicBezTo>
                    <a:pt x="1193" y="3998"/>
                    <a:pt x="1251" y="3992"/>
                    <a:pt x="1251" y="4033"/>
                  </a:cubicBezTo>
                  <a:cubicBezTo>
                    <a:pt x="1251" y="4074"/>
                    <a:pt x="1251" y="4074"/>
                    <a:pt x="1251" y="4074"/>
                  </a:cubicBezTo>
                  <a:cubicBezTo>
                    <a:pt x="1251" y="4103"/>
                    <a:pt x="1292" y="4097"/>
                    <a:pt x="1315" y="4103"/>
                  </a:cubicBezTo>
                  <a:cubicBezTo>
                    <a:pt x="1356" y="4115"/>
                    <a:pt x="1373" y="4144"/>
                    <a:pt x="1408" y="4167"/>
                  </a:cubicBezTo>
                  <a:cubicBezTo>
                    <a:pt x="1473" y="4208"/>
                    <a:pt x="1519" y="4225"/>
                    <a:pt x="1554" y="4289"/>
                  </a:cubicBezTo>
                  <a:cubicBezTo>
                    <a:pt x="1566" y="4313"/>
                    <a:pt x="1589" y="4313"/>
                    <a:pt x="1606" y="4330"/>
                  </a:cubicBezTo>
                  <a:cubicBezTo>
                    <a:pt x="1641" y="4388"/>
                    <a:pt x="1659" y="4429"/>
                    <a:pt x="1717" y="4470"/>
                  </a:cubicBezTo>
                  <a:cubicBezTo>
                    <a:pt x="1758" y="4505"/>
                    <a:pt x="1781" y="4546"/>
                    <a:pt x="1839" y="4546"/>
                  </a:cubicBezTo>
                  <a:cubicBezTo>
                    <a:pt x="1851" y="4546"/>
                    <a:pt x="1851" y="4534"/>
                    <a:pt x="1862" y="4528"/>
                  </a:cubicBezTo>
                  <a:cubicBezTo>
                    <a:pt x="1886" y="4522"/>
                    <a:pt x="1903" y="4528"/>
                    <a:pt x="1927" y="4522"/>
                  </a:cubicBezTo>
                  <a:cubicBezTo>
                    <a:pt x="1921" y="4499"/>
                    <a:pt x="1909" y="4493"/>
                    <a:pt x="1909" y="4470"/>
                  </a:cubicBezTo>
                  <a:cubicBezTo>
                    <a:pt x="1909" y="4423"/>
                    <a:pt x="1956" y="4388"/>
                    <a:pt x="2002" y="4388"/>
                  </a:cubicBezTo>
                  <a:cubicBezTo>
                    <a:pt x="2043" y="4388"/>
                    <a:pt x="2066" y="4400"/>
                    <a:pt x="2107" y="4400"/>
                  </a:cubicBezTo>
                  <a:cubicBezTo>
                    <a:pt x="2136" y="4400"/>
                    <a:pt x="2142" y="4377"/>
                    <a:pt x="2165" y="4377"/>
                  </a:cubicBezTo>
                  <a:cubicBezTo>
                    <a:pt x="2247" y="4377"/>
                    <a:pt x="2264" y="4470"/>
                    <a:pt x="2340" y="4470"/>
                  </a:cubicBezTo>
                  <a:cubicBezTo>
                    <a:pt x="2352" y="4470"/>
                    <a:pt x="2352" y="4458"/>
                    <a:pt x="2363" y="4458"/>
                  </a:cubicBezTo>
                  <a:cubicBezTo>
                    <a:pt x="2387" y="4458"/>
                    <a:pt x="2392" y="4476"/>
                    <a:pt x="2421" y="4476"/>
                  </a:cubicBezTo>
                  <a:cubicBezTo>
                    <a:pt x="2433" y="4476"/>
                    <a:pt x="2439" y="4470"/>
                    <a:pt x="2456" y="4470"/>
                  </a:cubicBezTo>
                  <a:cubicBezTo>
                    <a:pt x="2474" y="4470"/>
                    <a:pt x="2480" y="4487"/>
                    <a:pt x="2491" y="4493"/>
                  </a:cubicBezTo>
                  <a:cubicBezTo>
                    <a:pt x="2526" y="4505"/>
                    <a:pt x="2555" y="4499"/>
                    <a:pt x="2590" y="4499"/>
                  </a:cubicBezTo>
                  <a:cubicBezTo>
                    <a:pt x="2614" y="4499"/>
                    <a:pt x="2614" y="4499"/>
                    <a:pt x="2614" y="4499"/>
                  </a:cubicBezTo>
                  <a:cubicBezTo>
                    <a:pt x="2614" y="4476"/>
                    <a:pt x="2614" y="4476"/>
                    <a:pt x="2614" y="4476"/>
                  </a:cubicBezTo>
                  <a:cubicBezTo>
                    <a:pt x="2619" y="4470"/>
                    <a:pt x="2625" y="4464"/>
                    <a:pt x="2631" y="4464"/>
                  </a:cubicBezTo>
                  <a:cubicBezTo>
                    <a:pt x="2643" y="4464"/>
                    <a:pt x="2648" y="4470"/>
                    <a:pt x="2660" y="4470"/>
                  </a:cubicBezTo>
                  <a:cubicBezTo>
                    <a:pt x="2672" y="4470"/>
                    <a:pt x="2678" y="4470"/>
                    <a:pt x="2689" y="4470"/>
                  </a:cubicBezTo>
                  <a:cubicBezTo>
                    <a:pt x="2713" y="4470"/>
                    <a:pt x="2724" y="4493"/>
                    <a:pt x="2747" y="4499"/>
                  </a:cubicBezTo>
                  <a:cubicBezTo>
                    <a:pt x="2806" y="4522"/>
                    <a:pt x="2841" y="4546"/>
                    <a:pt x="2905" y="4546"/>
                  </a:cubicBezTo>
                  <a:cubicBezTo>
                    <a:pt x="2934" y="4546"/>
                    <a:pt x="2928" y="4493"/>
                    <a:pt x="2957" y="4487"/>
                  </a:cubicBezTo>
                  <a:cubicBezTo>
                    <a:pt x="3044" y="4464"/>
                    <a:pt x="3091" y="4441"/>
                    <a:pt x="3178" y="4441"/>
                  </a:cubicBezTo>
                  <a:cubicBezTo>
                    <a:pt x="3254" y="4441"/>
                    <a:pt x="3300" y="4452"/>
                    <a:pt x="3359" y="4499"/>
                  </a:cubicBezTo>
                  <a:cubicBezTo>
                    <a:pt x="3405" y="4528"/>
                    <a:pt x="3399" y="4580"/>
                    <a:pt x="3399" y="4639"/>
                  </a:cubicBezTo>
                  <a:cubicBezTo>
                    <a:pt x="3399" y="4691"/>
                    <a:pt x="3399" y="4691"/>
                    <a:pt x="3399" y="4691"/>
                  </a:cubicBezTo>
                  <a:cubicBezTo>
                    <a:pt x="3399" y="4773"/>
                    <a:pt x="3463" y="4802"/>
                    <a:pt x="3463" y="4883"/>
                  </a:cubicBezTo>
                  <a:cubicBezTo>
                    <a:pt x="3463" y="4901"/>
                    <a:pt x="3458" y="4906"/>
                    <a:pt x="3458" y="4924"/>
                  </a:cubicBezTo>
                  <a:cubicBezTo>
                    <a:pt x="3458" y="4953"/>
                    <a:pt x="3487" y="4959"/>
                    <a:pt x="3516" y="4970"/>
                  </a:cubicBezTo>
                  <a:cubicBezTo>
                    <a:pt x="3562" y="4988"/>
                    <a:pt x="3586" y="5011"/>
                    <a:pt x="3632" y="5029"/>
                  </a:cubicBezTo>
                  <a:cubicBezTo>
                    <a:pt x="4325" y="5378"/>
                    <a:pt x="4325" y="5378"/>
                    <a:pt x="4325" y="5378"/>
                  </a:cubicBezTo>
                  <a:close/>
                  <a:moveTo>
                    <a:pt x="3859" y="3987"/>
                  </a:moveTo>
                  <a:lnTo>
                    <a:pt x="3859" y="3987"/>
                  </a:lnTo>
                  <a:cubicBezTo>
                    <a:pt x="3883" y="3969"/>
                    <a:pt x="3900" y="3952"/>
                    <a:pt x="3929" y="3952"/>
                  </a:cubicBezTo>
                  <a:cubicBezTo>
                    <a:pt x="3993" y="3952"/>
                    <a:pt x="3988" y="4039"/>
                    <a:pt x="4046" y="4068"/>
                  </a:cubicBezTo>
                  <a:cubicBezTo>
                    <a:pt x="4011" y="4097"/>
                    <a:pt x="3970" y="4074"/>
                    <a:pt x="3935" y="4103"/>
                  </a:cubicBezTo>
                  <a:cubicBezTo>
                    <a:pt x="3918" y="4115"/>
                    <a:pt x="3923" y="4144"/>
                    <a:pt x="3918" y="4167"/>
                  </a:cubicBezTo>
                  <a:cubicBezTo>
                    <a:pt x="3912" y="4196"/>
                    <a:pt x="3900" y="4220"/>
                    <a:pt x="3900" y="4249"/>
                  </a:cubicBezTo>
                  <a:cubicBezTo>
                    <a:pt x="3900" y="4289"/>
                    <a:pt x="3912" y="4307"/>
                    <a:pt x="3912" y="4348"/>
                  </a:cubicBezTo>
                  <a:cubicBezTo>
                    <a:pt x="3912" y="4365"/>
                    <a:pt x="3906" y="4377"/>
                    <a:pt x="3906" y="4394"/>
                  </a:cubicBezTo>
                  <a:cubicBezTo>
                    <a:pt x="3906" y="4412"/>
                    <a:pt x="3918" y="4435"/>
                    <a:pt x="3900" y="4435"/>
                  </a:cubicBezTo>
                  <a:cubicBezTo>
                    <a:pt x="3848" y="4435"/>
                    <a:pt x="3830" y="4388"/>
                    <a:pt x="3801" y="4348"/>
                  </a:cubicBezTo>
                  <a:cubicBezTo>
                    <a:pt x="3766" y="4301"/>
                    <a:pt x="3731" y="4278"/>
                    <a:pt x="3731" y="4220"/>
                  </a:cubicBezTo>
                  <a:cubicBezTo>
                    <a:pt x="3731" y="4173"/>
                    <a:pt x="3766" y="4155"/>
                    <a:pt x="3766" y="4109"/>
                  </a:cubicBezTo>
                  <a:cubicBezTo>
                    <a:pt x="3766" y="4068"/>
                    <a:pt x="3766" y="4068"/>
                    <a:pt x="3766" y="4068"/>
                  </a:cubicBezTo>
                  <a:cubicBezTo>
                    <a:pt x="3766" y="4022"/>
                    <a:pt x="3848" y="4039"/>
                    <a:pt x="3859" y="3987"/>
                  </a:cubicBezTo>
                  <a:close/>
                </a:path>
              </a:pathLst>
            </a:custGeom>
            <a:grpFill/>
            <a:ln w="19050" cap="flat" cmpd="sng">
              <a:solidFill>
                <a:schemeClr val="tx2">
                  <a:lumMod val="75000"/>
                </a:schemeClr>
              </a:solidFill>
              <a:bevel/>
              <a:headEnd/>
              <a:tailEnd/>
            </a:ln>
            <a:effectLst/>
          </p:spPr>
          <p:txBody>
            <a:bodyPr wrap="none" anchor="ctr"/>
            <a:lstStyle/>
            <a:p>
              <a:pPr defTabSz="1828434" eaLnBrk="1" fontAlgn="auto" hangingPunct="1">
                <a:spcBef>
                  <a:spcPts val="0"/>
                </a:spcBef>
                <a:spcAft>
                  <a:spcPts val="0"/>
                </a:spcAft>
                <a:defRPr/>
              </a:pPr>
              <a:endParaRPr lang="en-US">
                <a:latin typeface="+mn-lt"/>
              </a:endParaRPr>
            </a:p>
          </p:txBody>
        </p:sp>
        <p:sp>
          <p:nvSpPr>
            <p:cNvPr id="11" name="Freeform 15">
              <a:extLst>
                <a:ext uri="{FF2B5EF4-FFF2-40B4-BE49-F238E27FC236}">
                  <a16:creationId xmlns="" xmlns:a16="http://schemas.microsoft.com/office/drawing/2014/main" id="{15BFE85D-3CE1-4C7F-B0FD-DB1FC295637A}"/>
                </a:ext>
              </a:extLst>
            </p:cNvPr>
            <p:cNvSpPr>
              <a:spLocks noChangeArrowheads="1"/>
            </p:cNvSpPr>
            <p:nvPr/>
          </p:nvSpPr>
          <p:spPr bwMode="auto">
            <a:xfrm>
              <a:off x="19452577" y="10263720"/>
              <a:ext cx="973937" cy="1142800"/>
            </a:xfrm>
            <a:custGeom>
              <a:avLst/>
              <a:gdLst>
                <a:gd name="T0" fmla="*/ 1945 w 2214"/>
                <a:gd name="T1" fmla="*/ 1915 h 2597"/>
                <a:gd name="T2" fmla="*/ 1997 w 2214"/>
                <a:gd name="T3" fmla="*/ 2154 h 2597"/>
                <a:gd name="T4" fmla="*/ 1968 w 2214"/>
                <a:gd name="T5" fmla="*/ 2305 h 2597"/>
                <a:gd name="T6" fmla="*/ 1869 w 2214"/>
                <a:gd name="T7" fmla="*/ 2288 h 2597"/>
                <a:gd name="T8" fmla="*/ 1834 w 2214"/>
                <a:gd name="T9" fmla="*/ 2183 h 2597"/>
                <a:gd name="T10" fmla="*/ 1939 w 2214"/>
                <a:gd name="T11" fmla="*/ 2206 h 2597"/>
                <a:gd name="T12" fmla="*/ 1724 w 2214"/>
                <a:gd name="T13" fmla="*/ 2136 h 2597"/>
                <a:gd name="T14" fmla="*/ 1636 w 2214"/>
                <a:gd name="T15" fmla="*/ 2212 h 2597"/>
                <a:gd name="T16" fmla="*/ 1561 w 2214"/>
                <a:gd name="T17" fmla="*/ 2328 h 2597"/>
                <a:gd name="T18" fmla="*/ 1537 w 2214"/>
                <a:gd name="T19" fmla="*/ 2386 h 2597"/>
                <a:gd name="T20" fmla="*/ 1479 w 2214"/>
                <a:gd name="T21" fmla="*/ 2491 h 2597"/>
                <a:gd name="T22" fmla="*/ 1194 w 2214"/>
                <a:gd name="T23" fmla="*/ 2538 h 2597"/>
                <a:gd name="T24" fmla="*/ 1031 w 2214"/>
                <a:gd name="T25" fmla="*/ 2456 h 2597"/>
                <a:gd name="T26" fmla="*/ 751 w 2214"/>
                <a:gd name="T27" fmla="*/ 1996 h 2597"/>
                <a:gd name="T28" fmla="*/ 664 w 2214"/>
                <a:gd name="T29" fmla="*/ 1700 h 2597"/>
                <a:gd name="T30" fmla="*/ 780 w 2214"/>
                <a:gd name="T31" fmla="*/ 1828 h 2597"/>
                <a:gd name="T32" fmla="*/ 746 w 2214"/>
                <a:gd name="T33" fmla="*/ 1694 h 2597"/>
                <a:gd name="T34" fmla="*/ 449 w 2214"/>
                <a:gd name="T35" fmla="*/ 1158 h 2597"/>
                <a:gd name="T36" fmla="*/ 379 w 2214"/>
                <a:gd name="T37" fmla="*/ 890 h 2597"/>
                <a:gd name="T38" fmla="*/ 425 w 2214"/>
                <a:gd name="T39" fmla="*/ 698 h 2597"/>
                <a:gd name="T40" fmla="*/ 600 w 2214"/>
                <a:gd name="T41" fmla="*/ 774 h 2597"/>
                <a:gd name="T42" fmla="*/ 1042 w 2214"/>
                <a:gd name="T43" fmla="*/ 937 h 2597"/>
                <a:gd name="T44" fmla="*/ 1322 w 2214"/>
                <a:gd name="T45" fmla="*/ 1030 h 2597"/>
                <a:gd name="T46" fmla="*/ 1514 w 2214"/>
                <a:gd name="T47" fmla="*/ 1065 h 2597"/>
                <a:gd name="T48" fmla="*/ 1473 w 2214"/>
                <a:gd name="T49" fmla="*/ 890 h 2597"/>
                <a:gd name="T50" fmla="*/ 1694 w 2214"/>
                <a:gd name="T51" fmla="*/ 908 h 2597"/>
                <a:gd name="T52" fmla="*/ 1986 w 2214"/>
                <a:gd name="T53" fmla="*/ 751 h 2597"/>
                <a:gd name="T54" fmla="*/ 2125 w 2214"/>
                <a:gd name="T55" fmla="*/ 943 h 2597"/>
                <a:gd name="T56" fmla="*/ 2131 w 2214"/>
                <a:gd name="T57" fmla="*/ 1141 h 2597"/>
                <a:gd name="T58" fmla="*/ 2137 w 2214"/>
                <a:gd name="T59" fmla="*/ 1385 h 2597"/>
                <a:gd name="T60" fmla="*/ 2149 w 2214"/>
                <a:gd name="T61" fmla="*/ 1595 h 2597"/>
                <a:gd name="T62" fmla="*/ 2108 w 2214"/>
                <a:gd name="T63" fmla="*/ 1531 h 2597"/>
                <a:gd name="T64" fmla="*/ 2009 w 2214"/>
                <a:gd name="T65" fmla="*/ 1769 h 2597"/>
                <a:gd name="T66" fmla="*/ 1665 w 2214"/>
                <a:gd name="T67" fmla="*/ 2381 h 2597"/>
                <a:gd name="T68" fmla="*/ 1683 w 2214"/>
                <a:gd name="T69" fmla="*/ 2451 h 2597"/>
                <a:gd name="T70" fmla="*/ 2055 w 2214"/>
                <a:gd name="T71" fmla="*/ 1932 h 2597"/>
                <a:gd name="T72" fmla="*/ 2044 w 2214"/>
                <a:gd name="T73" fmla="*/ 1921 h 2597"/>
                <a:gd name="T74" fmla="*/ 2061 w 2214"/>
                <a:gd name="T75" fmla="*/ 1973 h 2597"/>
                <a:gd name="T76" fmla="*/ 513 w 2214"/>
                <a:gd name="T77" fmla="*/ 669 h 2597"/>
                <a:gd name="T78" fmla="*/ 559 w 2214"/>
                <a:gd name="T79" fmla="*/ 687 h 2597"/>
                <a:gd name="T80" fmla="*/ 1916 w 2214"/>
                <a:gd name="T81" fmla="*/ 169 h 2597"/>
                <a:gd name="T82" fmla="*/ 1951 w 2214"/>
                <a:gd name="T83" fmla="*/ 273 h 2597"/>
                <a:gd name="T84" fmla="*/ 2096 w 2214"/>
                <a:gd name="T85" fmla="*/ 390 h 2597"/>
                <a:gd name="T86" fmla="*/ 2143 w 2214"/>
                <a:gd name="T87" fmla="*/ 343 h 2597"/>
                <a:gd name="T88" fmla="*/ 2131 w 2214"/>
                <a:gd name="T89" fmla="*/ 297 h 2597"/>
                <a:gd name="T90" fmla="*/ 1916 w 2214"/>
                <a:gd name="T91" fmla="*/ 169 h 2597"/>
                <a:gd name="T92" fmla="*/ 2050 w 2214"/>
                <a:gd name="T93" fmla="*/ 477 h 2597"/>
                <a:gd name="T94" fmla="*/ 2137 w 2214"/>
                <a:gd name="T95" fmla="*/ 518 h 2597"/>
                <a:gd name="T96" fmla="*/ 2172 w 2214"/>
                <a:gd name="T97" fmla="*/ 454 h 2597"/>
                <a:gd name="T98" fmla="*/ 2067 w 2214"/>
                <a:gd name="T99" fmla="*/ 599 h 2597"/>
                <a:gd name="T100" fmla="*/ 2114 w 2214"/>
                <a:gd name="T101" fmla="*/ 582 h 2597"/>
                <a:gd name="T102" fmla="*/ 483 w 2214"/>
                <a:gd name="T103" fmla="*/ 541 h 2597"/>
                <a:gd name="T104" fmla="*/ 483 w 2214"/>
                <a:gd name="T105" fmla="*/ 541 h 2597"/>
                <a:gd name="T106" fmla="*/ 59 w 2214"/>
                <a:gd name="T107" fmla="*/ 6 h 2597"/>
                <a:gd name="T108" fmla="*/ 12 w 2214"/>
                <a:gd name="T109" fmla="*/ 75 h 2597"/>
                <a:gd name="T110" fmla="*/ 0 w 2214"/>
                <a:gd name="T111" fmla="*/ 209 h 2597"/>
                <a:gd name="T112" fmla="*/ 41 w 2214"/>
                <a:gd name="T113" fmla="*/ 332 h 2597"/>
                <a:gd name="T114" fmla="*/ 117 w 2214"/>
                <a:gd name="T115" fmla="*/ 128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14" h="2597">
                  <a:moveTo>
                    <a:pt x="2009" y="1769"/>
                  </a:moveTo>
                  <a:lnTo>
                    <a:pt x="2009" y="1769"/>
                  </a:lnTo>
                  <a:cubicBezTo>
                    <a:pt x="2009" y="1828"/>
                    <a:pt x="1991" y="1868"/>
                    <a:pt x="1945" y="1915"/>
                  </a:cubicBezTo>
                  <a:cubicBezTo>
                    <a:pt x="1974" y="1985"/>
                    <a:pt x="1974" y="1985"/>
                    <a:pt x="1974" y="1985"/>
                  </a:cubicBezTo>
                  <a:cubicBezTo>
                    <a:pt x="1968" y="2031"/>
                    <a:pt x="1927" y="2055"/>
                    <a:pt x="1927" y="2101"/>
                  </a:cubicBezTo>
                  <a:cubicBezTo>
                    <a:pt x="1927" y="2136"/>
                    <a:pt x="1997" y="2119"/>
                    <a:pt x="1997" y="2154"/>
                  </a:cubicBezTo>
                  <a:cubicBezTo>
                    <a:pt x="1997" y="2177"/>
                    <a:pt x="1980" y="2183"/>
                    <a:pt x="1968" y="2200"/>
                  </a:cubicBezTo>
                  <a:cubicBezTo>
                    <a:pt x="1980" y="2282"/>
                    <a:pt x="1980" y="2282"/>
                    <a:pt x="1980" y="2282"/>
                  </a:cubicBezTo>
                  <a:cubicBezTo>
                    <a:pt x="1980" y="2293"/>
                    <a:pt x="1974" y="2299"/>
                    <a:pt x="1968" y="2305"/>
                  </a:cubicBezTo>
                  <a:cubicBezTo>
                    <a:pt x="1951" y="2293"/>
                    <a:pt x="1945" y="2276"/>
                    <a:pt x="1939" y="2258"/>
                  </a:cubicBezTo>
                  <a:cubicBezTo>
                    <a:pt x="1927" y="2282"/>
                    <a:pt x="1921" y="2311"/>
                    <a:pt x="1898" y="2311"/>
                  </a:cubicBezTo>
                  <a:cubicBezTo>
                    <a:pt x="1887" y="2311"/>
                    <a:pt x="1869" y="2299"/>
                    <a:pt x="1869" y="2288"/>
                  </a:cubicBezTo>
                  <a:cubicBezTo>
                    <a:pt x="1869" y="2264"/>
                    <a:pt x="1869" y="2258"/>
                    <a:pt x="1869" y="2235"/>
                  </a:cubicBezTo>
                  <a:cubicBezTo>
                    <a:pt x="1852" y="2235"/>
                    <a:pt x="1840" y="2235"/>
                    <a:pt x="1823" y="2223"/>
                  </a:cubicBezTo>
                  <a:cubicBezTo>
                    <a:pt x="1834" y="2212"/>
                    <a:pt x="1834" y="2200"/>
                    <a:pt x="1834" y="2183"/>
                  </a:cubicBezTo>
                  <a:cubicBezTo>
                    <a:pt x="1846" y="2183"/>
                    <a:pt x="1846" y="2183"/>
                    <a:pt x="1846" y="2183"/>
                  </a:cubicBezTo>
                  <a:cubicBezTo>
                    <a:pt x="1863" y="2200"/>
                    <a:pt x="1869" y="2229"/>
                    <a:pt x="1898" y="2229"/>
                  </a:cubicBezTo>
                  <a:cubicBezTo>
                    <a:pt x="1916" y="2229"/>
                    <a:pt x="1939" y="2223"/>
                    <a:pt x="1939" y="2206"/>
                  </a:cubicBezTo>
                  <a:cubicBezTo>
                    <a:pt x="1939" y="2130"/>
                    <a:pt x="1863" y="2078"/>
                    <a:pt x="1788" y="2078"/>
                  </a:cubicBezTo>
                  <a:cubicBezTo>
                    <a:pt x="1747" y="2078"/>
                    <a:pt x="1747" y="2276"/>
                    <a:pt x="1747" y="2171"/>
                  </a:cubicBezTo>
                  <a:cubicBezTo>
                    <a:pt x="1747" y="2159"/>
                    <a:pt x="1741" y="2136"/>
                    <a:pt x="1724" y="2136"/>
                  </a:cubicBezTo>
                  <a:cubicBezTo>
                    <a:pt x="1689" y="2136"/>
                    <a:pt x="1665" y="2165"/>
                    <a:pt x="1665" y="2200"/>
                  </a:cubicBezTo>
                  <a:cubicBezTo>
                    <a:pt x="1665" y="2223"/>
                    <a:pt x="1665" y="2223"/>
                    <a:pt x="1665" y="2223"/>
                  </a:cubicBezTo>
                  <a:cubicBezTo>
                    <a:pt x="1654" y="2218"/>
                    <a:pt x="1648" y="2218"/>
                    <a:pt x="1636" y="2212"/>
                  </a:cubicBezTo>
                  <a:cubicBezTo>
                    <a:pt x="1642" y="2241"/>
                    <a:pt x="1654" y="2258"/>
                    <a:pt x="1654" y="2288"/>
                  </a:cubicBezTo>
                  <a:cubicBezTo>
                    <a:pt x="1654" y="2322"/>
                    <a:pt x="1660" y="2369"/>
                    <a:pt x="1625" y="2369"/>
                  </a:cubicBezTo>
                  <a:cubicBezTo>
                    <a:pt x="1595" y="2369"/>
                    <a:pt x="1572" y="2357"/>
                    <a:pt x="1561" y="2328"/>
                  </a:cubicBezTo>
                  <a:cubicBezTo>
                    <a:pt x="1561" y="2317"/>
                    <a:pt x="1561" y="2317"/>
                    <a:pt x="1561" y="2317"/>
                  </a:cubicBezTo>
                  <a:cubicBezTo>
                    <a:pt x="1537" y="2322"/>
                    <a:pt x="1520" y="2311"/>
                    <a:pt x="1497" y="2305"/>
                  </a:cubicBezTo>
                  <a:cubicBezTo>
                    <a:pt x="1520" y="2334"/>
                    <a:pt x="1537" y="2352"/>
                    <a:pt x="1537" y="2386"/>
                  </a:cubicBezTo>
                  <a:cubicBezTo>
                    <a:pt x="1537" y="2398"/>
                    <a:pt x="1531" y="2404"/>
                    <a:pt x="1520" y="2410"/>
                  </a:cubicBezTo>
                  <a:cubicBezTo>
                    <a:pt x="1520" y="2416"/>
                    <a:pt x="1531" y="2421"/>
                    <a:pt x="1531" y="2427"/>
                  </a:cubicBezTo>
                  <a:cubicBezTo>
                    <a:pt x="1531" y="2456"/>
                    <a:pt x="1502" y="2468"/>
                    <a:pt x="1479" y="2491"/>
                  </a:cubicBezTo>
                  <a:cubicBezTo>
                    <a:pt x="1456" y="2526"/>
                    <a:pt x="1473" y="2596"/>
                    <a:pt x="1427" y="2596"/>
                  </a:cubicBezTo>
                  <a:cubicBezTo>
                    <a:pt x="1368" y="2596"/>
                    <a:pt x="1351" y="2538"/>
                    <a:pt x="1293" y="2538"/>
                  </a:cubicBezTo>
                  <a:cubicBezTo>
                    <a:pt x="1252" y="2538"/>
                    <a:pt x="1235" y="2538"/>
                    <a:pt x="1194" y="2538"/>
                  </a:cubicBezTo>
                  <a:cubicBezTo>
                    <a:pt x="1176" y="2538"/>
                    <a:pt x="1171" y="2526"/>
                    <a:pt x="1153" y="2526"/>
                  </a:cubicBezTo>
                  <a:cubicBezTo>
                    <a:pt x="1124" y="2526"/>
                    <a:pt x="1118" y="2567"/>
                    <a:pt x="1083" y="2567"/>
                  </a:cubicBezTo>
                  <a:cubicBezTo>
                    <a:pt x="1037" y="2567"/>
                    <a:pt x="1060" y="2497"/>
                    <a:pt x="1031" y="2456"/>
                  </a:cubicBezTo>
                  <a:cubicBezTo>
                    <a:pt x="1002" y="2416"/>
                    <a:pt x="978" y="2386"/>
                    <a:pt x="943" y="2346"/>
                  </a:cubicBezTo>
                  <a:cubicBezTo>
                    <a:pt x="909" y="2264"/>
                    <a:pt x="845" y="2247"/>
                    <a:pt x="804" y="2165"/>
                  </a:cubicBezTo>
                  <a:cubicBezTo>
                    <a:pt x="769" y="2101"/>
                    <a:pt x="769" y="2060"/>
                    <a:pt x="751" y="1996"/>
                  </a:cubicBezTo>
                  <a:cubicBezTo>
                    <a:pt x="740" y="1967"/>
                    <a:pt x="722" y="1956"/>
                    <a:pt x="711" y="1927"/>
                  </a:cubicBezTo>
                  <a:cubicBezTo>
                    <a:pt x="699" y="1897"/>
                    <a:pt x="711" y="1880"/>
                    <a:pt x="705" y="1845"/>
                  </a:cubicBezTo>
                  <a:cubicBezTo>
                    <a:pt x="699" y="1787"/>
                    <a:pt x="670" y="1758"/>
                    <a:pt x="664" y="1700"/>
                  </a:cubicBezTo>
                  <a:cubicBezTo>
                    <a:pt x="670" y="1705"/>
                    <a:pt x="670" y="1705"/>
                    <a:pt x="670" y="1705"/>
                  </a:cubicBezTo>
                  <a:cubicBezTo>
                    <a:pt x="693" y="1746"/>
                    <a:pt x="722" y="1758"/>
                    <a:pt x="757" y="1787"/>
                  </a:cubicBezTo>
                  <a:cubicBezTo>
                    <a:pt x="786" y="1810"/>
                    <a:pt x="763" y="1880"/>
                    <a:pt x="780" y="1828"/>
                  </a:cubicBezTo>
                  <a:cubicBezTo>
                    <a:pt x="798" y="1833"/>
                    <a:pt x="804" y="1839"/>
                    <a:pt x="821" y="1851"/>
                  </a:cubicBezTo>
                  <a:cubicBezTo>
                    <a:pt x="821" y="1828"/>
                    <a:pt x="821" y="1828"/>
                    <a:pt x="821" y="1828"/>
                  </a:cubicBezTo>
                  <a:cubicBezTo>
                    <a:pt x="821" y="1769"/>
                    <a:pt x="769" y="1746"/>
                    <a:pt x="746" y="1694"/>
                  </a:cubicBezTo>
                  <a:cubicBezTo>
                    <a:pt x="734" y="1659"/>
                    <a:pt x="722" y="1624"/>
                    <a:pt x="687" y="1624"/>
                  </a:cubicBezTo>
                  <a:cubicBezTo>
                    <a:pt x="687" y="1478"/>
                    <a:pt x="583" y="1420"/>
                    <a:pt x="519" y="1286"/>
                  </a:cubicBezTo>
                  <a:cubicBezTo>
                    <a:pt x="489" y="1234"/>
                    <a:pt x="449" y="1216"/>
                    <a:pt x="449" y="1158"/>
                  </a:cubicBezTo>
                  <a:cubicBezTo>
                    <a:pt x="449" y="1152"/>
                    <a:pt x="460" y="1152"/>
                    <a:pt x="460" y="1147"/>
                  </a:cubicBezTo>
                  <a:cubicBezTo>
                    <a:pt x="460" y="1059"/>
                    <a:pt x="420" y="1007"/>
                    <a:pt x="396" y="919"/>
                  </a:cubicBezTo>
                  <a:cubicBezTo>
                    <a:pt x="396" y="908"/>
                    <a:pt x="379" y="908"/>
                    <a:pt x="379" y="890"/>
                  </a:cubicBezTo>
                  <a:cubicBezTo>
                    <a:pt x="379" y="838"/>
                    <a:pt x="420" y="821"/>
                    <a:pt x="425" y="768"/>
                  </a:cubicBezTo>
                  <a:cubicBezTo>
                    <a:pt x="414" y="698"/>
                    <a:pt x="414" y="698"/>
                    <a:pt x="414" y="698"/>
                  </a:cubicBezTo>
                  <a:cubicBezTo>
                    <a:pt x="425" y="698"/>
                    <a:pt x="425" y="698"/>
                    <a:pt x="425" y="698"/>
                  </a:cubicBezTo>
                  <a:cubicBezTo>
                    <a:pt x="431" y="704"/>
                    <a:pt x="437" y="710"/>
                    <a:pt x="443" y="716"/>
                  </a:cubicBezTo>
                  <a:cubicBezTo>
                    <a:pt x="478" y="733"/>
                    <a:pt x="501" y="733"/>
                    <a:pt x="536" y="739"/>
                  </a:cubicBezTo>
                  <a:cubicBezTo>
                    <a:pt x="565" y="751"/>
                    <a:pt x="571" y="774"/>
                    <a:pt x="600" y="774"/>
                  </a:cubicBezTo>
                  <a:cubicBezTo>
                    <a:pt x="617" y="774"/>
                    <a:pt x="623" y="762"/>
                    <a:pt x="641" y="762"/>
                  </a:cubicBezTo>
                  <a:cubicBezTo>
                    <a:pt x="699" y="762"/>
                    <a:pt x="722" y="797"/>
                    <a:pt x="775" y="815"/>
                  </a:cubicBezTo>
                  <a:cubicBezTo>
                    <a:pt x="879" y="861"/>
                    <a:pt x="938" y="890"/>
                    <a:pt x="1042" y="937"/>
                  </a:cubicBezTo>
                  <a:cubicBezTo>
                    <a:pt x="1095" y="954"/>
                    <a:pt x="1130" y="984"/>
                    <a:pt x="1188" y="984"/>
                  </a:cubicBezTo>
                  <a:cubicBezTo>
                    <a:pt x="1240" y="984"/>
                    <a:pt x="1240" y="984"/>
                    <a:pt x="1240" y="984"/>
                  </a:cubicBezTo>
                  <a:cubicBezTo>
                    <a:pt x="1275" y="984"/>
                    <a:pt x="1287" y="1013"/>
                    <a:pt x="1322" y="1030"/>
                  </a:cubicBezTo>
                  <a:cubicBezTo>
                    <a:pt x="1328" y="989"/>
                    <a:pt x="1328" y="937"/>
                    <a:pt x="1368" y="937"/>
                  </a:cubicBezTo>
                  <a:cubicBezTo>
                    <a:pt x="1398" y="937"/>
                    <a:pt x="1415" y="960"/>
                    <a:pt x="1438" y="978"/>
                  </a:cubicBezTo>
                  <a:cubicBezTo>
                    <a:pt x="1473" y="1007"/>
                    <a:pt x="1485" y="1030"/>
                    <a:pt x="1514" y="1065"/>
                  </a:cubicBezTo>
                  <a:cubicBezTo>
                    <a:pt x="1526" y="1094"/>
                    <a:pt x="1462" y="937"/>
                    <a:pt x="1462" y="914"/>
                  </a:cubicBezTo>
                  <a:cubicBezTo>
                    <a:pt x="1462" y="890"/>
                    <a:pt x="1462" y="890"/>
                    <a:pt x="1462" y="890"/>
                  </a:cubicBezTo>
                  <a:cubicBezTo>
                    <a:pt x="1467" y="890"/>
                    <a:pt x="1473" y="890"/>
                    <a:pt x="1473" y="890"/>
                  </a:cubicBezTo>
                  <a:cubicBezTo>
                    <a:pt x="1508" y="890"/>
                    <a:pt x="1526" y="914"/>
                    <a:pt x="1561" y="914"/>
                  </a:cubicBezTo>
                  <a:cubicBezTo>
                    <a:pt x="1595" y="914"/>
                    <a:pt x="1607" y="873"/>
                    <a:pt x="1636" y="873"/>
                  </a:cubicBezTo>
                  <a:cubicBezTo>
                    <a:pt x="1660" y="873"/>
                    <a:pt x="1671" y="908"/>
                    <a:pt x="1694" y="908"/>
                  </a:cubicBezTo>
                  <a:cubicBezTo>
                    <a:pt x="1758" y="908"/>
                    <a:pt x="1788" y="850"/>
                    <a:pt x="1817" y="791"/>
                  </a:cubicBezTo>
                  <a:cubicBezTo>
                    <a:pt x="1852" y="809"/>
                    <a:pt x="1863" y="832"/>
                    <a:pt x="1904" y="832"/>
                  </a:cubicBezTo>
                  <a:cubicBezTo>
                    <a:pt x="1951" y="832"/>
                    <a:pt x="1986" y="797"/>
                    <a:pt x="1986" y="751"/>
                  </a:cubicBezTo>
                  <a:cubicBezTo>
                    <a:pt x="1986" y="704"/>
                    <a:pt x="2160" y="844"/>
                    <a:pt x="2160" y="885"/>
                  </a:cubicBezTo>
                  <a:cubicBezTo>
                    <a:pt x="2160" y="908"/>
                    <a:pt x="2120" y="908"/>
                    <a:pt x="2120" y="931"/>
                  </a:cubicBezTo>
                  <a:cubicBezTo>
                    <a:pt x="2120" y="937"/>
                    <a:pt x="2125" y="937"/>
                    <a:pt x="2125" y="943"/>
                  </a:cubicBezTo>
                  <a:cubicBezTo>
                    <a:pt x="2125" y="1018"/>
                    <a:pt x="2125" y="1018"/>
                    <a:pt x="2125" y="1018"/>
                  </a:cubicBezTo>
                  <a:cubicBezTo>
                    <a:pt x="2125" y="1042"/>
                    <a:pt x="2143" y="1053"/>
                    <a:pt x="2143" y="1077"/>
                  </a:cubicBezTo>
                  <a:cubicBezTo>
                    <a:pt x="2143" y="1100"/>
                    <a:pt x="2131" y="1117"/>
                    <a:pt x="2131" y="1141"/>
                  </a:cubicBezTo>
                  <a:cubicBezTo>
                    <a:pt x="2131" y="1199"/>
                    <a:pt x="2131" y="1199"/>
                    <a:pt x="2131" y="1199"/>
                  </a:cubicBezTo>
                  <a:cubicBezTo>
                    <a:pt x="2131" y="1234"/>
                    <a:pt x="2160" y="1251"/>
                    <a:pt x="2160" y="1292"/>
                  </a:cubicBezTo>
                  <a:cubicBezTo>
                    <a:pt x="2160" y="1327"/>
                    <a:pt x="2137" y="1350"/>
                    <a:pt x="2137" y="1385"/>
                  </a:cubicBezTo>
                  <a:cubicBezTo>
                    <a:pt x="2137" y="1420"/>
                    <a:pt x="2143" y="1438"/>
                    <a:pt x="2143" y="1473"/>
                  </a:cubicBezTo>
                  <a:cubicBezTo>
                    <a:pt x="2143" y="1502"/>
                    <a:pt x="2125" y="1519"/>
                    <a:pt x="2125" y="1548"/>
                  </a:cubicBezTo>
                  <a:cubicBezTo>
                    <a:pt x="2125" y="1566"/>
                    <a:pt x="2143" y="1577"/>
                    <a:pt x="2149" y="1595"/>
                  </a:cubicBezTo>
                  <a:cubicBezTo>
                    <a:pt x="2131" y="1595"/>
                    <a:pt x="2125" y="1577"/>
                    <a:pt x="2102" y="1577"/>
                  </a:cubicBezTo>
                  <a:cubicBezTo>
                    <a:pt x="2102" y="1571"/>
                    <a:pt x="2102" y="1571"/>
                    <a:pt x="2102" y="1566"/>
                  </a:cubicBezTo>
                  <a:cubicBezTo>
                    <a:pt x="2102" y="1554"/>
                    <a:pt x="2108" y="1548"/>
                    <a:pt x="2108" y="1531"/>
                  </a:cubicBezTo>
                  <a:cubicBezTo>
                    <a:pt x="2061" y="1554"/>
                    <a:pt x="2050" y="1601"/>
                    <a:pt x="2038" y="1653"/>
                  </a:cubicBezTo>
                  <a:cubicBezTo>
                    <a:pt x="2026" y="1694"/>
                    <a:pt x="2003" y="1711"/>
                    <a:pt x="2003" y="1758"/>
                  </a:cubicBezTo>
                  <a:cubicBezTo>
                    <a:pt x="2003" y="1764"/>
                    <a:pt x="2009" y="1764"/>
                    <a:pt x="2009" y="1769"/>
                  </a:cubicBezTo>
                  <a:close/>
                  <a:moveTo>
                    <a:pt x="1677" y="2386"/>
                  </a:moveTo>
                  <a:lnTo>
                    <a:pt x="1677" y="2386"/>
                  </a:lnTo>
                  <a:cubicBezTo>
                    <a:pt x="1671" y="2381"/>
                    <a:pt x="1671" y="2381"/>
                    <a:pt x="1665" y="2381"/>
                  </a:cubicBezTo>
                  <a:cubicBezTo>
                    <a:pt x="1630" y="2381"/>
                    <a:pt x="1636" y="2427"/>
                    <a:pt x="1619" y="2456"/>
                  </a:cubicBezTo>
                  <a:cubicBezTo>
                    <a:pt x="1636" y="2474"/>
                    <a:pt x="1636" y="2497"/>
                    <a:pt x="1654" y="2515"/>
                  </a:cubicBezTo>
                  <a:cubicBezTo>
                    <a:pt x="1677" y="2491"/>
                    <a:pt x="1671" y="2468"/>
                    <a:pt x="1683" y="2451"/>
                  </a:cubicBezTo>
                  <a:cubicBezTo>
                    <a:pt x="1677" y="2427"/>
                    <a:pt x="1677" y="2427"/>
                    <a:pt x="1677" y="2427"/>
                  </a:cubicBezTo>
                  <a:cubicBezTo>
                    <a:pt x="1677" y="2386"/>
                    <a:pt x="1677" y="2386"/>
                    <a:pt x="1677" y="2386"/>
                  </a:cubicBezTo>
                  <a:close/>
                  <a:moveTo>
                    <a:pt x="2055" y="1932"/>
                  </a:moveTo>
                  <a:lnTo>
                    <a:pt x="2055" y="1932"/>
                  </a:lnTo>
                  <a:cubicBezTo>
                    <a:pt x="2055" y="1927"/>
                    <a:pt x="2055" y="1927"/>
                    <a:pt x="2055" y="1927"/>
                  </a:cubicBezTo>
                  <a:cubicBezTo>
                    <a:pt x="2044" y="1921"/>
                    <a:pt x="2044" y="1921"/>
                    <a:pt x="2044" y="1921"/>
                  </a:cubicBezTo>
                  <a:cubicBezTo>
                    <a:pt x="2032" y="1944"/>
                    <a:pt x="2032" y="1956"/>
                    <a:pt x="2026" y="1973"/>
                  </a:cubicBezTo>
                  <a:cubicBezTo>
                    <a:pt x="2032" y="1973"/>
                    <a:pt x="2038" y="1979"/>
                    <a:pt x="2044" y="1979"/>
                  </a:cubicBezTo>
                  <a:cubicBezTo>
                    <a:pt x="2050" y="1979"/>
                    <a:pt x="2055" y="1973"/>
                    <a:pt x="2061" y="1973"/>
                  </a:cubicBezTo>
                  <a:cubicBezTo>
                    <a:pt x="2055" y="1932"/>
                    <a:pt x="2055" y="1932"/>
                    <a:pt x="2055" y="1932"/>
                  </a:cubicBezTo>
                  <a:close/>
                  <a:moveTo>
                    <a:pt x="513" y="669"/>
                  </a:moveTo>
                  <a:lnTo>
                    <a:pt x="513" y="669"/>
                  </a:lnTo>
                  <a:cubicBezTo>
                    <a:pt x="507" y="687"/>
                    <a:pt x="507" y="698"/>
                    <a:pt x="501" y="710"/>
                  </a:cubicBezTo>
                  <a:cubicBezTo>
                    <a:pt x="513" y="716"/>
                    <a:pt x="513" y="716"/>
                    <a:pt x="513" y="716"/>
                  </a:cubicBezTo>
                  <a:cubicBezTo>
                    <a:pt x="536" y="710"/>
                    <a:pt x="548" y="704"/>
                    <a:pt x="559" y="687"/>
                  </a:cubicBezTo>
                  <a:cubicBezTo>
                    <a:pt x="542" y="681"/>
                    <a:pt x="530" y="675"/>
                    <a:pt x="513" y="669"/>
                  </a:cubicBezTo>
                  <a:close/>
                  <a:moveTo>
                    <a:pt x="1916" y="169"/>
                  </a:moveTo>
                  <a:lnTo>
                    <a:pt x="1916" y="169"/>
                  </a:lnTo>
                  <a:cubicBezTo>
                    <a:pt x="1945" y="186"/>
                    <a:pt x="1957" y="215"/>
                    <a:pt x="1957" y="250"/>
                  </a:cubicBezTo>
                  <a:cubicBezTo>
                    <a:pt x="1957" y="256"/>
                    <a:pt x="1951" y="256"/>
                    <a:pt x="1945" y="262"/>
                  </a:cubicBezTo>
                  <a:cubicBezTo>
                    <a:pt x="1951" y="273"/>
                    <a:pt x="1951" y="273"/>
                    <a:pt x="1951" y="273"/>
                  </a:cubicBezTo>
                  <a:cubicBezTo>
                    <a:pt x="1991" y="273"/>
                    <a:pt x="1997" y="314"/>
                    <a:pt x="2015" y="355"/>
                  </a:cubicBezTo>
                  <a:cubicBezTo>
                    <a:pt x="2026" y="384"/>
                    <a:pt x="2038" y="396"/>
                    <a:pt x="2050" y="425"/>
                  </a:cubicBezTo>
                  <a:cubicBezTo>
                    <a:pt x="2073" y="419"/>
                    <a:pt x="2073" y="390"/>
                    <a:pt x="2096" y="390"/>
                  </a:cubicBezTo>
                  <a:cubicBezTo>
                    <a:pt x="2114" y="390"/>
                    <a:pt x="2125" y="396"/>
                    <a:pt x="2143" y="401"/>
                  </a:cubicBezTo>
                  <a:cubicBezTo>
                    <a:pt x="2143" y="396"/>
                    <a:pt x="2143" y="396"/>
                    <a:pt x="2143" y="384"/>
                  </a:cubicBezTo>
                  <a:cubicBezTo>
                    <a:pt x="2143" y="372"/>
                    <a:pt x="2143" y="361"/>
                    <a:pt x="2143" y="343"/>
                  </a:cubicBezTo>
                  <a:cubicBezTo>
                    <a:pt x="2137" y="343"/>
                    <a:pt x="2131" y="343"/>
                    <a:pt x="2120" y="343"/>
                  </a:cubicBezTo>
                  <a:cubicBezTo>
                    <a:pt x="2114" y="343"/>
                    <a:pt x="2114" y="337"/>
                    <a:pt x="2108" y="337"/>
                  </a:cubicBezTo>
                  <a:cubicBezTo>
                    <a:pt x="2120" y="320"/>
                    <a:pt x="2131" y="314"/>
                    <a:pt x="2131" y="297"/>
                  </a:cubicBezTo>
                  <a:cubicBezTo>
                    <a:pt x="2131" y="238"/>
                    <a:pt x="2131" y="238"/>
                    <a:pt x="2131" y="238"/>
                  </a:cubicBezTo>
                  <a:cubicBezTo>
                    <a:pt x="2044" y="238"/>
                    <a:pt x="2032" y="151"/>
                    <a:pt x="1968" y="93"/>
                  </a:cubicBezTo>
                  <a:cubicBezTo>
                    <a:pt x="1957" y="128"/>
                    <a:pt x="1945" y="151"/>
                    <a:pt x="1916" y="169"/>
                  </a:cubicBezTo>
                  <a:close/>
                  <a:moveTo>
                    <a:pt x="2084" y="483"/>
                  </a:moveTo>
                  <a:lnTo>
                    <a:pt x="2084" y="483"/>
                  </a:lnTo>
                  <a:cubicBezTo>
                    <a:pt x="2073" y="483"/>
                    <a:pt x="2061" y="477"/>
                    <a:pt x="2050" y="477"/>
                  </a:cubicBezTo>
                  <a:cubicBezTo>
                    <a:pt x="2026" y="477"/>
                    <a:pt x="2003" y="495"/>
                    <a:pt x="2003" y="512"/>
                  </a:cubicBezTo>
                  <a:cubicBezTo>
                    <a:pt x="2026" y="529"/>
                    <a:pt x="2044" y="535"/>
                    <a:pt x="2073" y="535"/>
                  </a:cubicBezTo>
                  <a:cubicBezTo>
                    <a:pt x="2096" y="535"/>
                    <a:pt x="2114" y="529"/>
                    <a:pt x="2137" y="518"/>
                  </a:cubicBezTo>
                  <a:cubicBezTo>
                    <a:pt x="2149" y="529"/>
                    <a:pt x="2154" y="541"/>
                    <a:pt x="2166" y="559"/>
                  </a:cubicBezTo>
                  <a:cubicBezTo>
                    <a:pt x="2183" y="547"/>
                    <a:pt x="2195" y="541"/>
                    <a:pt x="2213" y="524"/>
                  </a:cubicBezTo>
                  <a:cubicBezTo>
                    <a:pt x="2195" y="500"/>
                    <a:pt x="2183" y="483"/>
                    <a:pt x="2172" y="454"/>
                  </a:cubicBezTo>
                  <a:cubicBezTo>
                    <a:pt x="2160" y="448"/>
                    <a:pt x="2160" y="448"/>
                    <a:pt x="2160" y="448"/>
                  </a:cubicBezTo>
                  <a:cubicBezTo>
                    <a:pt x="2143" y="477"/>
                    <a:pt x="2114" y="483"/>
                    <a:pt x="2084" y="483"/>
                  </a:cubicBezTo>
                  <a:close/>
                  <a:moveTo>
                    <a:pt x="2067" y="599"/>
                  </a:moveTo>
                  <a:lnTo>
                    <a:pt x="2067" y="599"/>
                  </a:lnTo>
                  <a:cubicBezTo>
                    <a:pt x="2067" y="605"/>
                    <a:pt x="2067" y="611"/>
                    <a:pt x="2067" y="617"/>
                  </a:cubicBezTo>
                  <a:cubicBezTo>
                    <a:pt x="2090" y="611"/>
                    <a:pt x="2102" y="599"/>
                    <a:pt x="2114" y="582"/>
                  </a:cubicBezTo>
                  <a:cubicBezTo>
                    <a:pt x="2096" y="576"/>
                    <a:pt x="2067" y="582"/>
                    <a:pt x="2067" y="599"/>
                  </a:cubicBezTo>
                  <a:close/>
                  <a:moveTo>
                    <a:pt x="483" y="541"/>
                  </a:moveTo>
                  <a:lnTo>
                    <a:pt x="483" y="541"/>
                  </a:lnTo>
                  <a:cubicBezTo>
                    <a:pt x="536" y="541"/>
                    <a:pt x="536" y="541"/>
                    <a:pt x="536" y="541"/>
                  </a:cubicBezTo>
                  <a:cubicBezTo>
                    <a:pt x="536" y="529"/>
                    <a:pt x="536" y="524"/>
                    <a:pt x="536" y="506"/>
                  </a:cubicBezTo>
                  <a:cubicBezTo>
                    <a:pt x="513" y="512"/>
                    <a:pt x="501" y="529"/>
                    <a:pt x="483" y="541"/>
                  </a:cubicBezTo>
                  <a:close/>
                  <a:moveTo>
                    <a:pt x="82" y="23"/>
                  </a:moveTo>
                  <a:lnTo>
                    <a:pt x="82" y="23"/>
                  </a:lnTo>
                  <a:cubicBezTo>
                    <a:pt x="76" y="17"/>
                    <a:pt x="70" y="11"/>
                    <a:pt x="59" y="6"/>
                  </a:cubicBezTo>
                  <a:cubicBezTo>
                    <a:pt x="53" y="0"/>
                    <a:pt x="53" y="0"/>
                    <a:pt x="53" y="0"/>
                  </a:cubicBezTo>
                  <a:cubicBezTo>
                    <a:pt x="53" y="17"/>
                    <a:pt x="59" y="29"/>
                    <a:pt x="53" y="46"/>
                  </a:cubicBezTo>
                  <a:cubicBezTo>
                    <a:pt x="41" y="64"/>
                    <a:pt x="12" y="58"/>
                    <a:pt x="12" y="75"/>
                  </a:cubicBezTo>
                  <a:cubicBezTo>
                    <a:pt x="12" y="93"/>
                    <a:pt x="24" y="99"/>
                    <a:pt x="24" y="116"/>
                  </a:cubicBezTo>
                  <a:cubicBezTo>
                    <a:pt x="24" y="145"/>
                    <a:pt x="0" y="157"/>
                    <a:pt x="0" y="186"/>
                  </a:cubicBezTo>
                  <a:cubicBezTo>
                    <a:pt x="0" y="209"/>
                    <a:pt x="0" y="209"/>
                    <a:pt x="0" y="209"/>
                  </a:cubicBezTo>
                  <a:cubicBezTo>
                    <a:pt x="12" y="209"/>
                    <a:pt x="18" y="209"/>
                    <a:pt x="29" y="209"/>
                  </a:cubicBezTo>
                  <a:cubicBezTo>
                    <a:pt x="29" y="326"/>
                    <a:pt x="29" y="326"/>
                    <a:pt x="29" y="326"/>
                  </a:cubicBezTo>
                  <a:cubicBezTo>
                    <a:pt x="29" y="326"/>
                    <a:pt x="35" y="332"/>
                    <a:pt x="41" y="332"/>
                  </a:cubicBezTo>
                  <a:cubicBezTo>
                    <a:pt x="59" y="332"/>
                    <a:pt x="59" y="314"/>
                    <a:pt x="70" y="302"/>
                  </a:cubicBezTo>
                  <a:cubicBezTo>
                    <a:pt x="105" y="285"/>
                    <a:pt x="134" y="262"/>
                    <a:pt x="134" y="221"/>
                  </a:cubicBezTo>
                  <a:cubicBezTo>
                    <a:pt x="134" y="180"/>
                    <a:pt x="117" y="163"/>
                    <a:pt x="117" y="128"/>
                  </a:cubicBezTo>
                  <a:cubicBezTo>
                    <a:pt x="117" y="99"/>
                    <a:pt x="128" y="81"/>
                    <a:pt x="128" y="46"/>
                  </a:cubicBezTo>
                  <a:cubicBezTo>
                    <a:pt x="128" y="29"/>
                    <a:pt x="99" y="29"/>
                    <a:pt x="82" y="23"/>
                  </a:cubicBezTo>
                  <a:close/>
                </a:path>
              </a:pathLst>
            </a:custGeom>
            <a:grpFill/>
            <a:ln w="19050" cap="flat" cmpd="sng">
              <a:solidFill>
                <a:schemeClr val="tx2">
                  <a:lumMod val="75000"/>
                </a:schemeClr>
              </a:solidFill>
              <a:bevel/>
              <a:headEnd/>
              <a:tailEnd/>
            </a:ln>
            <a:effectLst/>
          </p:spPr>
          <p:txBody>
            <a:bodyPr wrap="none" anchor="ctr"/>
            <a:lstStyle/>
            <a:p>
              <a:pPr defTabSz="1828434" eaLnBrk="1" fontAlgn="auto" hangingPunct="1">
                <a:spcBef>
                  <a:spcPts val="0"/>
                </a:spcBef>
                <a:spcAft>
                  <a:spcPts val="0"/>
                </a:spcAft>
                <a:defRPr/>
              </a:pPr>
              <a:endParaRPr lang="en-US">
                <a:latin typeface="+mn-lt"/>
              </a:endParaRPr>
            </a:p>
          </p:txBody>
        </p:sp>
      </p:grpSp>
    </p:spTree>
    <p:extLst>
      <p:ext uri="{BB962C8B-B14F-4D97-AF65-F5344CB8AC3E}">
        <p14:creationId xmlns:p14="http://schemas.microsoft.com/office/powerpoint/2010/main" val="411861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719C81-63A4-42FD-B6DA-A0393CDC7BCF}" type="slidenum">
              <a:rPr lang="en-US" smtClean="0"/>
              <a:t>‹#›</a:t>
            </a:fld>
            <a:endParaRPr lang="en-US"/>
          </a:p>
        </p:txBody>
      </p:sp>
    </p:spTree>
    <p:extLst>
      <p:ext uri="{BB962C8B-B14F-4D97-AF65-F5344CB8AC3E}">
        <p14:creationId xmlns:p14="http://schemas.microsoft.com/office/powerpoint/2010/main" val="3175757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3"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tradingeconomics.com/" TargetMode="Externa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F711739F-667D-4AD1-A7FA-8A16EE2E28C3}"/>
              </a:ext>
            </a:extLst>
          </p:cNvPr>
          <p:cNvPicPr>
            <a:picLocks noChangeAspect="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21851" r="17543"/>
          <a:stretch/>
        </p:blipFill>
        <p:spPr>
          <a:xfrm>
            <a:off x="-1" y="0"/>
            <a:ext cx="9144001" cy="6864131"/>
          </a:xfrm>
          <a:prstGeom prst="rect">
            <a:avLst/>
          </a:prstGeom>
        </p:spPr>
      </p:pic>
      <p:sp>
        <p:nvSpPr>
          <p:cNvPr id="6" name="Rectangle 5">
            <a:extLst>
              <a:ext uri="{FF2B5EF4-FFF2-40B4-BE49-F238E27FC236}">
                <a16:creationId xmlns="" xmlns:a16="http://schemas.microsoft.com/office/drawing/2014/main" id="{601EBAA4-60DA-4C9D-8928-1629FEAB8C68}"/>
              </a:ext>
            </a:extLst>
          </p:cNvPr>
          <p:cNvSpPr/>
          <p:nvPr/>
        </p:nvSpPr>
        <p:spPr>
          <a:xfrm>
            <a:off x="0" y="0"/>
            <a:ext cx="9144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 xmlns:a16="http://schemas.microsoft.com/office/drawing/2014/main" id="{AAD320D2-CE1F-4E1D-AF45-04DA7344D26C}"/>
              </a:ext>
            </a:extLst>
          </p:cNvPr>
          <p:cNvGrpSpPr/>
          <p:nvPr/>
        </p:nvGrpSpPr>
        <p:grpSpPr>
          <a:xfrm>
            <a:off x="405062" y="408373"/>
            <a:ext cx="7824537" cy="3661660"/>
            <a:chOff x="2057399" y="5585"/>
            <a:chExt cx="7824537" cy="3502639"/>
          </a:xfrm>
        </p:grpSpPr>
        <p:sp>
          <p:nvSpPr>
            <p:cNvPr id="7" name="Rectangle 6">
              <a:extLst>
                <a:ext uri="{FF2B5EF4-FFF2-40B4-BE49-F238E27FC236}">
                  <a16:creationId xmlns="" xmlns:a16="http://schemas.microsoft.com/office/drawing/2014/main" id="{CF08A14A-7467-405D-95F8-EBBA0567C493}"/>
                </a:ext>
              </a:extLst>
            </p:cNvPr>
            <p:cNvSpPr/>
            <p:nvPr/>
          </p:nvSpPr>
          <p:spPr>
            <a:xfrm>
              <a:off x="2057399" y="5585"/>
              <a:ext cx="7824537" cy="1754326"/>
            </a:xfrm>
            <a:prstGeom prst="rect">
              <a:avLst/>
            </a:prstGeom>
          </p:spPr>
          <p:txBody>
            <a:bodyPr wrap="square">
              <a:spAutoFit/>
            </a:bodyPr>
            <a:lstStyle/>
            <a:p>
              <a:r>
                <a:rPr lang="en-US" sz="3600" dirty="0">
                  <a:solidFill>
                    <a:schemeClr val="bg1"/>
                  </a:solidFill>
                  <a:latin typeface="Alegreya" panose="00000500000000000000" pitchFamily="2" charset="0"/>
                </a:rPr>
                <a:t> </a:t>
              </a:r>
              <a:r>
                <a:rPr lang="en-US" sz="2800" dirty="0">
                  <a:solidFill>
                    <a:schemeClr val="bg1"/>
                  </a:solidFill>
                  <a:latin typeface="Alegreya" panose="00000500000000000000" pitchFamily="2" charset="0"/>
                </a:rPr>
                <a:t>An Introduction To</a:t>
              </a:r>
              <a:endParaRPr lang="en-US" sz="3600" dirty="0">
                <a:solidFill>
                  <a:schemeClr val="bg1"/>
                </a:solidFill>
                <a:latin typeface="Alegreya" panose="00000500000000000000" pitchFamily="2" charset="0"/>
              </a:endParaRPr>
            </a:p>
            <a:p>
              <a:r>
                <a:rPr lang="en-US" sz="3600" dirty="0">
                  <a:solidFill>
                    <a:schemeClr val="bg1"/>
                  </a:solidFill>
                  <a:latin typeface="+mj-lt"/>
                </a:rPr>
                <a:t>Syndication-Investing In Australian Real Estate</a:t>
              </a:r>
            </a:p>
          </p:txBody>
        </p:sp>
        <p:sp>
          <p:nvSpPr>
            <p:cNvPr id="8" name="Rectangle 7">
              <a:extLst>
                <a:ext uri="{FF2B5EF4-FFF2-40B4-BE49-F238E27FC236}">
                  <a16:creationId xmlns="" xmlns:a16="http://schemas.microsoft.com/office/drawing/2014/main" id="{F53A9A66-EE7B-46A0-B82B-2A8CF527F36D}"/>
                </a:ext>
              </a:extLst>
            </p:cNvPr>
            <p:cNvSpPr/>
            <p:nvPr/>
          </p:nvSpPr>
          <p:spPr>
            <a:xfrm>
              <a:off x="2057400" y="1692342"/>
              <a:ext cx="6235434" cy="1815882"/>
            </a:xfrm>
            <a:prstGeom prst="rect">
              <a:avLst/>
            </a:prstGeom>
            <a:ln>
              <a:solidFill>
                <a:schemeClr val="accent2"/>
              </a:solidFill>
            </a:ln>
          </p:spPr>
          <p:txBody>
            <a:bodyPr wrap="square">
              <a:spAutoFit/>
            </a:bodyPr>
            <a:lstStyle/>
            <a:p>
              <a:r>
                <a:rPr lang="en-US" sz="2800" dirty="0">
                  <a:solidFill>
                    <a:schemeClr val="accent2"/>
                  </a:solidFill>
                </a:rPr>
                <a:t>The NEW way to buy in Australia, investing with NO stamp duty, NO foreign investor fees, and NO capital gains tax.</a:t>
              </a:r>
            </a:p>
          </p:txBody>
        </p:sp>
      </p:grpSp>
      <p:sp>
        <p:nvSpPr>
          <p:cNvPr id="12" name="Rectangle 11">
            <a:extLst>
              <a:ext uri="{FF2B5EF4-FFF2-40B4-BE49-F238E27FC236}">
                <a16:creationId xmlns="" xmlns:a16="http://schemas.microsoft.com/office/drawing/2014/main" id="{D983DE57-2898-4A7A-B51B-25378AE2A3CB}"/>
              </a:ext>
            </a:extLst>
          </p:cNvPr>
          <p:cNvSpPr/>
          <p:nvPr/>
        </p:nvSpPr>
        <p:spPr>
          <a:xfrm rot="10800000" flipV="1">
            <a:off x="2077375" y="4540928"/>
            <a:ext cx="4030462" cy="400110"/>
          </a:xfrm>
          <a:prstGeom prst="rect">
            <a:avLst/>
          </a:prstGeom>
        </p:spPr>
        <p:txBody>
          <a:bodyPr wrap="square">
            <a:spAutoFit/>
          </a:bodyPr>
          <a:lstStyle/>
          <a:p>
            <a:r>
              <a:rPr lang="en-US" sz="2000" dirty="0" smtClean="0">
                <a:solidFill>
                  <a:schemeClr val="bg1"/>
                </a:solidFill>
              </a:rPr>
              <a:t>MICHAEL BENTLEY</a:t>
            </a:r>
            <a:endParaRPr lang="en-US" sz="2000" dirty="0">
              <a:solidFill>
                <a:schemeClr val="bg1"/>
              </a:solidFill>
            </a:endParaRPr>
          </a:p>
        </p:txBody>
      </p:sp>
      <p:sp>
        <p:nvSpPr>
          <p:cNvPr id="13" name="Oval 12">
            <a:extLst>
              <a:ext uri="{FF2B5EF4-FFF2-40B4-BE49-F238E27FC236}">
                <a16:creationId xmlns="" xmlns:a16="http://schemas.microsoft.com/office/drawing/2014/main" id="{E187A3C7-2B8C-4E1D-891A-7A39091FAFF2}"/>
              </a:ext>
            </a:extLst>
          </p:cNvPr>
          <p:cNvSpPr/>
          <p:nvPr/>
        </p:nvSpPr>
        <p:spPr>
          <a:xfrm>
            <a:off x="405062" y="4076164"/>
            <a:ext cx="1565780" cy="1308342"/>
          </a:xfrm>
          <a:prstGeom prst="ellipse">
            <a:avLst/>
          </a:prstGeom>
          <a:blipFill dpi="0" rotWithShape="1">
            <a:blip r:embed="rId3" cstate="print">
              <a:extLst>
                <a:ext uri="{28A0092B-C50C-407E-A947-70E740481C1C}">
                  <a14:useLocalDpi xmlns:a14="http://schemas.microsoft.com/office/drawing/2010/main"/>
                </a:ext>
              </a:extLst>
            </a:blip>
            <a:srcRect/>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62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83DA33AD-6414-497D-BFF2-29B788CE981F}"/>
              </a:ext>
            </a:extLst>
          </p:cNvPr>
          <p:cNvSpPr>
            <a:spLocks noGrp="1"/>
          </p:cNvSpPr>
          <p:nvPr>
            <p:ph type="sldNum" sz="quarter" idx="12"/>
          </p:nvPr>
        </p:nvSpPr>
        <p:spPr/>
        <p:txBody>
          <a:bodyPr/>
          <a:lstStyle/>
          <a:p>
            <a:fld id="{7F719C81-63A4-42FD-B6DA-A0393CDC7BCF}" type="slidenum">
              <a:rPr lang="en-US" smtClean="0"/>
              <a:pPr/>
              <a:t>10</a:t>
            </a:fld>
            <a:endParaRPr lang="en-US"/>
          </a:p>
        </p:txBody>
      </p:sp>
      <p:sp>
        <p:nvSpPr>
          <p:cNvPr id="3" name="Title 2">
            <a:extLst>
              <a:ext uri="{FF2B5EF4-FFF2-40B4-BE49-F238E27FC236}">
                <a16:creationId xmlns="" xmlns:a16="http://schemas.microsoft.com/office/drawing/2014/main" id="{D1814D77-988E-4E17-A734-BB4A5CD243BD}"/>
              </a:ext>
            </a:extLst>
          </p:cNvPr>
          <p:cNvSpPr>
            <a:spLocks noGrp="1"/>
          </p:cNvSpPr>
          <p:nvPr>
            <p:ph type="title"/>
          </p:nvPr>
        </p:nvSpPr>
        <p:spPr>
          <a:xfrm>
            <a:off x="465687" y="365126"/>
            <a:ext cx="3236518" cy="676024"/>
          </a:xfrm>
        </p:spPr>
        <p:txBody>
          <a:bodyPr/>
          <a:lstStyle/>
          <a:p>
            <a:r>
              <a:rPr lang="en-US" dirty="0"/>
              <a:t>Australia Population</a:t>
            </a:r>
          </a:p>
        </p:txBody>
      </p:sp>
      <p:graphicFrame>
        <p:nvGraphicFramePr>
          <p:cNvPr id="6" name="Chart 5">
            <a:extLst>
              <a:ext uri="{FF2B5EF4-FFF2-40B4-BE49-F238E27FC236}">
                <a16:creationId xmlns="" xmlns:a16="http://schemas.microsoft.com/office/drawing/2014/main" id="{C0209295-F52D-4563-AE5E-8903B08A4AFA}"/>
              </a:ext>
            </a:extLst>
          </p:cNvPr>
          <p:cNvGraphicFramePr/>
          <p:nvPr>
            <p:extLst>
              <p:ext uri="{D42A27DB-BD31-4B8C-83A1-F6EECF244321}">
                <p14:modId xmlns:p14="http://schemas.microsoft.com/office/powerpoint/2010/main" val="1261089145"/>
              </p:ext>
            </p:extLst>
          </p:nvPr>
        </p:nvGraphicFramePr>
        <p:xfrm>
          <a:off x="272995" y="1608147"/>
          <a:ext cx="8668350" cy="4001347"/>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 xmlns:a16="http://schemas.microsoft.com/office/drawing/2014/main" id="{44EE7A39-F795-4549-A146-B3DE2A40F050}"/>
              </a:ext>
            </a:extLst>
          </p:cNvPr>
          <p:cNvSpPr/>
          <p:nvPr/>
        </p:nvSpPr>
        <p:spPr>
          <a:xfrm>
            <a:off x="465687" y="1361927"/>
            <a:ext cx="3908442" cy="246221"/>
          </a:xfrm>
          <a:prstGeom prst="rect">
            <a:avLst/>
          </a:prstGeom>
        </p:spPr>
        <p:txBody>
          <a:bodyPr wrap="none">
            <a:spAutoFit/>
          </a:bodyPr>
          <a:lstStyle/>
          <a:p>
            <a:r>
              <a:rPr lang="en-US" sz="1000" dirty="0"/>
              <a:t>Source: </a:t>
            </a:r>
            <a:r>
              <a:rPr lang="en-US" sz="1000" dirty="0">
                <a:hlinkClick r:id="rId3"/>
              </a:rPr>
              <a:t>www.tradingeconomics.com</a:t>
            </a:r>
            <a:r>
              <a:rPr lang="en-US" sz="1000" dirty="0"/>
              <a:t> | Australian Bureau of Statistics</a:t>
            </a:r>
          </a:p>
        </p:txBody>
      </p:sp>
      <p:pic>
        <p:nvPicPr>
          <p:cNvPr id="9" name="Picture 8">
            <a:extLst>
              <a:ext uri="{FF2B5EF4-FFF2-40B4-BE49-F238E27FC236}">
                <a16:creationId xmlns="" xmlns:a16="http://schemas.microsoft.com/office/drawing/2014/main" id="{78438D54-A608-4254-87B6-6D01DBC0F37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56881" y="1496361"/>
            <a:ext cx="5630238" cy="3753492"/>
          </a:xfrm>
          <a:prstGeom prst="rect">
            <a:avLst/>
          </a:prstGeom>
        </p:spPr>
      </p:pic>
    </p:spTree>
    <p:extLst>
      <p:ext uri="{BB962C8B-B14F-4D97-AF65-F5344CB8AC3E}">
        <p14:creationId xmlns:p14="http://schemas.microsoft.com/office/powerpoint/2010/main" val="420216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1" dur="200"/>
                                        <p:tgtEl>
                                          <p:spTgt spid="6">
                                            <p:graphicEl>
                                              <a:chart seriesIdx="-4" categoryIdx="0" bldStep="category"/>
                                            </p:graphicEl>
                                          </p:spTgt>
                                        </p:tgtEl>
                                      </p:cBhvr>
                                    </p:animEffect>
                                  </p:childTnLst>
                                </p:cTn>
                              </p:par>
                            </p:childTnLst>
                          </p:cTn>
                        </p:par>
                        <p:par>
                          <p:cTn id="12" fill="hold">
                            <p:stCondLst>
                              <p:cond delay="700"/>
                            </p:stCondLst>
                            <p:childTnLst>
                              <p:par>
                                <p:cTn id="13" presetID="22" presetClass="entr" presetSubtype="4" fill="hold" grpId="0" nodeType="afterEffect">
                                  <p:stCondLst>
                                    <p:cond delay="0"/>
                                  </p:stCondLst>
                                  <p:childTnLst>
                                    <p:set>
                                      <p:cBhvr>
                                        <p:cTn id="14"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5" dur="200"/>
                                        <p:tgtEl>
                                          <p:spTgt spid="6">
                                            <p:graphicEl>
                                              <a:chart seriesIdx="-4" categoryIdx="1" bldStep="category"/>
                                            </p:graphicEl>
                                          </p:spTgt>
                                        </p:tgtEl>
                                      </p:cBhvr>
                                    </p:animEffect>
                                  </p:childTnLst>
                                </p:cTn>
                              </p:par>
                            </p:childTnLst>
                          </p:cTn>
                        </p:par>
                        <p:par>
                          <p:cTn id="16" fill="hold">
                            <p:stCondLst>
                              <p:cond delay="900"/>
                            </p:stCondLst>
                            <p:childTnLst>
                              <p:par>
                                <p:cTn id="17" presetID="22" presetClass="entr" presetSubtype="4" fill="hold" grpId="0" nodeType="afterEffect">
                                  <p:stCondLst>
                                    <p:cond delay="0"/>
                                  </p:stCondLst>
                                  <p:childTnLst>
                                    <p:set>
                                      <p:cBhvr>
                                        <p:cTn id="18"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19" dur="200"/>
                                        <p:tgtEl>
                                          <p:spTgt spid="6">
                                            <p:graphicEl>
                                              <a:chart seriesIdx="-4" categoryIdx="2" bldStep="category"/>
                                            </p:graphicEl>
                                          </p:spTgt>
                                        </p:tgtEl>
                                      </p:cBhvr>
                                    </p:animEffect>
                                  </p:childTnLst>
                                </p:cTn>
                              </p:par>
                            </p:childTnLst>
                          </p:cTn>
                        </p:par>
                        <p:par>
                          <p:cTn id="20" fill="hold">
                            <p:stCondLst>
                              <p:cond delay="1100"/>
                            </p:stCondLst>
                            <p:childTnLst>
                              <p:par>
                                <p:cTn id="21" presetID="22" presetClass="entr" presetSubtype="4" fill="hold" grpId="0" nodeType="afterEffect">
                                  <p:stCondLst>
                                    <p:cond delay="0"/>
                                  </p:stCondLst>
                                  <p:childTnLst>
                                    <p:set>
                                      <p:cBhvr>
                                        <p:cTn id="22"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3" dur="200"/>
                                        <p:tgtEl>
                                          <p:spTgt spid="6">
                                            <p:graphicEl>
                                              <a:chart seriesIdx="-4" categoryIdx="3" bldStep="category"/>
                                            </p:graphicEl>
                                          </p:spTgt>
                                        </p:tgtEl>
                                      </p:cBhvr>
                                    </p:animEffect>
                                  </p:childTnLst>
                                </p:cTn>
                              </p:par>
                            </p:childTnLst>
                          </p:cTn>
                        </p:par>
                        <p:par>
                          <p:cTn id="24" fill="hold">
                            <p:stCondLst>
                              <p:cond delay="1300"/>
                            </p:stCondLst>
                            <p:childTnLst>
                              <p:par>
                                <p:cTn id="25" presetID="22" presetClass="entr" presetSubtype="4" fill="hold" grpId="0" nodeType="afterEffect">
                                  <p:stCondLst>
                                    <p:cond delay="0"/>
                                  </p:stCondLst>
                                  <p:childTnLst>
                                    <p:set>
                                      <p:cBhvr>
                                        <p:cTn id="26"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27" dur="200"/>
                                        <p:tgtEl>
                                          <p:spTgt spid="6">
                                            <p:graphicEl>
                                              <a:chart seriesIdx="-4" categoryIdx="4" bldStep="category"/>
                                            </p:graphicEl>
                                          </p:spTgt>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1" dur="200"/>
                                        <p:tgtEl>
                                          <p:spTgt spid="6">
                                            <p:graphicEl>
                                              <a:chart seriesIdx="-4" categoryIdx="5" bldStep="category"/>
                                            </p:graphicEl>
                                          </p:spTgt>
                                        </p:tgtEl>
                                      </p:cBhvr>
                                    </p:animEffect>
                                  </p:childTnLst>
                                </p:cTn>
                              </p:par>
                            </p:childTnLst>
                          </p:cTn>
                        </p:par>
                        <p:par>
                          <p:cTn id="32" fill="hold">
                            <p:stCondLst>
                              <p:cond delay="1700"/>
                            </p:stCondLst>
                            <p:childTnLst>
                              <p:par>
                                <p:cTn id="33" presetID="22" presetClass="entr" presetSubtype="4" fill="hold" grpId="0" nodeType="afterEffect">
                                  <p:stCondLst>
                                    <p:cond delay="0"/>
                                  </p:stCondLst>
                                  <p:childTnLst>
                                    <p:set>
                                      <p:cBhvr>
                                        <p:cTn id="34"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5" dur="200"/>
                                        <p:tgtEl>
                                          <p:spTgt spid="6">
                                            <p:graphicEl>
                                              <a:chart seriesIdx="-4" categoryIdx="6" bldStep="category"/>
                                            </p:graphicEl>
                                          </p:spTgt>
                                        </p:tgtEl>
                                      </p:cBhvr>
                                    </p:animEffect>
                                  </p:childTnLst>
                                </p:cTn>
                              </p:par>
                            </p:childTnLst>
                          </p:cTn>
                        </p:par>
                        <p:par>
                          <p:cTn id="36" fill="hold">
                            <p:stCondLst>
                              <p:cond delay="1900"/>
                            </p:stCondLst>
                            <p:childTnLst>
                              <p:par>
                                <p:cTn id="37" presetID="22" presetClass="entr" presetSubtype="4" fill="hold" grpId="0" nodeType="afterEffect">
                                  <p:stCondLst>
                                    <p:cond delay="0"/>
                                  </p:stCondLst>
                                  <p:childTnLst>
                                    <p:set>
                                      <p:cBhvr>
                                        <p:cTn id="38"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39" dur="200"/>
                                        <p:tgtEl>
                                          <p:spTgt spid="6">
                                            <p:graphicEl>
                                              <a:chart seriesIdx="-4" categoryIdx="7" bldStep="category"/>
                                            </p:graphicEl>
                                          </p:spTgt>
                                        </p:tgtEl>
                                      </p:cBhvr>
                                    </p:animEffect>
                                  </p:childTnLst>
                                </p:cTn>
                              </p:par>
                            </p:childTnLst>
                          </p:cTn>
                        </p:par>
                        <p:par>
                          <p:cTn id="40" fill="hold">
                            <p:stCondLst>
                              <p:cond delay="2100"/>
                            </p:stCondLst>
                            <p:childTnLst>
                              <p:par>
                                <p:cTn id="41" presetID="22" presetClass="entr" presetSubtype="4" fill="hold" grpId="0" nodeType="afterEffect">
                                  <p:stCondLst>
                                    <p:cond delay="0"/>
                                  </p:stCondLst>
                                  <p:childTnLst>
                                    <p:set>
                                      <p:cBhvr>
                                        <p:cTn id="42"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3" dur="200"/>
                                        <p:tgtEl>
                                          <p:spTgt spid="6">
                                            <p:graphicEl>
                                              <a:chart seriesIdx="-4" categoryIdx="8" bldStep="category"/>
                                            </p:graphicEl>
                                          </p:spTgt>
                                        </p:tgtEl>
                                      </p:cBhvr>
                                    </p:animEffect>
                                  </p:childTnLst>
                                </p:cTn>
                              </p:par>
                            </p:childTnLst>
                          </p:cTn>
                        </p:par>
                        <p:par>
                          <p:cTn id="44" fill="hold">
                            <p:stCondLst>
                              <p:cond delay="2300"/>
                            </p:stCondLst>
                            <p:childTnLst>
                              <p:par>
                                <p:cTn id="45" presetID="22" presetClass="entr" presetSubtype="4" fill="hold" grpId="0" nodeType="afterEffect">
                                  <p:stCondLst>
                                    <p:cond delay="0"/>
                                  </p:stCondLst>
                                  <p:childTnLst>
                                    <p:set>
                                      <p:cBhvr>
                                        <p:cTn id="46"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47" dur="200"/>
                                        <p:tgtEl>
                                          <p:spTgt spid="6">
                                            <p:graphicEl>
                                              <a:chart seriesIdx="-4" categoryIdx="9" bldStep="category"/>
                                            </p:graphicEl>
                                          </p:spTgt>
                                        </p:tgtEl>
                                      </p:cBhvr>
                                    </p:animEffect>
                                  </p:childTnLst>
                                </p:cTn>
                              </p:par>
                            </p:childTnLst>
                          </p:cTn>
                        </p:par>
                        <p:par>
                          <p:cTn id="48" fill="hold">
                            <p:stCondLst>
                              <p:cond delay="2500"/>
                            </p:stCondLst>
                            <p:childTnLst>
                              <p:par>
                                <p:cTn id="49" presetID="22" presetClass="entr" presetSubtype="4" fill="hold" grpId="0" nodeType="afterEffect">
                                  <p:stCondLst>
                                    <p:cond delay="0"/>
                                  </p:stCondLst>
                                  <p:childTnLst>
                                    <p:set>
                                      <p:cBhvr>
                                        <p:cTn id="50"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1" dur="200"/>
                                        <p:tgtEl>
                                          <p:spTgt spid="6">
                                            <p:graphicEl>
                                              <a:chart seriesIdx="-4" categoryIdx="10" bldStep="category"/>
                                            </p:graphicEl>
                                          </p:spTgt>
                                        </p:tgtEl>
                                      </p:cBhvr>
                                    </p:animEffect>
                                  </p:childTnLst>
                                </p:cTn>
                              </p:par>
                            </p:childTnLst>
                          </p:cTn>
                        </p:par>
                        <p:par>
                          <p:cTn id="52" fill="hold">
                            <p:stCondLst>
                              <p:cond delay="2700"/>
                            </p:stCondLst>
                            <p:childTnLst>
                              <p:par>
                                <p:cTn id="53" presetID="22" presetClass="entr" presetSubtype="4" fill="hold" grpId="0" nodeType="afterEffect">
                                  <p:stCondLst>
                                    <p:cond delay="0"/>
                                  </p:stCondLst>
                                  <p:childTnLst>
                                    <p:set>
                                      <p:cBhvr>
                                        <p:cTn id="54"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5" dur="200"/>
                                        <p:tgtEl>
                                          <p:spTgt spid="6">
                                            <p:graphicEl>
                                              <a:chart seriesIdx="-4" categoryIdx="11" bldStep="category"/>
                                            </p:graphicEl>
                                          </p:spTgt>
                                        </p:tgtEl>
                                      </p:cBhvr>
                                    </p:animEffect>
                                  </p:childTnLst>
                                </p:cTn>
                              </p:par>
                            </p:childTnLst>
                          </p:cTn>
                        </p:par>
                        <p:par>
                          <p:cTn id="56" fill="hold">
                            <p:stCondLst>
                              <p:cond delay="2900"/>
                            </p:stCondLst>
                            <p:childTnLst>
                              <p:par>
                                <p:cTn id="57" presetID="22" presetClass="entr" presetSubtype="4" fill="hold" grpId="0" nodeType="afterEffect">
                                  <p:stCondLst>
                                    <p:cond delay="0"/>
                                  </p:stCondLst>
                                  <p:childTnLst>
                                    <p:set>
                                      <p:cBhvr>
                                        <p:cTn id="58"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59" dur="200"/>
                                        <p:tgtEl>
                                          <p:spTgt spid="6">
                                            <p:graphicEl>
                                              <a:chart seriesIdx="-4" categoryIdx="12" bldStep="category"/>
                                            </p:graphicEl>
                                          </p:spTgt>
                                        </p:tgtEl>
                                      </p:cBhvr>
                                    </p:animEffect>
                                  </p:childTnLst>
                                </p:cTn>
                              </p:par>
                            </p:childTnLst>
                          </p:cTn>
                        </p:par>
                        <p:par>
                          <p:cTn id="60" fill="hold">
                            <p:stCondLst>
                              <p:cond delay="3100"/>
                            </p:stCondLst>
                            <p:childTnLst>
                              <p:par>
                                <p:cTn id="61" presetID="22" presetClass="entr" presetSubtype="4" fill="hold" grpId="0" nodeType="afterEffect">
                                  <p:stCondLst>
                                    <p:cond delay="0"/>
                                  </p:stCondLst>
                                  <p:childTnLst>
                                    <p:set>
                                      <p:cBhvr>
                                        <p:cTn id="62"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3" dur="200"/>
                                        <p:tgtEl>
                                          <p:spTgt spid="6">
                                            <p:graphicEl>
                                              <a:chart seriesIdx="-4" categoryIdx="13" bldStep="category"/>
                                            </p:graphicEl>
                                          </p:spTgt>
                                        </p:tgtEl>
                                      </p:cBhvr>
                                    </p:animEffect>
                                  </p:childTnLst>
                                </p:cTn>
                              </p:par>
                            </p:childTnLst>
                          </p:cTn>
                        </p:par>
                        <p:par>
                          <p:cTn id="64" fill="hold">
                            <p:stCondLst>
                              <p:cond delay="3300"/>
                            </p:stCondLst>
                            <p:childTnLst>
                              <p:par>
                                <p:cTn id="65" presetID="22" presetClass="entr" presetSubtype="4" fill="hold" grpId="0" nodeType="afterEffect">
                                  <p:stCondLst>
                                    <p:cond delay="0"/>
                                  </p:stCondLst>
                                  <p:childTnLst>
                                    <p:set>
                                      <p:cBhvr>
                                        <p:cTn id="66"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67" dur="200"/>
                                        <p:tgtEl>
                                          <p:spTgt spid="6">
                                            <p:graphicEl>
                                              <a:chart seriesIdx="-4" categoryIdx="14" bldStep="category"/>
                                            </p:graphicEl>
                                          </p:spTgt>
                                        </p:tgtEl>
                                      </p:cBhvr>
                                    </p:animEffect>
                                  </p:childTnLst>
                                </p:cTn>
                              </p:par>
                            </p:childTnLst>
                          </p:cTn>
                        </p:par>
                        <p:par>
                          <p:cTn id="68" fill="hold">
                            <p:stCondLst>
                              <p:cond delay="3500"/>
                            </p:stCondLst>
                            <p:childTnLst>
                              <p:par>
                                <p:cTn id="69" presetID="22" presetClass="entr" presetSubtype="4" fill="hold" grpId="0" nodeType="afterEffect">
                                  <p:stCondLst>
                                    <p:cond delay="0"/>
                                  </p:stCondLst>
                                  <p:childTnLst>
                                    <p:set>
                                      <p:cBhvr>
                                        <p:cTn id="70"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1" dur="200"/>
                                        <p:tgtEl>
                                          <p:spTgt spid="6">
                                            <p:graphicEl>
                                              <a:chart seriesIdx="-4" categoryIdx="15" bldStep="category"/>
                                            </p:graphicEl>
                                          </p:spTgt>
                                        </p:tgtEl>
                                      </p:cBhvr>
                                    </p:animEffect>
                                  </p:childTnLst>
                                </p:cTn>
                              </p:par>
                            </p:childTnLst>
                          </p:cTn>
                        </p:par>
                        <p:par>
                          <p:cTn id="72" fill="hold">
                            <p:stCondLst>
                              <p:cond delay="3700"/>
                            </p:stCondLst>
                            <p:childTnLst>
                              <p:par>
                                <p:cTn id="73" presetID="22" presetClass="entr" presetSubtype="4" fill="hold" grpId="0" nodeType="afterEffect">
                                  <p:stCondLst>
                                    <p:cond delay="0"/>
                                  </p:stCondLst>
                                  <p:childTnLst>
                                    <p:set>
                                      <p:cBhvr>
                                        <p:cTn id="74"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5" dur="200"/>
                                        <p:tgtEl>
                                          <p:spTgt spid="6">
                                            <p:graphicEl>
                                              <a:chart seriesIdx="-4" categoryIdx="16" bldStep="category"/>
                                            </p:graphicEl>
                                          </p:spTgt>
                                        </p:tgtEl>
                                      </p:cBhvr>
                                    </p:animEffect>
                                  </p:childTnLst>
                                </p:cTn>
                              </p:par>
                            </p:childTnLst>
                          </p:cTn>
                        </p:par>
                        <p:par>
                          <p:cTn id="76" fill="hold">
                            <p:stCondLst>
                              <p:cond delay="3900"/>
                            </p:stCondLst>
                            <p:childTnLst>
                              <p:par>
                                <p:cTn id="77" presetID="22" presetClass="entr" presetSubtype="4" fill="hold" grpId="0" nodeType="afterEffect">
                                  <p:stCondLst>
                                    <p:cond delay="0"/>
                                  </p:stCondLst>
                                  <p:childTnLst>
                                    <p:set>
                                      <p:cBhvr>
                                        <p:cTn id="78"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79" dur="200"/>
                                        <p:tgtEl>
                                          <p:spTgt spid="6">
                                            <p:graphicEl>
                                              <a:chart seriesIdx="-4" categoryIdx="17" bldStep="category"/>
                                            </p:graphicEl>
                                          </p:spTgt>
                                        </p:tgtEl>
                                      </p:cBhvr>
                                    </p:animEffect>
                                  </p:childTnLst>
                                </p:cTn>
                              </p:par>
                            </p:childTnLst>
                          </p:cTn>
                        </p:par>
                        <p:par>
                          <p:cTn id="80" fill="hold">
                            <p:stCondLst>
                              <p:cond delay="4100"/>
                            </p:stCondLst>
                            <p:childTnLst>
                              <p:par>
                                <p:cTn id="81" presetID="22" presetClass="entr" presetSubtype="4" fill="hold" grpId="0" nodeType="afterEffect">
                                  <p:stCondLst>
                                    <p:cond delay="0"/>
                                  </p:stCondLst>
                                  <p:childTnLst>
                                    <p:set>
                                      <p:cBhvr>
                                        <p:cTn id="82"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3" dur="200"/>
                                        <p:tgtEl>
                                          <p:spTgt spid="6">
                                            <p:graphicEl>
                                              <a:chart seriesIdx="-4" categoryIdx="18" bldStep="category"/>
                                            </p:graphicEl>
                                          </p:spTgt>
                                        </p:tgtEl>
                                      </p:cBhvr>
                                    </p:animEffect>
                                  </p:childTnLst>
                                </p:cTn>
                              </p:par>
                            </p:childTnLst>
                          </p:cTn>
                        </p:par>
                        <p:par>
                          <p:cTn id="84" fill="hold">
                            <p:stCondLst>
                              <p:cond delay="4300"/>
                            </p:stCondLst>
                            <p:childTnLst>
                              <p:par>
                                <p:cTn id="85" presetID="22" presetClass="entr" presetSubtype="4" fill="hold" grpId="0" nodeType="afterEffect">
                                  <p:stCondLst>
                                    <p:cond delay="0"/>
                                  </p:stCondLst>
                                  <p:childTnLst>
                                    <p:set>
                                      <p:cBhvr>
                                        <p:cTn id="86"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87" dur="200"/>
                                        <p:tgtEl>
                                          <p:spTgt spid="6">
                                            <p:graphicEl>
                                              <a:chart seriesIdx="-4" categoryIdx="19" bldStep="category"/>
                                            </p:graphicEl>
                                          </p:spTgt>
                                        </p:tgtEl>
                                      </p:cBhvr>
                                    </p:animEffect>
                                  </p:childTnLst>
                                </p:cTn>
                              </p:par>
                            </p:childTnLst>
                          </p:cTn>
                        </p:par>
                        <p:par>
                          <p:cTn id="88" fill="hold">
                            <p:stCondLst>
                              <p:cond delay="4500"/>
                            </p:stCondLst>
                            <p:childTnLst>
                              <p:par>
                                <p:cTn id="89" presetID="22" presetClass="entr" presetSubtype="4" fill="hold" grpId="0" nodeType="afterEffect">
                                  <p:stCondLst>
                                    <p:cond delay="0"/>
                                  </p:stCondLst>
                                  <p:childTnLst>
                                    <p:set>
                                      <p:cBhvr>
                                        <p:cTn id="90"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1" dur="200"/>
                                        <p:tgtEl>
                                          <p:spTgt spid="6">
                                            <p:graphicEl>
                                              <a:chart seriesIdx="-4" categoryIdx="20" bldStep="category"/>
                                            </p:graphicEl>
                                          </p:spTgt>
                                        </p:tgtEl>
                                      </p:cBhvr>
                                    </p:animEffect>
                                  </p:childTnLst>
                                </p:cTn>
                              </p:par>
                            </p:childTnLst>
                          </p:cTn>
                        </p:par>
                        <p:par>
                          <p:cTn id="92" fill="hold">
                            <p:stCondLst>
                              <p:cond delay="4700"/>
                            </p:stCondLst>
                            <p:childTnLst>
                              <p:par>
                                <p:cTn id="93" presetID="22" presetClass="entr" presetSubtype="4" fill="hold" grpId="0" nodeType="afterEffect">
                                  <p:stCondLst>
                                    <p:cond delay="0"/>
                                  </p:stCondLst>
                                  <p:childTnLst>
                                    <p:set>
                                      <p:cBhvr>
                                        <p:cTn id="94"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5" dur="200"/>
                                        <p:tgtEl>
                                          <p:spTgt spid="6">
                                            <p:graphicEl>
                                              <a:chart seriesIdx="-4" categoryIdx="21" bldStep="category"/>
                                            </p:graphicEl>
                                          </p:spTgt>
                                        </p:tgtEl>
                                      </p:cBhvr>
                                    </p:animEffect>
                                  </p:childTnLst>
                                </p:cTn>
                              </p:par>
                            </p:childTnLst>
                          </p:cTn>
                        </p:par>
                        <p:par>
                          <p:cTn id="96" fill="hold">
                            <p:stCondLst>
                              <p:cond delay="4900"/>
                            </p:stCondLst>
                            <p:childTnLst>
                              <p:par>
                                <p:cTn id="97" presetID="22" presetClass="entr" presetSubtype="4" fill="hold" grpId="0" nodeType="afterEffect">
                                  <p:stCondLst>
                                    <p:cond delay="0"/>
                                  </p:stCondLst>
                                  <p:childTnLst>
                                    <p:set>
                                      <p:cBhvr>
                                        <p:cTn id="98"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99" dur="200"/>
                                        <p:tgtEl>
                                          <p:spTgt spid="6">
                                            <p:graphicEl>
                                              <a:chart seriesIdx="-4" categoryIdx="22" bldStep="category"/>
                                            </p:graphicEl>
                                          </p:spTgt>
                                        </p:tgtEl>
                                      </p:cBhvr>
                                    </p:animEffect>
                                  </p:childTnLst>
                                </p:cTn>
                              </p:par>
                            </p:childTnLst>
                          </p:cTn>
                        </p:par>
                        <p:par>
                          <p:cTn id="100" fill="hold">
                            <p:stCondLst>
                              <p:cond delay="5100"/>
                            </p:stCondLst>
                            <p:childTnLst>
                              <p:par>
                                <p:cTn id="101" presetID="22" presetClass="entr" presetSubtype="4" fill="hold" grpId="0" nodeType="afterEffect">
                                  <p:stCondLst>
                                    <p:cond delay="0"/>
                                  </p:stCondLst>
                                  <p:childTnLst>
                                    <p:set>
                                      <p:cBhvr>
                                        <p:cTn id="102"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3" dur="200"/>
                                        <p:tgtEl>
                                          <p:spTgt spid="6">
                                            <p:graphicEl>
                                              <a:chart seriesIdx="-4" categoryIdx="23" bldStep="category"/>
                                            </p:graphicEl>
                                          </p:spTgt>
                                        </p:tgtEl>
                                      </p:cBhvr>
                                    </p:animEffect>
                                  </p:childTnLst>
                                </p:cTn>
                              </p:par>
                            </p:childTnLst>
                          </p:cTn>
                        </p:par>
                        <p:par>
                          <p:cTn id="104" fill="hold">
                            <p:stCondLst>
                              <p:cond delay="5300"/>
                            </p:stCondLst>
                            <p:childTnLst>
                              <p:par>
                                <p:cTn id="105" presetID="22" presetClass="entr" presetSubtype="4" fill="hold" grpId="0" nodeType="afterEffect">
                                  <p:stCondLst>
                                    <p:cond delay="0"/>
                                  </p:stCondLst>
                                  <p:childTnLst>
                                    <p:set>
                                      <p:cBhvr>
                                        <p:cTn id="106" dur="1" fill="hold">
                                          <p:stCondLst>
                                            <p:cond delay="0"/>
                                          </p:stCondLst>
                                        </p:cTn>
                                        <p:tgtEl>
                                          <p:spTgt spid="6">
                                            <p:graphicEl>
                                              <a:chart seriesIdx="-4" categoryIdx="24" bldStep="category"/>
                                            </p:graphicEl>
                                          </p:spTgt>
                                        </p:tgtEl>
                                        <p:attrNameLst>
                                          <p:attrName>style.visibility</p:attrName>
                                        </p:attrNameLst>
                                      </p:cBhvr>
                                      <p:to>
                                        <p:strVal val="visible"/>
                                      </p:to>
                                    </p:set>
                                    <p:animEffect transition="in" filter="wipe(down)">
                                      <p:cBhvr>
                                        <p:cTn id="107" dur="200"/>
                                        <p:tgtEl>
                                          <p:spTgt spid="6">
                                            <p:graphicEl>
                                              <a:chart seriesIdx="-4" categoryIdx="24" bldStep="category"/>
                                            </p:graphicEl>
                                          </p:spTgt>
                                        </p:tgtEl>
                                      </p:cBhvr>
                                    </p:animEffect>
                                  </p:childTnLst>
                                </p:cTn>
                              </p:par>
                            </p:childTnLst>
                          </p:cTn>
                        </p:par>
                        <p:par>
                          <p:cTn id="108" fill="hold">
                            <p:stCondLst>
                              <p:cond delay="5500"/>
                            </p:stCondLst>
                            <p:childTnLst>
                              <p:par>
                                <p:cTn id="109" presetID="22" presetClass="entr" presetSubtype="4" fill="hold" grpId="0" nodeType="afterEffect">
                                  <p:stCondLst>
                                    <p:cond delay="0"/>
                                  </p:stCondLst>
                                  <p:childTnLst>
                                    <p:set>
                                      <p:cBhvr>
                                        <p:cTn id="110" dur="1" fill="hold">
                                          <p:stCondLst>
                                            <p:cond delay="0"/>
                                          </p:stCondLst>
                                        </p:cTn>
                                        <p:tgtEl>
                                          <p:spTgt spid="6">
                                            <p:graphicEl>
                                              <a:chart seriesIdx="-4" categoryIdx="25" bldStep="category"/>
                                            </p:graphicEl>
                                          </p:spTgt>
                                        </p:tgtEl>
                                        <p:attrNameLst>
                                          <p:attrName>style.visibility</p:attrName>
                                        </p:attrNameLst>
                                      </p:cBhvr>
                                      <p:to>
                                        <p:strVal val="visible"/>
                                      </p:to>
                                    </p:set>
                                    <p:animEffect transition="in" filter="wipe(down)">
                                      <p:cBhvr>
                                        <p:cTn id="111" dur="200"/>
                                        <p:tgtEl>
                                          <p:spTgt spid="6">
                                            <p:graphicEl>
                                              <a:chart seriesIdx="-4" categoryIdx="25" bldStep="category"/>
                                            </p:graphicEl>
                                          </p:spTgt>
                                        </p:tgtEl>
                                      </p:cBhvr>
                                    </p:animEffect>
                                  </p:childTnLst>
                                </p:cTn>
                              </p:par>
                            </p:childTnLst>
                          </p:cTn>
                        </p:par>
                        <p:par>
                          <p:cTn id="112" fill="hold">
                            <p:stCondLst>
                              <p:cond delay="5700"/>
                            </p:stCondLst>
                            <p:childTnLst>
                              <p:par>
                                <p:cTn id="113" presetID="22" presetClass="entr" presetSubtype="4" fill="hold" grpId="0" nodeType="afterEffect">
                                  <p:stCondLst>
                                    <p:cond delay="0"/>
                                  </p:stCondLst>
                                  <p:childTnLst>
                                    <p:set>
                                      <p:cBhvr>
                                        <p:cTn id="114" dur="1" fill="hold">
                                          <p:stCondLst>
                                            <p:cond delay="0"/>
                                          </p:stCondLst>
                                        </p:cTn>
                                        <p:tgtEl>
                                          <p:spTgt spid="6">
                                            <p:graphicEl>
                                              <a:chart seriesIdx="-4" categoryIdx="26" bldStep="category"/>
                                            </p:graphicEl>
                                          </p:spTgt>
                                        </p:tgtEl>
                                        <p:attrNameLst>
                                          <p:attrName>style.visibility</p:attrName>
                                        </p:attrNameLst>
                                      </p:cBhvr>
                                      <p:to>
                                        <p:strVal val="visible"/>
                                      </p:to>
                                    </p:set>
                                    <p:animEffect transition="in" filter="wipe(down)">
                                      <p:cBhvr>
                                        <p:cTn id="115" dur="200"/>
                                        <p:tgtEl>
                                          <p:spTgt spid="6">
                                            <p:graphicEl>
                                              <a:chart seriesIdx="-4" categoryIdx="26" bldStep="category"/>
                                            </p:graphicEl>
                                          </p:spTgt>
                                        </p:tgtEl>
                                      </p:cBhvr>
                                    </p:animEffect>
                                  </p:childTnLst>
                                </p:cTn>
                              </p:par>
                            </p:childTnLst>
                          </p:cTn>
                        </p:par>
                        <p:par>
                          <p:cTn id="116" fill="hold">
                            <p:stCondLst>
                              <p:cond delay="5900"/>
                            </p:stCondLst>
                            <p:childTnLst>
                              <p:par>
                                <p:cTn id="117" presetID="22" presetClass="entr" presetSubtype="4" fill="hold" grpId="0" nodeType="afterEffect">
                                  <p:stCondLst>
                                    <p:cond delay="0"/>
                                  </p:stCondLst>
                                  <p:childTnLst>
                                    <p:set>
                                      <p:cBhvr>
                                        <p:cTn id="118" dur="1" fill="hold">
                                          <p:stCondLst>
                                            <p:cond delay="0"/>
                                          </p:stCondLst>
                                        </p:cTn>
                                        <p:tgtEl>
                                          <p:spTgt spid="6">
                                            <p:graphicEl>
                                              <a:chart seriesIdx="-4" categoryIdx="27" bldStep="category"/>
                                            </p:graphicEl>
                                          </p:spTgt>
                                        </p:tgtEl>
                                        <p:attrNameLst>
                                          <p:attrName>style.visibility</p:attrName>
                                        </p:attrNameLst>
                                      </p:cBhvr>
                                      <p:to>
                                        <p:strVal val="visible"/>
                                      </p:to>
                                    </p:set>
                                    <p:animEffect transition="in" filter="wipe(down)">
                                      <p:cBhvr>
                                        <p:cTn id="119" dur="200"/>
                                        <p:tgtEl>
                                          <p:spTgt spid="6">
                                            <p:graphicEl>
                                              <a:chart seriesIdx="-4" categoryIdx="27" bldStep="category"/>
                                            </p:graphicEl>
                                          </p:spTgt>
                                        </p:tgtEl>
                                      </p:cBhvr>
                                    </p:animEffect>
                                  </p:childTnLst>
                                </p:cTn>
                              </p:par>
                            </p:childTnLst>
                          </p:cTn>
                        </p:par>
                        <p:par>
                          <p:cTn id="120" fill="hold">
                            <p:stCondLst>
                              <p:cond delay="6100"/>
                            </p:stCondLst>
                            <p:childTnLst>
                              <p:par>
                                <p:cTn id="121" presetID="22" presetClass="entr" presetSubtype="4" fill="hold" grpId="0" nodeType="afterEffect">
                                  <p:stCondLst>
                                    <p:cond delay="0"/>
                                  </p:stCondLst>
                                  <p:childTnLst>
                                    <p:set>
                                      <p:cBhvr>
                                        <p:cTn id="122" dur="1" fill="hold">
                                          <p:stCondLst>
                                            <p:cond delay="0"/>
                                          </p:stCondLst>
                                        </p:cTn>
                                        <p:tgtEl>
                                          <p:spTgt spid="6">
                                            <p:graphicEl>
                                              <a:chart seriesIdx="-4" categoryIdx="28" bldStep="category"/>
                                            </p:graphicEl>
                                          </p:spTgt>
                                        </p:tgtEl>
                                        <p:attrNameLst>
                                          <p:attrName>style.visibility</p:attrName>
                                        </p:attrNameLst>
                                      </p:cBhvr>
                                      <p:to>
                                        <p:strVal val="visible"/>
                                      </p:to>
                                    </p:set>
                                    <p:animEffect transition="in" filter="wipe(down)">
                                      <p:cBhvr>
                                        <p:cTn id="123" dur="200"/>
                                        <p:tgtEl>
                                          <p:spTgt spid="6">
                                            <p:graphicEl>
                                              <a:chart seriesIdx="-4" categoryIdx="28" bldStep="category"/>
                                            </p:graphicEl>
                                          </p:spTgt>
                                        </p:tgtEl>
                                      </p:cBhvr>
                                    </p:animEffect>
                                  </p:childTnLst>
                                </p:cTn>
                              </p:par>
                            </p:childTnLst>
                          </p:cTn>
                        </p:par>
                        <p:par>
                          <p:cTn id="124" fill="hold">
                            <p:stCondLst>
                              <p:cond delay="6300"/>
                            </p:stCondLst>
                            <p:childTnLst>
                              <p:par>
                                <p:cTn id="125" presetID="22" presetClass="entr" presetSubtype="4" fill="hold" grpId="0" nodeType="afterEffect">
                                  <p:stCondLst>
                                    <p:cond delay="0"/>
                                  </p:stCondLst>
                                  <p:childTnLst>
                                    <p:set>
                                      <p:cBhvr>
                                        <p:cTn id="126" dur="1" fill="hold">
                                          <p:stCondLst>
                                            <p:cond delay="0"/>
                                          </p:stCondLst>
                                        </p:cTn>
                                        <p:tgtEl>
                                          <p:spTgt spid="6">
                                            <p:graphicEl>
                                              <a:chart seriesIdx="-4" categoryIdx="29" bldStep="category"/>
                                            </p:graphicEl>
                                          </p:spTgt>
                                        </p:tgtEl>
                                        <p:attrNameLst>
                                          <p:attrName>style.visibility</p:attrName>
                                        </p:attrNameLst>
                                      </p:cBhvr>
                                      <p:to>
                                        <p:strVal val="visible"/>
                                      </p:to>
                                    </p:set>
                                    <p:animEffect transition="in" filter="wipe(down)">
                                      <p:cBhvr>
                                        <p:cTn id="127" dur="200"/>
                                        <p:tgtEl>
                                          <p:spTgt spid="6">
                                            <p:graphicEl>
                                              <a:chart seriesIdx="-4" categoryIdx="29" bldStep="category"/>
                                            </p:graphicEl>
                                          </p:spTgt>
                                        </p:tgtEl>
                                      </p:cBhvr>
                                    </p:animEffect>
                                  </p:childTnLst>
                                </p:cTn>
                              </p:par>
                            </p:childTnLst>
                          </p:cTn>
                        </p:par>
                        <p:par>
                          <p:cTn id="128" fill="hold">
                            <p:stCondLst>
                              <p:cond delay="6500"/>
                            </p:stCondLst>
                            <p:childTnLst>
                              <p:par>
                                <p:cTn id="129" presetID="22" presetClass="entr" presetSubtype="4" fill="hold" grpId="0" nodeType="afterEffect">
                                  <p:stCondLst>
                                    <p:cond delay="0"/>
                                  </p:stCondLst>
                                  <p:childTnLst>
                                    <p:set>
                                      <p:cBhvr>
                                        <p:cTn id="130" dur="1" fill="hold">
                                          <p:stCondLst>
                                            <p:cond delay="0"/>
                                          </p:stCondLst>
                                        </p:cTn>
                                        <p:tgtEl>
                                          <p:spTgt spid="6">
                                            <p:graphicEl>
                                              <a:chart seriesIdx="-4" categoryIdx="30" bldStep="category"/>
                                            </p:graphicEl>
                                          </p:spTgt>
                                        </p:tgtEl>
                                        <p:attrNameLst>
                                          <p:attrName>style.visibility</p:attrName>
                                        </p:attrNameLst>
                                      </p:cBhvr>
                                      <p:to>
                                        <p:strVal val="visible"/>
                                      </p:to>
                                    </p:set>
                                    <p:animEffect transition="in" filter="wipe(down)">
                                      <p:cBhvr>
                                        <p:cTn id="131" dur="200"/>
                                        <p:tgtEl>
                                          <p:spTgt spid="6">
                                            <p:graphicEl>
                                              <a:chart seriesIdx="-4" categoryIdx="30" bldStep="category"/>
                                            </p:graphicEl>
                                          </p:spTgt>
                                        </p:tgtEl>
                                      </p:cBhvr>
                                    </p:animEffect>
                                  </p:childTnLst>
                                </p:cTn>
                              </p:par>
                            </p:childTnLst>
                          </p:cTn>
                        </p:par>
                        <p:par>
                          <p:cTn id="132" fill="hold">
                            <p:stCondLst>
                              <p:cond delay="6700"/>
                            </p:stCondLst>
                            <p:childTnLst>
                              <p:par>
                                <p:cTn id="133" presetID="22" presetClass="entr" presetSubtype="4" fill="hold" grpId="0" nodeType="afterEffect">
                                  <p:stCondLst>
                                    <p:cond delay="0"/>
                                  </p:stCondLst>
                                  <p:childTnLst>
                                    <p:set>
                                      <p:cBhvr>
                                        <p:cTn id="134" dur="1" fill="hold">
                                          <p:stCondLst>
                                            <p:cond delay="0"/>
                                          </p:stCondLst>
                                        </p:cTn>
                                        <p:tgtEl>
                                          <p:spTgt spid="6">
                                            <p:graphicEl>
                                              <a:chart seriesIdx="-4" categoryIdx="31" bldStep="category"/>
                                            </p:graphicEl>
                                          </p:spTgt>
                                        </p:tgtEl>
                                        <p:attrNameLst>
                                          <p:attrName>style.visibility</p:attrName>
                                        </p:attrNameLst>
                                      </p:cBhvr>
                                      <p:to>
                                        <p:strVal val="visible"/>
                                      </p:to>
                                    </p:set>
                                    <p:animEffect transition="in" filter="wipe(down)">
                                      <p:cBhvr>
                                        <p:cTn id="135" dur="200"/>
                                        <p:tgtEl>
                                          <p:spTgt spid="6">
                                            <p:graphicEl>
                                              <a:chart seriesIdx="-4" categoryIdx="31" bldStep="category"/>
                                            </p:graphicEl>
                                          </p:spTgt>
                                        </p:tgtEl>
                                      </p:cBhvr>
                                    </p:animEffect>
                                  </p:childTnLst>
                                </p:cTn>
                              </p:par>
                            </p:childTnLst>
                          </p:cTn>
                        </p:par>
                        <p:par>
                          <p:cTn id="136" fill="hold">
                            <p:stCondLst>
                              <p:cond delay="6900"/>
                            </p:stCondLst>
                            <p:childTnLst>
                              <p:par>
                                <p:cTn id="137" presetID="22" presetClass="entr" presetSubtype="4" fill="hold" grpId="0" nodeType="afterEffect">
                                  <p:stCondLst>
                                    <p:cond delay="0"/>
                                  </p:stCondLst>
                                  <p:childTnLst>
                                    <p:set>
                                      <p:cBhvr>
                                        <p:cTn id="138" dur="1" fill="hold">
                                          <p:stCondLst>
                                            <p:cond delay="0"/>
                                          </p:stCondLst>
                                        </p:cTn>
                                        <p:tgtEl>
                                          <p:spTgt spid="6">
                                            <p:graphicEl>
                                              <a:chart seriesIdx="-4" categoryIdx="32" bldStep="category"/>
                                            </p:graphicEl>
                                          </p:spTgt>
                                        </p:tgtEl>
                                        <p:attrNameLst>
                                          <p:attrName>style.visibility</p:attrName>
                                        </p:attrNameLst>
                                      </p:cBhvr>
                                      <p:to>
                                        <p:strVal val="visible"/>
                                      </p:to>
                                    </p:set>
                                    <p:animEffect transition="in" filter="wipe(down)">
                                      <p:cBhvr>
                                        <p:cTn id="139" dur="200"/>
                                        <p:tgtEl>
                                          <p:spTgt spid="6">
                                            <p:graphicEl>
                                              <a:chart seriesIdx="-4" categoryIdx="32" bldStep="category"/>
                                            </p:graphicEl>
                                          </p:spTgt>
                                        </p:tgtEl>
                                      </p:cBhvr>
                                    </p:animEffect>
                                  </p:childTnLst>
                                </p:cTn>
                              </p:par>
                            </p:childTnLst>
                          </p:cTn>
                        </p:par>
                        <p:par>
                          <p:cTn id="140" fill="hold">
                            <p:stCondLst>
                              <p:cond delay="7100"/>
                            </p:stCondLst>
                            <p:childTnLst>
                              <p:par>
                                <p:cTn id="141" presetID="22" presetClass="entr" presetSubtype="4" fill="hold" grpId="0" nodeType="afterEffect">
                                  <p:stCondLst>
                                    <p:cond delay="0"/>
                                  </p:stCondLst>
                                  <p:childTnLst>
                                    <p:set>
                                      <p:cBhvr>
                                        <p:cTn id="142" dur="1" fill="hold">
                                          <p:stCondLst>
                                            <p:cond delay="0"/>
                                          </p:stCondLst>
                                        </p:cTn>
                                        <p:tgtEl>
                                          <p:spTgt spid="6">
                                            <p:graphicEl>
                                              <a:chart seriesIdx="-4" categoryIdx="33" bldStep="category"/>
                                            </p:graphicEl>
                                          </p:spTgt>
                                        </p:tgtEl>
                                        <p:attrNameLst>
                                          <p:attrName>style.visibility</p:attrName>
                                        </p:attrNameLst>
                                      </p:cBhvr>
                                      <p:to>
                                        <p:strVal val="visible"/>
                                      </p:to>
                                    </p:set>
                                    <p:animEffect transition="in" filter="wipe(down)">
                                      <p:cBhvr>
                                        <p:cTn id="143" dur="200"/>
                                        <p:tgtEl>
                                          <p:spTgt spid="6">
                                            <p:graphicEl>
                                              <a:chart seriesIdx="-4" categoryIdx="33" bldStep="category"/>
                                            </p:graphicEl>
                                          </p:spTgt>
                                        </p:tgtEl>
                                      </p:cBhvr>
                                    </p:animEffect>
                                  </p:childTnLst>
                                </p:cTn>
                              </p:par>
                            </p:childTnLst>
                          </p:cTn>
                        </p:par>
                        <p:par>
                          <p:cTn id="144" fill="hold">
                            <p:stCondLst>
                              <p:cond delay="7300"/>
                            </p:stCondLst>
                            <p:childTnLst>
                              <p:par>
                                <p:cTn id="145" presetID="22" presetClass="entr" presetSubtype="4" fill="hold" grpId="0" nodeType="afterEffect">
                                  <p:stCondLst>
                                    <p:cond delay="0"/>
                                  </p:stCondLst>
                                  <p:childTnLst>
                                    <p:set>
                                      <p:cBhvr>
                                        <p:cTn id="146" dur="1" fill="hold">
                                          <p:stCondLst>
                                            <p:cond delay="0"/>
                                          </p:stCondLst>
                                        </p:cTn>
                                        <p:tgtEl>
                                          <p:spTgt spid="6">
                                            <p:graphicEl>
                                              <a:chart seriesIdx="-4" categoryIdx="34" bldStep="category"/>
                                            </p:graphicEl>
                                          </p:spTgt>
                                        </p:tgtEl>
                                        <p:attrNameLst>
                                          <p:attrName>style.visibility</p:attrName>
                                        </p:attrNameLst>
                                      </p:cBhvr>
                                      <p:to>
                                        <p:strVal val="visible"/>
                                      </p:to>
                                    </p:set>
                                    <p:animEffect transition="in" filter="wipe(down)">
                                      <p:cBhvr>
                                        <p:cTn id="147" dur="200"/>
                                        <p:tgtEl>
                                          <p:spTgt spid="6">
                                            <p:graphicEl>
                                              <a:chart seriesIdx="-4" categoryIdx="34" bldStep="category"/>
                                            </p:graphicEl>
                                          </p:spTgt>
                                        </p:tgtEl>
                                      </p:cBhvr>
                                    </p:animEffect>
                                  </p:childTnLst>
                                </p:cTn>
                              </p:par>
                            </p:childTnLst>
                          </p:cTn>
                        </p:par>
                        <p:par>
                          <p:cTn id="148" fill="hold">
                            <p:stCondLst>
                              <p:cond delay="7500"/>
                            </p:stCondLst>
                            <p:childTnLst>
                              <p:par>
                                <p:cTn id="149" presetID="22" presetClass="entr" presetSubtype="4" fill="hold" grpId="0" nodeType="afterEffect">
                                  <p:stCondLst>
                                    <p:cond delay="0"/>
                                  </p:stCondLst>
                                  <p:childTnLst>
                                    <p:set>
                                      <p:cBhvr>
                                        <p:cTn id="150" dur="1" fill="hold">
                                          <p:stCondLst>
                                            <p:cond delay="0"/>
                                          </p:stCondLst>
                                        </p:cTn>
                                        <p:tgtEl>
                                          <p:spTgt spid="6">
                                            <p:graphicEl>
                                              <a:chart seriesIdx="-4" categoryIdx="35" bldStep="category"/>
                                            </p:graphicEl>
                                          </p:spTgt>
                                        </p:tgtEl>
                                        <p:attrNameLst>
                                          <p:attrName>style.visibility</p:attrName>
                                        </p:attrNameLst>
                                      </p:cBhvr>
                                      <p:to>
                                        <p:strVal val="visible"/>
                                      </p:to>
                                    </p:set>
                                    <p:animEffect transition="in" filter="wipe(down)">
                                      <p:cBhvr>
                                        <p:cTn id="151" dur="200"/>
                                        <p:tgtEl>
                                          <p:spTgt spid="6">
                                            <p:graphicEl>
                                              <a:chart seriesIdx="-4" categoryIdx="35" bldStep="category"/>
                                            </p:graphicEl>
                                          </p:spTgt>
                                        </p:tgtEl>
                                      </p:cBhvr>
                                    </p:animEffect>
                                  </p:childTnLst>
                                </p:cTn>
                              </p:par>
                            </p:childTnLst>
                          </p:cTn>
                        </p:par>
                        <p:par>
                          <p:cTn id="152" fill="hold">
                            <p:stCondLst>
                              <p:cond delay="7700"/>
                            </p:stCondLst>
                            <p:childTnLst>
                              <p:par>
                                <p:cTn id="153" presetID="22" presetClass="entr" presetSubtype="4" fill="hold" grpId="0" nodeType="afterEffect">
                                  <p:stCondLst>
                                    <p:cond delay="0"/>
                                  </p:stCondLst>
                                  <p:childTnLst>
                                    <p:set>
                                      <p:cBhvr>
                                        <p:cTn id="154" dur="1" fill="hold">
                                          <p:stCondLst>
                                            <p:cond delay="0"/>
                                          </p:stCondLst>
                                        </p:cTn>
                                        <p:tgtEl>
                                          <p:spTgt spid="6">
                                            <p:graphicEl>
                                              <a:chart seriesIdx="-4" categoryIdx="36" bldStep="category"/>
                                            </p:graphicEl>
                                          </p:spTgt>
                                        </p:tgtEl>
                                        <p:attrNameLst>
                                          <p:attrName>style.visibility</p:attrName>
                                        </p:attrNameLst>
                                      </p:cBhvr>
                                      <p:to>
                                        <p:strVal val="visible"/>
                                      </p:to>
                                    </p:set>
                                    <p:animEffect transition="in" filter="wipe(down)">
                                      <p:cBhvr>
                                        <p:cTn id="155" dur="200"/>
                                        <p:tgtEl>
                                          <p:spTgt spid="6">
                                            <p:graphicEl>
                                              <a:chart seriesIdx="-4" categoryIdx="36" bldStep="category"/>
                                            </p:graphicEl>
                                          </p:spTgt>
                                        </p:tgtEl>
                                      </p:cBhvr>
                                    </p:animEffect>
                                  </p:childTnLst>
                                </p:cTn>
                              </p:par>
                            </p:childTnLst>
                          </p:cTn>
                        </p:par>
                        <p:par>
                          <p:cTn id="156" fill="hold">
                            <p:stCondLst>
                              <p:cond delay="7900"/>
                            </p:stCondLst>
                            <p:childTnLst>
                              <p:par>
                                <p:cTn id="157" presetID="22" presetClass="entr" presetSubtype="4" fill="hold" grpId="0" nodeType="afterEffect">
                                  <p:stCondLst>
                                    <p:cond delay="0"/>
                                  </p:stCondLst>
                                  <p:childTnLst>
                                    <p:set>
                                      <p:cBhvr>
                                        <p:cTn id="158" dur="1" fill="hold">
                                          <p:stCondLst>
                                            <p:cond delay="0"/>
                                          </p:stCondLst>
                                        </p:cTn>
                                        <p:tgtEl>
                                          <p:spTgt spid="6">
                                            <p:graphicEl>
                                              <a:chart seriesIdx="-4" categoryIdx="37" bldStep="category"/>
                                            </p:graphicEl>
                                          </p:spTgt>
                                        </p:tgtEl>
                                        <p:attrNameLst>
                                          <p:attrName>style.visibility</p:attrName>
                                        </p:attrNameLst>
                                      </p:cBhvr>
                                      <p:to>
                                        <p:strVal val="visible"/>
                                      </p:to>
                                    </p:set>
                                    <p:animEffect transition="in" filter="wipe(down)">
                                      <p:cBhvr>
                                        <p:cTn id="159" dur="200"/>
                                        <p:tgtEl>
                                          <p:spTgt spid="6">
                                            <p:graphicEl>
                                              <a:chart seriesIdx="-4" categoryIdx="37" bldStep="category"/>
                                            </p:graphicEl>
                                          </p:spTgt>
                                        </p:tgtEl>
                                      </p:cBhvr>
                                    </p:animEffect>
                                  </p:childTnLst>
                                </p:cTn>
                              </p:par>
                            </p:childTnLst>
                          </p:cTn>
                        </p:par>
                        <p:par>
                          <p:cTn id="160" fill="hold">
                            <p:stCondLst>
                              <p:cond delay="8100"/>
                            </p:stCondLst>
                            <p:childTnLst>
                              <p:par>
                                <p:cTn id="161" presetID="22" presetClass="entr" presetSubtype="4" fill="hold" grpId="0" nodeType="afterEffect">
                                  <p:stCondLst>
                                    <p:cond delay="0"/>
                                  </p:stCondLst>
                                  <p:childTnLst>
                                    <p:set>
                                      <p:cBhvr>
                                        <p:cTn id="162" dur="1" fill="hold">
                                          <p:stCondLst>
                                            <p:cond delay="0"/>
                                          </p:stCondLst>
                                        </p:cTn>
                                        <p:tgtEl>
                                          <p:spTgt spid="6">
                                            <p:graphicEl>
                                              <a:chart seriesIdx="-4" categoryIdx="38" bldStep="category"/>
                                            </p:graphicEl>
                                          </p:spTgt>
                                        </p:tgtEl>
                                        <p:attrNameLst>
                                          <p:attrName>style.visibility</p:attrName>
                                        </p:attrNameLst>
                                      </p:cBhvr>
                                      <p:to>
                                        <p:strVal val="visible"/>
                                      </p:to>
                                    </p:set>
                                    <p:animEffect transition="in" filter="wipe(down)">
                                      <p:cBhvr>
                                        <p:cTn id="163" dur="200"/>
                                        <p:tgtEl>
                                          <p:spTgt spid="6">
                                            <p:graphicEl>
                                              <a:chart seriesIdx="-4" categoryIdx="38" bldStep="category"/>
                                            </p:graphicEl>
                                          </p:spTgt>
                                        </p:tgtEl>
                                      </p:cBhvr>
                                    </p:animEffect>
                                  </p:childTnLst>
                                </p:cTn>
                              </p:par>
                            </p:childTnLst>
                          </p:cTn>
                        </p:par>
                        <p:par>
                          <p:cTn id="164" fill="hold">
                            <p:stCondLst>
                              <p:cond delay="8300"/>
                            </p:stCondLst>
                            <p:childTnLst>
                              <p:par>
                                <p:cTn id="165" presetID="22" presetClass="entr" presetSubtype="4" fill="hold" grpId="0" nodeType="afterEffect">
                                  <p:stCondLst>
                                    <p:cond delay="0"/>
                                  </p:stCondLst>
                                  <p:childTnLst>
                                    <p:set>
                                      <p:cBhvr>
                                        <p:cTn id="166" dur="1" fill="hold">
                                          <p:stCondLst>
                                            <p:cond delay="0"/>
                                          </p:stCondLst>
                                        </p:cTn>
                                        <p:tgtEl>
                                          <p:spTgt spid="6">
                                            <p:graphicEl>
                                              <a:chart seriesIdx="-4" categoryIdx="39" bldStep="category"/>
                                            </p:graphicEl>
                                          </p:spTgt>
                                        </p:tgtEl>
                                        <p:attrNameLst>
                                          <p:attrName>style.visibility</p:attrName>
                                        </p:attrNameLst>
                                      </p:cBhvr>
                                      <p:to>
                                        <p:strVal val="visible"/>
                                      </p:to>
                                    </p:set>
                                    <p:animEffect transition="in" filter="wipe(down)">
                                      <p:cBhvr>
                                        <p:cTn id="167" dur="200"/>
                                        <p:tgtEl>
                                          <p:spTgt spid="6">
                                            <p:graphicEl>
                                              <a:chart seriesIdx="-4" categoryIdx="39" bldStep="category"/>
                                            </p:graphicEl>
                                          </p:spTgt>
                                        </p:tgtEl>
                                      </p:cBhvr>
                                    </p:animEffect>
                                  </p:childTnLst>
                                </p:cTn>
                              </p:par>
                            </p:childTnLst>
                          </p:cTn>
                        </p:par>
                        <p:par>
                          <p:cTn id="168" fill="hold">
                            <p:stCondLst>
                              <p:cond delay="8500"/>
                            </p:stCondLst>
                            <p:childTnLst>
                              <p:par>
                                <p:cTn id="169" presetID="22" presetClass="entr" presetSubtype="4" fill="hold" grpId="0" nodeType="afterEffect">
                                  <p:stCondLst>
                                    <p:cond delay="0"/>
                                  </p:stCondLst>
                                  <p:childTnLst>
                                    <p:set>
                                      <p:cBhvr>
                                        <p:cTn id="170" dur="1" fill="hold">
                                          <p:stCondLst>
                                            <p:cond delay="0"/>
                                          </p:stCondLst>
                                        </p:cTn>
                                        <p:tgtEl>
                                          <p:spTgt spid="6">
                                            <p:graphicEl>
                                              <a:chart seriesIdx="-4" categoryIdx="40" bldStep="category"/>
                                            </p:graphicEl>
                                          </p:spTgt>
                                        </p:tgtEl>
                                        <p:attrNameLst>
                                          <p:attrName>style.visibility</p:attrName>
                                        </p:attrNameLst>
                                      </p:cBhvr>
                                      <p:to>
                                        <p:strVal val="visible"/>
                                      </p:to>
                                    </p:set>
                                    <p:animEffect transition="in" filter="wipe(down)">
                                      <p:cBhvr>
                                        <p:cTn id="171" dur="200"/>
                                        <p:tgtEl>
                                          <p:spTgt spid="6">
                                            <p:graphicEl>
                                              <a:chart seriesIdx="-4" categoryIdx="40" bldStep="category"/>
                                            </p:graphicEl>
                                          </p:spTgt>
                                        </p:tgtEl>
                                      </p:cBhvr>
                                    </p:animEffect>
                                  </p:childTnLst>
                                </p:cTn>
                              </p:par>
                            </p:childTnLst>
                          </p:cTn>
                        </p:par>
                        <p:par>
                          <p:cTn id="172" fill="hold">
                            <p:stCondLst>
                              <p:cond delay="8700"/>
                            </p:stCondLst>
                            <p:childTnLst>
                              <p:par>
                                <p:cTn id="173" presetID="22" presetClass="entr" presetSubtype="4" fill="hold" grpId="0" nodeType="afterEffect">
                                  <p:stCondLst>
                                    <p:cond delay="0"/>
                                  </p:stCondLst>
                                  <p:childTnLst>
                                    <p:set>
                                      <p:cBhvr>
                                        <p:cTn id="174" dur="1" fill="hold">
                                          <p:stCondLst>
                                            <p:cond delay="0"/>
                                          </p:stCondLst>
                                        </p:cTn>
                                        <p:tgtEl>
                                          <p:spTgt spid="6">
                                            <p:graphicEl>
                                              <a:chart seriesIdx="-4" categoryIdx="41" bldStep="category"/>
                                            </p:graphicEl>
                                          </p:spTgt>
                                        </p:tgtEl>
                                        <p:attrNameLst>
                                          <p:attrName>style.visibility</p:attrName>
                                        </p:attrNameLst>
                                      </p:cBhvr>
                                      <p:to>
                                        <p:strVal val="visible"/>
                                      </p:to>
                                    </p:set>
                                    <p:animEffect transition="in" filter="wipe(down)">
                                      <p:cBhvr>
                                        <p:cTn id="175" dur="200"/>
                                        <p:tgtEl>
                                          <p:spTgt spid="6">
                                            <p:graphicEl>
                                              <a:chart seriesIdx="-4" categoryIdx="41" bldStep="category"/>
                                            </p:graphicEl>
                                          </p:spTgt>
                                        </p:tgtEl>
                                      </p:cBhvr>
                                    </p:animEffect>
                                  </p:childTnLst>
                                </p:cTn>
                              </p:par>
                            </p:childTnLst>
                          </p:cTn>
                        </p:par>
                        <p:par>
                          <p:cTn id="176" fill="hold">
                            <p:stCondLst>
                              <p:cond delay="8900"/>
                            </p:stCondLst>
                            <p:childTnLst>
                              <p:par>
                                <p:cTn id="177" presetID="22" presetClass="entr" presetSubtype="4" fill="hold" grpId="0" nodeType="afterEffect">
                                  <p:stCondLst>
                                    <p:cond delay="0"/>
                                  </p:stCondLst>
                                  <p:childTnLst>
                                    <p:set>
                                      <p:cBhvr>
                                        <p:cTn id="178" dur="1" fill="hold">
                                          <p:stCondLst>
                                            <p:cond delay="0"/>
                                          </p:stCondLst>
                                        </p:cTn>
                                        <p:tgtEl>
                                          <p:spTgt spid="6">
                                            <p:graphicEl>
                                              <a:chart seriesIdx="-4" categoryIdx="42" bldStep="category"/>
                                            </p:graphicEl>
                                          </p:spTgt>
                                        </p:tgtEl>
                                        <p:attrNameLst>
                                          <p:attrName>style.visibility</p:attrName>
                                        </p:attrNameLst>
                                      </p:cBhvr>
                                      <p:to>
                                        <p:strVal val="visible"/>
                                      </p:to>
                                    </p:set>
                                    <p:animEffect transition="in" filter="wipe(down)">
                                      <p:cBhvr>
                                        <p:cTn id="179" dur="200"/>
                                        <p:tgtEl>
                                          <p:spTgt spid="6">
                                            <p:graphicEl>
                                              <a:chart seriesIdx="-4" categoryIdx="42" bldStep="category"/>
                                            </p:graphicEl>
                                          </p:spTgt>
                                        </p:tgtEl>
                                      </p:cBhvr>
                                    </p:animEffect>
                                  </p:childTnLst>
                                </p:cTn>
                              </p:par>
                            </p:childTnLst>
                          </p:cTn>
                        </p:par>
                        <p:par>
                          <p:cTn id="180" fill="hold">
                            <p:stCondLst>
                              <p:cond delay="9100"/>
                            </p:stCondLst>
                            <p:childTnLst>
                              <p:par>
                                <p:cTn id="181" presetID="22" presetClass="entr" presetSubtype="4" fill="hold" grpId="0" nodeType="afterEffect">
                                  <p:stCondLst>
                                    <p:cond delay="0"/>
                                  </p:stCondLst>
                                  <p:childTnLst>
                                    <p:set>
                                      <p:cBhvr>
                                        <p:cTn id="182" dur="1" fill="hold">
                                          <p:stCondLst>
                                            <p:cond delay="0"/>
                                          </p:stCondLst>
                                        </p:cTn>
                                        <p:tgtEl>
                                          <p:spTgt spid="6">
                                            <p:graphicEl>
                                              <a:chart seriesIdx="-4" categoryIdx="43" bldStep="category"/>
                                            </p:graphicEl>
                                          </p:spTgt>
                                        </p:tgtEl>
                                        <p:attrNameLst>
                                          <p:attrName>style.visibility</p:attrName>
                                        </p:attrNameLst>
                                      </p:cBhvr>
                                      <p:to>
                                        <p:strVal val="visible"/>
                                      </p:to>
                                    </p:set>
                                    <p:animEffect transition="in" filter="wipe(down)">
                                      <p:cBhvr>
                                        <p:cTn id="183" dur="200"/>
                                        <p:tgtEl>
                                          <p:spTgt spid="6">
                                            <p:graphicEl>
                                              <a:chart seriesIdx="-4" categoryIdx="43" bldStep="category"/>
                                            </p:graphicEl>
                                          </p:spTgt>
                                        </p:tgtEl>
                                      </p:cBhvr>
                                    </p:animEffect>
                                  </p:childTnLst>
                                </p:cTn>
                              </p:par>
                            </p:childTnLst>
                          </p:cTn>
                        </p:par>
                        <p:par>
                          <p:cTn id="184" fill="hold">
                            <p:stCondLst>
                              <p:cond delay="9300"/>
                            </p:stCondLst>
                            <p:childTnLst>
                              <p:par>
                                <p:cTn id="185" presetID="22" presetClass="entr" presetSubtype="4" fill="hold" grpId="0" nodeType="afterEffect">
                                  <p:stCondLst>
                                    <p:cond delay="0"/>
                                  </p:stCondLst>
                                  <p:childTnLst>
                                    <p:set>
                                      <p:cBhvr>
                                        <p:cTn id="186" dur="1" fill="hold">
                                          <p:stCondLst>
                                            <p:cond delay="0"/>
                                          </p:stCondLst>
                                        </p:cTn>
                                        <p:tgtEl>
                                          <p:spTgt spid="6">
                                            <p:graphicEl>
                                              <a:chart seriesIdx="-4" categoryIdx="44" bldStep="category"/>
                                            </p:graphicEl>
                                          </p:spTgt>
                                        </p:tgtEl>
                                        <p:attrNameLst>
                                          <p:attrName>style.visibility</p:attrName>
                                        </p:attrNameLst>
                                      </p:cBhvr>
                                      <p:to>
                                        <p:strVal val="visible"/>
                                      </p:to>
                                    </p:set>
                                    <p:animEffect transition="in" filter="wipe(down)">
                                      <p:cBhvr>
                                        <p:cTn id="187" dur="200"/>
                                        <p:tgtEl>
                                          <p:spTgt spid="6">
                                            <p:graphicEl>
                                              <a:chart seriesIdx="-4" categoryIdx="44" bldStep="category"/>
                                            </p:graphicEl>
                                          </p:spTgt>
                                        </p:tgtEl>
                                      </p:cBhvr>
                                    </p:animEffect>
                                  </p:childTnLst>
                                </p:cTn>
                              </p:par>
                            </p:childTnLst>
                          </p:cTn>
                        </p:par>
                        <p:par>
                          <p:cTn id="188" fill="hold">
                            <p:stCondLst>
                              <p:cond delay="9500"/>
                            </p:stCondLst>
                            <p:childTnLst>
                              <p:par>
                                <p:cTn id="189" presetID="22" presetClass="entr" presetSubtype="4" fill="hold" grpId="0" nodeType="afterEffect">
                                  <p:stCondLst>
                                    <p:cond delay="0"/>
                                  </p:stCondLst>
                                  <p:childTnLst>
                                    <p:set>
                                      <p:cBhvr>
                                        <p:cTn id="190" dur="1" fill="hold">
                                          <p:stCondLst>
                                            <p:cond delay="0"/>
                                          </p:stCondLst>
                                        </p:cTn>
                                        <p:tgtEl>
                                          <p:spTgt spid="6">
                                            <p:graphicEl>
                                              <a:chart seriesIdx="-4" categoryIdx="45" bldStep="category"/>
                                            </p:graphicEl>
                                          </p:spTgt>
                                        </p:tgtEl>
                                        <p:attrNameLst>
                                          <p:attrName>style.visibility</p:attrName>
                                        </p:attrNameLst>
                                      </p:cBhvr>
                                      <p:to>
                                        <p:strVal val="visible"/>
                                      </p:to>
                                    </p:set>
                                    <p:animEffect transition="in" filter="wipe(down)">
                                      <p:cBhvr>
                                        <p:cTn id="191" dur="200"/>
                                        <p:tgtEl>
                                          <p:spTgt spid="6">
                                            <p:graphicEl>
                                              <a:chart seriesIdx="-4" categoryIdx="45" bldStep="category"/>
                                            </p:graphicEl>
                                          </p:spTgt>
                                        </p:tgtEl>
                                      </p:cBhvr>
                                    </p:animEffect>
                                  </p:childTnLst>
                                </p:cTn>
                              </p:par>
                            </p:childTnLst>
                          </p:cTn>
                        </p:par>
                        <p:par>
                          <p:cTn id="192" fill="hold">
                            <p:stCondLst>
                              <p:cond delay="9700"/>
                            </p:stCondLst>
                            <p:childTnLst>
                              <p:par>
                                <p:cTn id="193" presetID="22" presetClass="entr" presetSubtype="4" fill="hold" grpId="0" nodeType="afterEffect">
                                  <p:stCondLst>
                                    <p:cond delay="0"/>
                                  </p:stCondLst>
                                  <p:childTnLst>
                                    <p:set>
                                      <p:cBhvr>
                                        <p:cTn id="194" dur="1" fill="hold">
                                          <p:stCondLst>
                                            <p:cond delay="0"/>
                                          </p:stCondLst>
                                        </p:cTn>
                                        <p:tgtEl>
                                          <p:spTgt spid="6">
                                            <p:graphicEl>
                                              <a:chart seriesIdx="-4" categoryIdx="46" bldStep="category"/>
                                            </p:graphicEl>
                                          </p:spTgt>
                                        </p:tgtEl>
                                        <p:attrNameLst>
                                          <p:attrName>style.visibility</p:attrName>
                                        </p:attrNameLst>
                                      </p:cBhvr>
                                      <p:to>
                                        <p:strVal val="visible"/>
                                      </p:to>
                                    </p:set>
                                    <p:animEffect transition="in" filter="wipe(down)">
                                      <p:cBhvr>
                                        <p:cTn id="195" dur="200"/>
                                        <p:tgtEl>
                                          <p:spTgt spid="6">
                                            <p:graphicEl>
                                              <a:chart seriesIdx="-4" categoryIdx="46" bldStep="category"/>
                                            </p:graphicEl>
                                          </p:spTgt>
                                        </p:tgtEl>
                                      </p:cBhvr>
                                    </p:animEffect>
                                  </p:childTnLst>
                                </p:cTn>
                              </p:par>
                            </p:childTnLst>
                          </p:cTn>
                        </p:par>
                        <p:par>
                          <p:cTn id="196" fill="hold">
                            <p:stCondLst>
                              <p:cond delay="9900"/>
                            </p:stCondLst>
                            <p:childTnLst>
                              <p:par>
                                <p:cTn id="197" presetID="22" presetClass="entr" presetSubtype="4" fill="hold" grpId="0" nodeType="afterEffect">
                                  <p:stCondLst>
                                    <p:cond delay="0"/>
                                  </p:stCondLst>
                                  <p:childTnLst>
                                    <p:set>
                                      <p:cBhvr>
                                        <p:cTn id="198" dur="1" fill="hold">
                                          <p:stCondLst>
                                            <p:cond delay="0"/>
                                          </p:stCondLst>
                                        </p:cTn>
                                        <p:tgtEl>
                                          <p:spTgt spid="6">
                                            <p:graphicEl>
                                              <a:chart seriesIdx="-4" categoryIdx="47" bldStep="category"/>
                                            </p:graphicEl>
                                          </p:spTgt>
                                        </p:tgtEl>
                                        <p:attrNameLst>
                                          <p:attrName>style.visibility</p:attrName>
                                        </p:attrNameLst>
                                      </p:cBhvr>
                                      <p:to>
                                        <p:strVal val="visible"/>
                                      </p:to>
                                    </p:set>
                                    <p:animEffect transition="in" filter="wipe(down)">
                                      <p:cBhvr>
                                        <p:cTn id="199" dur="200"/>
                                        <p:tgtEl>
                                          <p:spTgt spid="6">
                                            <p:graphicEl>
                                              <a:chart seriesIdx="-4" categoryIdx="47" bldStep="category"/>
                                            </p:graphicEl>
                                          </p:spTgt>
                                        </p:tgtEl>
                                      </p:cBhvr>
                                    </p:animEffect>
                                  </p:childTnLst>
                                </p:cTn>
                              </p:par>
                            </p:childTnLst>
                          </p:cTn>
                        </p:par>
                        <p:par>
                          <p:cTn id="200" fill="hold">
                            <p:stCondLst>
                              <p:cond delay="10100"/>
                            </p:stCondLst>
                            <p:childTnLst>
                              <p:par>
                                <p:cTn id="201" presetID="22" presetClass="entr" presetSubtype="4" fill="hold" grpId="0" nodeType="afterEffect">
                                  <p:stCondLst>
                                    <p:cond delay="0"/>
                                  </p:stCondLst>
                                  <p:childTnLst>
                                    <p:set>
                                      <p:cBhvr>
                                        <p:cTn id="202" dur="1" fill="hold">
                                          <p:stCondLst>
                                            <p:cond delay="0"/>
                                          </p:stCondLst>
                                        </p:cTn>
                                        <p:tgtEl>
                                          <p:spTgt spid="6">
                                            <p:graphicEl>
                                              <a:chart seriesIdx="-4" categoryIdx="48" bldStep="category"/>
                                            </p:graphicEl>
                                          </p:spTgt>
                                        </p:tgtEl>
                                        <p:attrNameLst>
                                          <p:attrName>style.visibility</p:attrName>
                                        </p:attrNameLst>
                                      </p:cBhvr>
                                      <p:to>
                                        <p:strVal val="visible"/>
                                      </p:to>
                                    </p:set>
                                    <p:animEffect transition="in" filter="wipe(down)">
                                      <p:cBhvr>
                                        <p:cTn id="203" dur="200"/>
                                        <p:tgtEl>
                                          <p:spTgt spid="6">
                                            <p:graphicEl>
                                              <a:chart seriesIdx="-4" categoryIdx="48" bldStep="category"/>
                                            </p:graphicEl>
                                          </p:spTgt>
                                        </p:tgtEl>
                                      </p:cBhvr>
                                    </p:animEffect>
                                  </p:childTnLst>
                                </p:cTn>
                              </p:par>
                            </p:childTnLst>
                          </p:cTn>
                        </p:par>
                        <p:par>
                          <p:cTn id="204" fill="hold">
                            <p:stCondLst>
                              <p:cond delay="10300"/>
                            </p:stCondLst>
                            <p:childTnLst>
                              <p:par>
                                <p:cTn id="205" presetID="22" presetClass="entr" presetSubtype="4" fill="hold" grpId="0" nodeType="afterEffect">
                                  <p:stCondLst>
                                    <p:cond delay="0"/>
                                  </p:stCondLst>
                                  <p:childTnLst>
                                    <p:set>
                                      <p:cBhvr>
                                        <p:cTn id="206" dur="1" fill="hold">
                                          <p:stCondLst>
                                            <p:cond delay="0"/>
                                          </p:stCondLst>
                                        </p:cTn>
                                        <p:tgtEl>
                                          <p:spTgt spid="6">
                                            <p:graphicEl>
                                              <a:chart seriesIdx="-4" categoryIdx="49" bldStep="category"/>
                                            </p:graphicEl>
                                          </p:spTgt>
                                        </p:tgtEl>
                                        <p:attrNameLst>
                                          <p:attrName>style.visibility</p:attrName>
                                        </p:attrNameLst>
                                      </p:cBhvr>
                                      <p:to>
                                        <p:strVal val="visible"/>
                                      </p:to>
                                    </p:set>
                                    <p:animEffect transition="in" filter="wipe(down)">
                                      <p:cBhvr>
                                        <p:cTn id="207" dur="200"/>
                                        <p:tgtEl>
                                          <p:spTgt spid="6">
                                            <p:graphicEl>
                                              <a:chart seriesIdx="-4" categoryIdx="49" bldStep="category"/>
                                            </p:graphicEl>
                                          </p:spTgt>
                                        </p:tgtEl>
                                      </p:cBhvr>
                                    </p:animEffect>
                                  </p:childTnLst>
                                </p:cTn>
                              </p:par>
                            </p:childTnLst>
                          </p:cTn>
                        </p:par>
                        <p:par>
                          <p:cTn id="208" fill="hold">
                            <p:stCondLst>
                              <p:cond delay="10500"/>
                            </p:stCondLst>
                            <p:childTnLst>
                              <p:par>
                                <p:cTn id="209" presetID="22" presetClass="entr" presetSubtype="4" fill="hold" grpId="0" nodeType="afterEffect">
                                  <p:stCondLst>
                                    <p:cond delay="0"/>
                                  </p:stCondLst>
                                  <p:childTnLst>
                                    <p:set>
                                      <p:cBhvr>
                                        <p:cTn id="210" dur="1" fill="hold">
                                          <p:stCondLst>
                                            <p:cond delay="0"/>
                                          </p:stCondLst>
                                        </p:cTn>
                                        <p:tgtEl>
                                          <p:spTgt spid="6">
                                            <p:graphicEl>
                                              <a:chart seriesIdx="-4" categoryIdx="50" bldStep="category"/>
                                            </p:graphicEl>
                                          </p:spTgt>
                                        </p:tgtEl>
                                        <p:attrNameLst>
                                          <p:attrName>style.visibility</p:attrName>
                                        </p:attrNameLst>
                                      </p:cBhvr>
                                      <p:to>
                                        <p:strVal val="visible"/>
                                      </p:to>
                                    </p:set>
                                    <p:animEffect transition="in" filter="wipe(down)">
                                      <p:cBhvr>
                                        <p:cTn id="211" dur="200"/>
                                        <p:tgtEl>
                                          <p:spTgt spid="6">
                                            <p:graphicEl>
                                              <a:chart seriesIdx="-4" categoryIdx="50" bldStep="category"/>
                                            </p:graphicEl>
                                          </p:spTgt>
                                        </p:tgtEl>
                                      </p:cBhvr>
                                    </p:animEffect>
                                  </p:childTnLst>
                                </p:cTn>
                              </p:par>
                            </p:childTnLst>
                          </p:cTn>
                        </p:par>
                        <p:par>
                          <p:cTn id="212" fill="hold">
                            <p:stCondLst>
                              <p:cond delay="10700"/>
                            </p:stCondLst>
                            <p:childTnLst>
                              <p:par>
                                <p:cTn id="213" presetID="22" presetClass="entr" presetSubtype="4" fill="hold" grpId="0" nodeType="afterEffect">
                                  <p:stCondLst>
                                    <p:cond delay="0"/>
                                  </p:stCondLst>
                                  <p:childTnLst>
                                    <p:set>
                                      <p:cBhvr>
                                        <p:cTn id="214" dur="1" fill="hold">
                                          <p:stCondLst>
                                            <p:cond delay="0"/>
                                          </p:stCondLst>
                                        </p:cTn>
                                        <p:tgtEl>
                                          <p:spTgt spid="6">
                                            <p:graphicEl>
                                              <a:chart seriesIdx="-4" categoryIdx="51" bldStep="category"/>
                                            </p:graphicEl>
                                          </p:spTgt>
                                        </p:tgtEl>
                                        <p:attrNameLst>
                                          <p:attrName>style.visibility</p:attrName>
                                        </p:attrNameLst>
                                      </p:cBhvr>
                                      <p:to>
                                        <p:strVal val="visible"/>
                                      </p:to>
                                    </p:set>
                                    <p:animEffect transition="in" filter="wipe(down)">
                                      <p:cBhvr>
                                        <p:cTn id="215" dur="200"/>
                                        <p:tgtEl>
                                          <p:spTgt spid="6">
                                            <p:graphicEl>
                                              <a:chart seriesIdx="-4" categoryIdx="51" bldStep="category"/>
                                            </p:graphicEl>
                                          </p:spTgt>
                                        </p:tgtEl>
                                      </p:cBhvr>
                                    </p:animEffect>
                                  </p:childTnLst>
                                </p:cTn>
                              </p:par>
                            </p:childTnLst>
                          </p:cTn>
                        </p:par>
                        <p:par>
                          <p:cTn id="216" fill="hold">
                            <p:stCondLst>
                              <p:cond delay="10900"/>
                            </p:stCondLst>
                            <p:childTnLst>
                              <p:par>
                                <p:cTn id="217" presetID="22" presetClass="entr" presetSubtype="4" fill="hold" grpId="0" nodeType="afterEffect">
                                  <p:stCondLst>
                                    <p:cond delay="0"/>
                                  </p:stCondLst>
                                  <p:childTnLst>
                                    <p:set>
                                      <p:cBhvr>
                                        <p:cTn id="218" dur="1" fill="hold">
                                          <p:stCondLst>
                                            <p:cond delay="0"/>
                                          </p:stCondLst>
                                        </p:cTn>
                                        <p:tgtEl>
                                          <p:spTgt spid="6">
                                            <p:graphicEl>
                                              <a:chart seriesIdx="-4" categoryIdx="52" bldStep="category"/>
                                            </p:graphicEl>
                                          </p:spTgt>
                                        </p:tgtEl>
                                        <p:attrNameLst>
                                          <p:attrName>style.visibility</p:attrName>
                                        </p:attrNameLst>
                                      </p:cBhvr>
                                      <p:to>
                                        <p:strVal val="visible"/>
                                      </p:to>
                                    </p:set>
                                    <p:animEffect transition="in" filter="wipe(down)">
                                      <p:cBhvr>
                                        <p:cTn id="219" dur="200"/>
                                        <p:tgtEl>
                                          <p:spTgt spid="6">
                                            <p:graphicEl>
                                              <a:chart seriesIdx="-4" categoryIdx="52" bldStep="category"/>
                                            </p:graphicEl>
                                          </p:spTgt>
                                        </p:tgtEl>
                                      </p:cBhvr>
                                    </p:animEffect>
                                  </p:childTnLst>
                                </p:cTn>
                              </p:par>
                            </p:childTnLst>
                          </p:cTn>
                        </p:par>
                        <p:par>
                          <p:cTn id="220" fill="hold">
                            <p:stCondLst>
                              <p:cond delay="11100"/>
                            </p:stCondLst>
                            <p:childTnLst>
                              <p:par>
                                <p:cTn id="221" presetID="22" presetClass="entr" presetSubtype="4" fill="hold" grpId="0" nodeType="afterEffect">
                                  <p:stCondLst>
                                    <p:cond delay="0"/>
                                  </p:stCondLst>
                                  <p:childTnLst>
                                    <p:set>
                                      <p:cBhvr>
                                        <p:cTn id="222" dur="1" fill="hold">
                                          <p:stCondLst>
                                            <p:cond delay="0"/>
                                          </p:stCondLst>
                                        </p:cTn>
                                        <p:tgtEl>
                                          <p:spTgt spid="6">
                                            <p:graphicEl>
                                              <a:chart seriesIdx="-4" categoryIdx="53" bldStep="category"/>
                                            </p:graphicEl>
                                          </p:spTgt>
                                        </p:tgtEl>
                                        <p:attrNameLst>
                                          <p:attrName>style.visibility</p:attrName>
                                        </p:attrNameLst>
                                      </p:cBhvr>
                                      <p:to>
                                        <p:strVal val="visible"/>
                                      </p:to>
                                    </p:set>
                                    <p:animEffect transition="in" filter="wipe(down)">
                                      <p:cBhvr>
                                        <p:cTn id="223" dur="200"/>
                                        <p:tgtEl>
                                          <p:spTgt spid="6">
                                            <p:graphicEl>
                                              <a:chart seriesIdx="-4" categoryIdx="53" bldStep="category"/>
                                            </p:graphicEl>
                                          </p:spTgt>
                                        </p:tgtEl>
                                      </p:cBhvr>
                                    </p:animEffect>
                                  </p:childTnLst>
                                </p:cTn>
                              </p:par>
                            </p:childTnLst>
                          </p:cTn>
                        </p:par>
                        <p:par>
                          <p:cTn id="224" fill="hold">
                            <p:stCondLst>
                              <p:cond delay="11300"/>
                            </p:stCondLst>
                            <p:childTnLst>
                              <p:par>
                                <p:cTn id="225" presetID="22" presetClass="entr" presetSubtype="4" fill="hold" grpId="0" nodeType="afterEffect">
                                  <p:stCondLst>
                                    <p:cond delay="0"/>
                                  </p:stCondLst>
                                  <p:childTnLst>
                                    <p:set>
                                      <p:cBhvr>
                                        <p:cTn id="226" dur="1" fill="hold">
                                          <p:stCondLst>
                                            <p:cond delay="0"/>
                                          </p:stCondLst>
                                        </p:cTn>
                                        <p:tgtEl>
                                          <p:spTgt spid="6">
                                            <p:graphicEl>
                                              <a:chart seriesIdx="-4" categoryIdx="54" bldStep="category"/>
                                            </p:graphicEl>
                                          </p:spTgt>
                                        </p:tgtEl>
                                        <p:attrNameLst>
                                          <p:attrName>style.visibility</p:attrName>
                                        </p:attrNameLst>
                                      </p:cBhvr>
                                      <p:to>
                                        <p:strVal val="visible"/>
                                      </p:to>
                                    </p:set>
                                    <p:animEffect transition="in" filter="wipe(down)">
                                      <p:cBhvr>
                                        <p:cTn id="227" dur="200"/>
                                        <p:tgtEl>
                                          <p:spTgt spid="6">
                                            <p:graphicEl>
                                              <a:chart seriesIdx="-4" categoryIdx="54" bldStep="category"/>
                                            </p:graphicEl>
                                          </p:spTgt>
                                        </p:tgtEl>
                                      </p:cBhvr>
                                    </p:animEffect>
                                  </p:childTnLst>
                                </p:cTn>
                              </p:par>
                            </p:childTnLst>
                          </p:cTn>
                        </p:par>
                        <p:par>
                          <p:cTn id="228" fill="hold">
                            <p:stCondLst>
                              <p:cond delay="11500"/>
                            </p:stCondLst>
                            <p:childTnLst>
                              <p:par>
                                <p:cTn id="229" presetID="22" presetClass="entr" presetSubtype="4" fill="hold" grpId="0" nodeType="afterEffect">
                                  <p:stCondLst>
                                    <p:cond delay="0"/>
                                  </p:stCondLst>
                                  <p:childTnLst>
                                    <p:set>
                                      <p:cBhvr>
                                        <p:cTn id="230" dur="1" fill="hold">
                                          <p:stCondLst>
                                            <p:cond delay="0"/>
                                          </p:stCondLst>
                                        </p:cTn>
                                        <p:tgtEl>
                                          <p:spTgt spid="6">
                                            <p:graphicEl>
                                              <a:chart seriesIdx="-4" categoryIdx="55" bldStep="category"/>
                                            </p:graphicEl>
                                          </p:spTgt>
                                        </p:tgtEl>
                                        <p:attrNameLst>
                                          <p:attrName>style.visibility</p:attrName>
                                        </p:attrNameLst>
                                      </p:cBhvr>
                                      <p:to>
                                        <p:strVal val="visible"/>
                                      </p:to>
                                    </p:set>
                                    <p:animEffect transition="in" filter="wipe(down)">
                                      <p:cBhvr>
                                        <p:cTn id="231" dur="200"/>
                                        <p:tgtEl>
                                          <p:spTgt spid="6">
                                            <p:graphicEl>
                                              <a:chart seriesIdx="-4" categoryIdx="55" bldStep="category"/>
                                            </p:graphicEl>
                                          </p:spTgt>
                                        </p:tgtEl>
                                      </p:cBhvr>
                                    </p:animEffect>
                                  </p:childTnLst>
                                </p:cTn>
                              </p:par>
                            </p:childTnLst>
                          </p:cTn>
                        </p:par>
                        <p:par>
                          <p:cTn id="232" fill="hold">
                            <p:stCondLst>
                              <p:cond delay="11700"/>
                            </p:stCondLst>
                            <p:childTnLst>
                              <p:par>
                                <p:cTn id="233" presetID="22" presetClass="entr" presetSubtype="4" fill="hold" grpId="0" nodeType="afterEffect">
                                  <p:stCondLst>
                                    <p:cond delay="0"/>
                                  </p:stCondLst>
                                  <p:childTnLst>
                                    <p:set>
                                      <p:cBhvr>
                                        <p:cTn id="234" dur="1" fill="hold">
                                          <p:stCondLst>
                                            <p:cond delay="0"/>
                                          </p:stCondLst>
                                        </p:cTn>
                                        <p:tgtEl>
                                          <p:spTgt spid="6">
                                            <p:graphicEl>
                                              <a:chart seriesIdx="-4" categoryIdx="56" bldStep="category"/>
                                            </p:graphicEl>
                                          </p:spTgt>
                                        </p:tgtEl>
                                        <p:attrNameLst>
                                          <p:attrName>style.visibility</p:attrName>
                                        </p:attrNameLst>
                                      </p:cBhvr>
                                      <p:to>
                                        <p:strVal val="visible"/>
                                      </p:to>
                                    </p:set>
                                    <p:animEffect transition="in" filter="wipe(down)">
                                      <p:cBhvr>
                                        <p:cTn id="235" dur="200"/>
                                        <p:tgtEl>
                                          <p:spTgt spid="6">
                                            <p:graphicEl>
                                              <a:chart seriesIdx="-4" categoryIdx="56" bldStep="category"/>
                                            </p:graphicEl>
                                          </p:spTgt>
                                        </p:tgtEl>
                                      </p:cBhvr>
                                    </p:animEffect>
                                  </p:childTnLst>
                                </p:cTn>
                              </p:par>
                            </p:childTnLst>
                          </p:cTn>
                        </p:par>
                        <p:par>
                          <p:cTn id="236" fill="hold">
                            <p:stCondLst>
                              <p:cond delay="11900"/>
                            </p:stCondLst>
                            <p:childTnLst>
                              <p:par>
                                <p:cTn id="237" presetID="22" presetClass="entr" presetSubtype="4" fill="hold" grpId="0" nodeType="afterEffect">
                                  <p:stCondLst>
                                    <p:cond delay="0"/>
                                  </p:stCondLst>
                                  <p:childTnLst>
                                    <p:set>
                                      <p:cBhvr>
                                        <p:cTn id="238" dur="1" fill="hold">
                                          <p:stCondLst>
                                            <p:cond delay="0"/>
                                          </p:stCondLst>
                                        </p:cTn>
                                        <p:tgtEl>
                                          <p:spTgt spid="6">
                                            <p:graphicEl>
                                              <a:chart seriesIdx="-4" categoryIdx="57" bldStep="category"/>
                                            </p:graphicEl>
                                          </p:spTgt>
                                        </p:tgtEl>
                                        <p:attrNameLst>
                                          <p:attrName>style.visibility</p:attrName>
                                        </p:attrNameLst>
                                      </p:cBhvr>
                                      <p:to>
                                        <p:strVal val="visible"/>
                                      </p:to>
                                    </p:set>
                                    <p:animEffect transition="in" filter="wipe(down)">
                                      <p:cBhvr>
                                        <p:cTn id="239" dur="200"/>
                                        <p:tgtEl>
                                          <p:spTgt spid="6">
                                            <p:graphicEl>
                                              <a:chart seriesIdx="-4" categoryIdx="57" bldStep="category"/>
                                            </p:graphicEl>
                                          </p:spTgt>
                                        </p:tgtEl>
                                      </p:cBhvr>
                                    </p:animEffect>
                                  </p:childTnLst>
                                </p:cTn>
                              </p:par>
                            </p:childTnLst>
                          </p:cTn>
                        </p:par>
                      </p:childTnLst>
                    </p:cTn>
                  </p:par>
                  <p:par>
                    <p:cTn id="240" fill="hold">
                      <p:stCondLst>
                        <p:cond delay="indefinite"/>
                      </p:stCondLst>
                      <p:childTnLst>
                        <p:par>
                          <p:cTn id="241" fill="hold">
                            <p:stCondLst>
                              <p:cond delay="0"/>
                            </p:stCondLst>
                            <p:childTnLst>
                              <p:par>
                                <p:cTn id="242" presetID="42" presetClass="entr" presetSubtype="0" fill="hold" nodeType="clickEffect">
                                  <p:stCondLst>
                                    <p:cond delay="0"/>
                                  </p:stCondLst>
                                  <p:childTnLst>
                                    <p:set>
                                      <p:cBhvr>
                                        <p:cTn id="243" dur="1" fill="hold">
                                          <p:stCondLst>
                                            <p:cond delay="0"/>
                                          </p:stCondLst>
                                        </p:cTn>
                                        <p:tgtEl>
                                          <p:spTgt spid="9"/>
                                        </p:tgtEl>
                                        <p:attrNameLst>
                                          <p:attrName>style.visibility</p:attrName>
                                        </p:attrNameLst>
                                      </p:cBhvr>
                                      <p:to>
                                        <p:strVal val="visible"/>
                                      </p:to>
                                    </p:set>
                                    <p:animEffect transition="in" filter="fade">
                                      <p:cBhvr>
                                        <p:cTn id="244" dur="500"/>
                                        <p:tgtEl>
                                          <p:spTgt spid="9"/>
                                        </p:tgtEl>
                                      </p:cBhvr>
                                    </p:animEffect>
                                    <p:anim calcmode="lin" valueType="num">
                                      <p:cBhvr>
                                        <p:cTn id="245" dur="500" fill="hold"/>
                                        <p:tgtEl>
                                          <p:spTgt spid="9"/>
                                        </p:tgtEl>
                                        <p:attrNameLst>
                                          <p:attrName>ppt_x</p:attrName>
                                        </p:attrNameLst>
                                      </p:cBhvr>
                                      <p:tavLst>
                                        <p:tav tm="0">
                                          <p:val>
                                            <p:strVal val="#ppt_x"/>
                                          </p:val>
                                        </p:tav>
                                        <p:tav tm="100000">
                                          <p:val>
                                            <p:strVal val="#ppt_x"/>
                                          </p:val>
                                        </p:tav>
                                      </p:tavLst>
                                    </p:anim>
                                    <p:anim calcmode="lin" valueType="num">
                                      <p:cBhvr>
                                        <p:cTn id="246" dur="500" fill="hold"/>
                                        <p:tgtEl>
                                          <p:spTgt spid="9"/>
                                        </p:tgtEl>
                                        <p:attrNameLst>
                                          <p:attrName>ppt_y</p:attrName>
                                        </p:attrNameLst>
                                      </p:cBhvr>
                                      <p:tavLst>
                                        <p:tav tm="0">
                                          <p:val>
                                            <p:strVal val="#ppt_y+.1"/>
                                          </p:val>
                                        </p:tav>
                                        <p:tav tm="100000">
                                          <p:val>
                                            <p:strVal val="#ppt_y"/>
                                          </p:val>
                                        </p:tav>
                                      </p:tavLst>
                                    </p:anim>
                                  </p:childTnLst>
                                </p:cTn>
                              </p:par>
                              <p:par>
                                <p:cTn id="247" presetID="10" presetClass="exit" presetSubtype="0" fill="hold" grpId="1" nodeType="withEffect">
                                  <p:stCondLst>
                                    <p:cond delay="0"/>
                                  </p:stCondLst>
                                  <p:childTnLst>
                                    <p:animEffect transition="out" filter="fade">
                                      <p:cBhvr>
                                        <p:cTn id="248" dur="500"/>
                                        <p:tgtEl>
                                          <p:spTgt spid="6">
                                            <p:graphicEl>
                                              <a:chart seriesIdx="-4" categoryIdx="57" bldStep="category"/>
                                            </p:graphicEl>
                                          </p:spTgt>
                                        </p:tgtEl>
                                      </p:cBhvr>
                                    </p:animEffect>
                                    <p:set>
                                      <p:cBhvr>
                                        <p:cTn id="249" dur="1" fill="hold">
                                          <p:stCondLst>
                                            <p:cond delay="499"/>
                                          </p:stCondLst>
                                        </p:cTn>
                                        <p:tgtEl>
                                          <p:spTgt spid="6">
                                            <p:graphicEl>
                                              <a:chart seriesIdx="-4" categoryIdx="57" bldStep="category"/>
                                            </p:graphicEl>
                                          </p:spTgt>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6">
                                            <p:graphicEl>
                                              <a:chart seriesIdx="-4" categoryIdx="56" bldStep="category"/>
                                            </p:graphicEl>
                                          </p:spTgt>
                                        </p:tgtEl>
                                      </p:cBhvr>
                                    </p:animEffect>
                                    <p:set>
                                      <p:cBhvr>
                                        <p:cTn id="252" dur="1" fill="hold">
                                          <p:stCondLst>
                                            <p:cond delay="499"/>
                                          </p:stCondLst>
                                        </p:cTn>
                                        <p:tgtEl>
                                          <p:spTgt spid="6">
                                            <p:graphicEl>
                                              <a:chart seriesIdx="-4" categoryIdx="56" bldStep="category"/>
                                            </p:graphicEl>
                                          </p:spTgt>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500"/>
                                        <p:tgtEl>
                                          <p:spTgt spid="6">
                                            <p:graphicEl>
                                              <a:chart seriesIdx="-4" categoryIdx="55" bldStep="category"/>
                                            </p:graphicEl>
                                          </p:spTgt>
                                        </p:tgtEl>
                                      </p:cBhvr>
                                    </p:animEffect>
                                    <p:set>
                                      <p:cBhvr>
                                        <p:cTn id="255" dur="1" fill="hold">
                                          <p:stCondLst>
                                            <p:cond delay="499"/>
                                          </p:stCondLst>
                                        </p:cTn>
                                        <p:tgtEl>
                                          <p:spTgt spid="6">
                                            <p:graphicEl>
                                              <a:chart seriesIdx="-4" categoryIdx="55" bldStep="category"/>
                                            </p:graphicEl>
                                          </p:spTgt>
                                        </p:tgtEl>
                                        <p:attrNameLst>
                                          <p:attrName>style.visibility</p:attrName>
                                        </p:attrNameLst>
                                      </p:cBhvr>
                                      <p:to>
                                        <p:strVal val="hidden"/>
                                      </p:to>
                                    </p:set>
                                  </p:childTnLst>
                                </p:cTn>
                              </p:par>
                              <p:par>
                                <p:cTn id="256" presetID="10" presetClass="exit" presetSubtype="0" fill="hold" grpId="1" nodeType="withEffect">
                                  <p:stCondLst>
                                    <p:cond delay="0"/>
                                  </p:stCondLst>
                                  <p:childTnLst>
                                    <p:animEffect transition="out" filter="fade">
                                      <p:cBhvr>
                                        <p:cTn id="257" dur="500"/>
                                        <p:tgtEl>
                                          <p:spTgt spid="6">
                                            <p:graphicEl>
                                              <a:chart seriesIdx="-4" categoryIdx="54" bldStep="category"/>
                                            </p:graphicEl>
                                          </p:spTgt>
                                        </p:tgtEl>
                                      </p:cBhvr>
                                    </p:animEffect>
                                    <p:set>
                                      <p:cBhvr>
                                        <p:cTn id="258" dur="1" fill="hold">
                                          <p:stCondLst>
                                            <p:cond delay="499"/>
                                          </p:stCondLst>
                                        </p:cTn>
                                        <p:tgtEl>
                                          <p:spTgt spid="6">
                                            <p:graphicEl>
                                              <a:chart seriesIdx="-4" categoryIdx="54" bldStep="category"/>
                                            </p:graphicEl>
                                          </p:spTgt>
                                        </p:tgtEl>
                                        <p:attrNameLst>
                                          <p:attrName>style.visibility</p:attrName>
                                        </p:attrNameLst>
                                      </p:cBhvr>
                                      <p:to>
                                        <p:strVal val="hidden"/>
                                      </p:to>
                                    </p:set>
                                  </p:childTnLst>
                                </p:cTn>
                              </p:par>
                              <p:par>
                                <p:cTn id="259" presetID="10" presetClass="exit" presetSubtype="0" fill="hold" grpId="1" nodeType="withEffect">
                                  <p:stCondLst>
                                    <p:cond delay="0"/>
                                  </p:stCondLst>
                                  <p:childTnLst>
                                    <p:animEffect transition="out" filter="fade">
                                      <p:cBhvr>
                                        <p:cTn id="260" dur="500"/>
                                        <p:tgtEl>
                                          <p:spTgt spid="6">
                                            <p:graphicEl>
                                              <a:chart seriesIdx="-4" categoryIdx="53" bldStep="category"/>
                                            </p:graphicEl>
                                          </p:spTgt>
                                        </p:tgtEl>
                                      </p:cBhvr>
                                    </p:animEffect>
                                    <p:set>
                                      <p:cBhvr>
                                        <p:cTn id="261" dur="1" fill="hold">
                                          <p:stCondLst>
                                            <p:cond delay="499"/>
                                          </p:stCondLst>
                                        </p:cTn>
                                        <p:tgtEl>
                                          <p:spTgt spid="6">
                                            <p:graphicEl>
                                              <a:chart seriesIdx="-4" categoryIdx="53" bldStep="category"/>
                                            </p:graphicEl>
                                          </p:spTgt>
                                        </p:tgtEl>
                                        <p:attrNameLst>
                                          <p:attrName>style.visibility</p:attrName>
                                        </p:attrNameLst>
                                      </p:cBhvr>
                                      <p:to>
                                        <p:strVal val="hidden"/>
                                      </p:to>
                                    </p:set>
                                  </p:childTnLst>
                                </p:cTn>
                              </p:par>
                              <p:par>
                                <p:cTn id="262" presetID="10" presetClass="exit" presetSubtype="0" fill="hold" grpId="1" nodeType="withEffect">
                                  <p:stCondLst>
                                    <p:cond delay="0"/>
                                  </p:stCondLst>
                                  <p:childTnLst>
                                    <p:animEffect transition="out" filter="fade">
                                      <p:cBhvr>
                                        <p:cTn id="263" dur="500"/>
                                        <p:tgtEl>
                                          <p:spTgt spid="6">
                                            <p:graphicEl>
                                              <a:chart seriesIdx="-4" categoryIdx="52" bldStep="category"/>
                                            </p:graphicEl>
                                          </p:spTgt>
                                        </p:tgtEl>
                                      </p:cBhvr>
                                    </p:animEffect>
                                    <p:set>
                                      <p:cBhvr>
                                        <p:cTn id="264" dur="1" fill="hold">
                                          <p:stCondLst>
                                            <p:cond delay="499"/>
                                          </p:stCondLst>
                                        </p:cTn>
                                        <p:tgtEl>
                                          <p:spTgt spid="6">
                                            <p:graphicEl>
                                              <a:chart seriesIdx="-4" categoryIdx="52" bldStep="category"/>
                                            </p:graphicEl>
                                          </p:spTgt>
                                        </p:tgtEl>
                                        <p:attrNameLst>
                                          <p:attrName>style.visibility</p:attrName>
                                        </p:attrNameLst>
                                      </p:cBhvr>
                                      <p:to>
                                        <p:strVal val="hidden"/>
                                      </p:to>
                                    </p:set>
                                  </p:childTnLst>
                                </p:cTn>
                              </p:par>
                              <p:par>
                                <p:cTn id="265" presetID="10" presetClass="exit" presetSubtype="0" fill="hold" grpId="1" nodeType="withEffect">
                                  <p:stCondLst>
                                    <p:cond delay="0"/>
                                  </p:stCondLst>
                                  <p:childTnLst>
                                    <p:animEffect transition="out" filter="fade">
                                      <p:cBhvr>
                                        <p:cTn id="266" dur="500"/>
                                        <p:tgtEl>
                                          <p:spTgt spid="6">
                                            <p:graphicEl>
                                              <a:chart seriesIdx="-4" categoryIdx="51" bldStep="category"/>
                                            </p:graphicEl>
                                          </p:spTgt>
                                        </p:tgtEl>
                                      </p:cBhvr>
                                    </p:animEffect>
                                    <p:set>
                                      <p:cBhvr>
                                        <p:cTn id="267" dur="1" fill="hold">
                                          <p:stCondLst>
                                            <p:cond delay="499"/>
                                          </p:stCondLst>
                                        </p:cTn>
                                        <p:tgtEl>
                                          <p:spTgt spid="6">
                                            <p:graphicEl>
                                              <a:chart seriesIdx="-4" categoryIdx="51" bldStep="category"/>
                                            </p:graphicEl>
                                          </p:spTgt>
                                        </p:tgtEl>
                                        <p:attrNameLst>
                                          <p:attrName>style.visibility</p:attrName>
                                        </p:attrNameLst>
                                      </p:cBhvr>
                                      <p:to>
                                        <p:strVal val="hidden"/>
                                      </p:to>
                                    </p:set>
                                  </p:childTnLst>
                                </p:cTn>
                              </p:par>
                              <p:par>
                                <p:cTn id="268" presetID="10" presetClass="exit" presetSubtype="0" fill="hold" grpId="1" nodeType="withEffect">
                                  <p:stCondLst>
                                    <p:cond delay="0"/>
                                  </p:stCondLst>
                                  <p:childTnLst>
                                    <p:animEffect transition="out" filter="fade">
                                      <p:cBhvr>
                                        <p:cTn id="269" dur="500"/>
                                        <p:tgtEl>
                                          <p:spTgt spid="6">
                                            <p:graphicEl>
                                              <a:chart seriesIdx="-4" categoryIdx="50" bldStep="category"/>
                                            </p:graphicEl>
                                          </p:spTgt>
                                        </p:tgtEl>
                                      </p:cBhvr>
                                    </p:animEffect>
                                    <p:set>
                                      <p:cBhvr>
                                        <p:cTn id="270" dur="1" fill="hold">
                                          <p:stCondLst>
                                            <p:cond delay="499"/>
                                          </p:stCondLst>
                                        </p:cTn>
                                        <p:tgtEl>
                                          <p:spTgt spid="6">
                                            <p:graphicEl>
                                              <a:chart seriesIdx="-4" categoryIdx="50" bldStep="category"/>
                                            </p:graphicEl>
                                          </p:spTgt>
                                        </p:tgtEl>
                                        <p:attrNameLst>
                                          <p:attrName>style.visibility</p:attrName>
                                        </p:attrNameLst>
                                      </p:cBhvr>
                                      <p:to>
                                        <p:strVal val="hidden"/>
                                      </p:to>
                                    </p:set>
                                  </p:childTnLst>
                                </p:cTn>
                              </p:par>
                              <p:par>
                                <p:cTn id="271" presetID="10" presetClass="exit" presetSubtype="0" fill="hold" grpId="1" nodeType="withEffect">
                                  <p:stCondLst>
                                    <p:cond delay="0"/>
                                  </p:stCondLst>
                                  <p:childTnLst>
                                    <p:animEffect transition="out" filter="fade">
                                      <p:cBhvr>
                                        <p:cTn id="272" dur="500"/>
                                        <p:tgtEl>
                                          <p:spTgt spid="6">
                                            <p:graphicEl>
                                              <a:chart seriesIdx="-4" categoryIdx="49" bldStep="category"/>
                                            </p:graphicEl>
                                          </p:spTgt>
                                        </p:tgtEl>
                                      </p:cBhvr>
                                    </p:animEffect>
                                    <p:set>
                                      <p:cBhvr>
                                        <p:cTn id="273" dur="1" fill="hold">
                                          <p:stCondLst>
                                            <p:cond delay="499"/>
                                          </p:stCondLst>
                                        </p:cTn>
                                        <p:tgtEl>
                                          <p:spTgt spid="6">
                                            <p:graphicEl>
                                              <a:chart seriesIdx="-4" categoryIdx="49" bldStep="category"/>
                                            </p:graphicEl>
                                          </p:spTgt>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500"/>
                                        <p:tgtEl>
                                          <p:spTgt spid="6">
                                            <p:graphicEl>
                                              <a:chart seriesIdx="-4" categoryIdx="48" bldStep="category"/>
                                            </p:graphicEl>
                                          </p:spTgt>
                                        </p:tgtEl>
                                      </p:cBhvr>
                                    </p:animEffect>
                                    <p:set>
                                      <p:cBhvr>
                                        <p:cTn id="276" dur="1" fill="hold">
                                          <p:stCondLst>
                                            <p:cond delay="499"/>
                                          </p:stCondLst>
                                        </p:cTn>
                                        <p:tgtEl>
                                          <p:spTgt spid="6">
                                            <p:graphicEl>
                                              <a:chart seriesIdx="-4" categoryIdx="48" bldStep="category"/>
                                            </p:graphicEl>
                                          </p:spTgt>
                                        </p:tgtEl>
                                        <p:attrNameLst>
                                          <p:attrName>style.visibility</p:attrName>
                                        </p:attrNameLst>
                                      </p:cBhvr>
                                      <p:to>
                                        <p:strVal val="hidden"/>
                                      </p:to>
                                    </p:set>
                                  </p:childTnLst>
                                </p:cTn>
                              </p:par>
                              <p:par>
                                <p:cTn id="277" presetID="10" presetClass="exit" presetSubtype="0" fill="hold" grpId="1" nodeType="withEffect">
                                  <p:stCondLst>
                                    <p:cond delay="0"/>
                                  </p:stCondLst>
                                  <p:childTnLst>
                                    <p:animEffect transition="out" filter="fade">
                                      <p:cBhvr>
                                        <p:cTn id="278" dur="500"/>
                                        <p:tgtEl>
                                          <p:spTgt spid="6">
                                            <p:graphicEl>
                                              <a:chart seriesIdx="-4" categoryIdx="47" bldStep="category"/>
                                            </p:graphicEl>
                                          </p:spTgt>
                                        </p:tgtEl>
                                      </p:cBhvr>
                                    </p:animEffect>
                                    <p:set>
                                      <p:cBhvr>
                                        <p:cTn id="279" dur="1" fill="hold">
                                          <p:stCondLst>
                                            <p:cond delay="499"/>
                                          </p:stCondLst>
                                        </p:cTn>
                                        <p:tgtEl>
                                          <p:spTgt spid="6">
                                            <p:graphicEl>
                                              <a:chart seriesIdx="-4" categoryIdx="47" bldStep="category"/>
                                            </p:graphicEl>
                                          </p:spTgt>
                                        </p:tgtEl>
                                        <p:attrNameLst>
                                          <p:attrName>style.visibility</p:attrName>
                                        </p:attrNameLst>
                                      </p:cBhvr>
                                      <p:to>
                                        <p:strVal val="hidden"/>
                                      </p:to>
                                    </p:set>
                                  </p:childTnLst>
                                </p:cTn>
                              </p:par>
                              <p:par>
                                <p:cTn id="280" presetID="10" presetClass="exit" presetSubtype="0" fill="hold" grpId="1" nodeType="withEffect">
                                  <p:stCondLst>
                                    <p:cond delay="0"/>
                                  </p:stCondLst>
                                  <p:childTnLst>
                                    <p:animEffect transition="out" filter="fade">
                                      <p:cBhvr>
                                        <p:cTn id="281" dur="500"/>
                                        <p:tgtEl>
                                          <p:spTgt spid="6">
                                            <p:graphicEl>
                                              <a:chart seriesIdx="-4" categoryIdx="46" bldStep="category"/>
                                            </p:graphicEl>
                                          </p:spTgt>
                                        </p:tgtEl>
                                      </p:cBhvr>
                                    </p:animEffect>
                                    <p:set>
                                      <p:cBhvr>
                                        <p:cTn id="282" dur="1" fill="hold">
                                          <p:stCondLst>
                                            <p:cond delay="499"/>
                                          </p:stCondLst>
                                        </p:cTn>
                                        <p:tgtEl>
                                          <p:spTgt spid="6">
                                            <p:graphicEl>
                                              <a:chart seriesIdx="-4" categoryIdx="46" bldStep="category"/>
                                            </p:graphicEl>
                                          </p:spTgt>
                                        </p:tgtEl>
                                        <p:attrNameLst>
                                          <p:attrName>style.visibility</p:attrName>
                                        </p:attrNameLst>
                                      </p:cBhvr>
                                      <p:to>
                                        <p:strVal val="hidden"/>
                                      </p:to>
                                    </p:set>
                                  </p:childTnLst>
                                </p:cTn>
                              </p:par>
                              <p:par>
                                <p:cTn id="283" presetID="10" presetClass="exit" presetSubtype="0" fill="hold" grpId="1" nodeType="withEffect">
                                  <p:stCondLst>
                                    <p:cond delay="0"/>
                                  </p:stCondLst>
                                  <p:childTnLst>
                                    <p:animEffect transition="out" filter="fade">
                                      <p:cBhvr>
                                        <p:cTn id="284" dur="500"/>
                                        <p:tgtEl>
                                          <p:spTgt spid="6">
                                            <p:graphicEl>
                                              <a:chart seriesIdx="-4" categoryIdx="45" bldStep="category"/>
                                            </p:graphicEl>
                                          </p:spTgt>
                                        </p:tgtEl>
                                      </p:cBhvr>
                                    </p:animEffect>
                                    <p:set>
                                      <p:cBhvr>
                                        <p:cTn id="285" dur="1" fill="hold">
                                          <p:stCondLst>
                                            <p:cond delay="499"/>
                                          </p:stCondLst>
                                        </p:cTn>
                                        <p:tgtEl>
                                          <p:spTgt spid="6">
                                            <p:graphicEl>
                                              <a:chart seriesIdx="-4" categoryIdx="45" bldStep="category"/>
                                            </p:graphicEl>
                                          </p:spTgt>
                                        </p:tgtEl>
                                        <p:attrNameLst>
                                          <p:attrName>style.visibility</p:attrName>
                                        </p:attrNameLst>
                                      </p:cBhvr>
                                      <p:to>
                                        <p:strVal val="hidden"/>
                                      </p:to>
                                    </p:set>
                                  </p:childTnLst>
                                </p:cTn>
                              </p:par>
                              <p:par>
                                <p:cTn id="286" presetID="10" presetClass="exit" presetSubtype="0" fill="hold" grpId="1" nodeType="withEffect">
                                  <p:stCondLst>
                                    <p:cond delay="0"/>
                                  </p:stCondLst>
                                  <p:childTnLst>
                                    <p:animEffect transition="out" filter="fade">
                                      <p:cBhvr>
                                        <p:cTn id="287" dur="500"/>
                                        <p:tgtEl>
                                          <p:spTgt spid="6">
                                            <p:graphicEl>
                                              <a:chart seriesIdx="-4" categoryIdx="44" bldStep="category"/>
                                            </p:graphicEl>
                                          </p:spTgt>
                                        </p:tgtEl>
                                      </p:cBhvr>
                                    </p:animEffect>
                                    <p:set>
                                      <p:cBhvr>
                                        <p:cTn id="288" dur="1" fill="hold">
                                          <p:stCondLst>
                                            <p:cond delay="499"/>
                                          </p:stCondLst>
                                        </p:cTn>
                                        <p:tgtEl>
                                          <p:spTgt spid="6">
                                            <p:graphicEl>
                                              <a:chart seriesIdx="-4" categoryIdx="44" bldStep="category"/>
                                            </p:graphicEl>
                                          </p:spTgt>
                                        </p:tgtEl>
                                        <p:attrNameLst>
                                          <p:attrName>style.visibility</p:attrName>
                                        </p:attrNameLst>
                                      </p:cBhvr>
                                      <p:to>
                                        <p:strVal val="hidden"/>
                                      </p:to>
                                    </p:set>
                                  </p:childTnLst>
                                </p:cTn>
                              </p:par>
                              <p:par>
                                <p:cTn id="289" presetID="10" presetClass="exit" presetSubtype="0" fill="hold" grpId="1" nodeType="withEffect">
                                  <p:stCondLst>
                                    <p:cond delay="0"/>
                                  </p:stCondLst>
                                  <p:childTnLst>
                                    <p:animEffect transition="out" filter="fade">
                                      <p:cBhvr>
                                        <p:cTn id="290" dur="500"/>
                                        <p:tgtEl>
                                          <p:spTgt spid="6">
                                            <p:graphicEl>
                                              <a:chart seriesIdx="-4" categoryIdx="43" bldStep="category"/>
                                            </p:graphicEl>
                                          </p:spTgt>
                                        </p:tgtEl>
                                      </p:cBhvr>
                                    </p:animEffect>
                                    <p:set>
                                      <p:cBhvr>
                                        <p:cTn id="291" dur="1" fill="hold">
                                          <p:stCondLst>
                                            <p:cond delay="499"/>
                                          </p:stCondLst>
                                        </p:cTn>
                                        <p:tgtEl>
                                          <p:spTgt spid="6">
                                            <p:graphicEl>
                                              <a:chart seriesIdx="-4" categoryIdx="43" bldStep="category"/>
                                            </p:graphicEl>
                                          </p:spTgt>
                                        </p:tgtEl>
                                        <p:attrNameLst>
                                          <p:attrName>style.visibility</p:attrName>
                                        </p:attrNameLst>
                                      </p:cBhvr>
                                      <p:to>
                                        <p:strVal val="hidden"/>
                                      </p:to>
                                    </p:set>
                                  </p:childTnLst>
                                </p:cTn>
                              </p:par>
                              <p:par>
                                <p:cTn id="292" presetID="10" presetClass="exit" presetSubtype="0" fill="hold" grpId="1" nodeType="withEffect">
                                  <p:stCondLst>
                                    <p:cond delay="0"/>
                                  </p:stCondLst>
                                  <p:childTnLst>
                                    <p:animEffect transition="out" filter="fade">
                                      <p:cBhvr>
                                        <p:cTn id="293" dur="500"/>
                                        <p:tgtEl>
                                          <p:spTgt spid="6">
                                            <p:graphicEl>
                                              <a:chart seriesIdx="-4" categoryIdx="42" bldStep="category"/>
                                            </p:graphicEl>
                                          </p:spTgt>
                                        </p:tgtEl>
                                      </p:cBhvr>
                                    </p:animEffect>
                                    <p:set>
                                      <p:cBhvr>
                                        <p:cTn id="294" dur="1" fill="hold">
                                          <p:stCondLst>
                                            <p:cond delay="499"/>
                                          </p:stCondLst>
                                        </p:cTn>
                                        <p:tgtEl>
                                          <p:spTgt spid="6">
                                            <p:graphicEl>
                                              <a:chart seriesIdx="-4" categoryIdx="42" bldStep="category"/>
                                            </p:graphicEl>
                                          </p:spTgt>
                                        </p:tgtEl>
                                        <p:attrNameLst>
                                          <p:attrName>style.visibility</p:attrName>
                                        </p:attrNameLst>
                                      </p:cBhvr>
                                      <p:to>
                                        <p:strVal val="hidden"/>
                                      </p:to>
                                    </p:set>
                                  </p:childTnLst>
                                </p:cTn>
                              </p:par>
                              <p:par>
                                <p:cTn id="295" presetID="10" presetClass="exit" presetSubtype="0" fill="hold" grpId="1" nodeType="withEffect">
                                  <p:stCondLst>
                                    <p:cond delay="0"/>
                                  </p:stCondLst>
                                  <p:childTnLst>
                                    <p:animEffect transition="out" filter="fade">
                                      <p:cBhvr>
                                        <p:cTn id="296" dur="500"/>
                                        <p:tgtEl>
                                          <p:spTgt spid="6">
                                            <p:graphicEl>
                                              <a:chart seriesIdx="-4" categoryIdx="41" bldStep="category"/>
                                            </p:graphicEl>
                                          </p:spTgt>
                                        </p:tgtEl>
                                      </p:cBhvr>
                                    </p:animEffect>
                                    <p:set>
                                      <p:cBhvr>
                                        <p:cTn id="297" dur="1" fill="hold">
                                          <p:stCondLst>
                                            <p:cond delay="499"/>
                                          </p:stCondLst>
                                        </p:cTn>
                                        <p:tgtEl>
                                          <p:spTgt spid="6">
                                            <p:graphicEl>
                                              <a:chart seriesIdx="-4" categoryIdx="41" bldStep="category"/>
                                            </p:graphicEl>
                                          </p:spTgt>
                                        </p:tgtEl>
                                        <p:attrNameLst>
                                          <p:attrName>style.visibility</p:attrName>
                                        </p:attrNameLst>
                                      </p:cBhvr>
                                      <p:to>
                                        <p:strVal val="hidden"/>
                                      </p:to>
                                    </p:set>
                                  </p:childTnLst>
                                </p:cTn>
                              </p:par>
                              <p:par>
                                <p:cTn id="298" presetID="10" presetClass="exit" presetSubtype="0" fill="hold" grpId="1" nodeType="withEffect">
                                  <p:stCondLst>
                                    <p:cond delay="0"/>
                                  </p:stCondLst>
                                  <p:childTnLst>
                                    <p:animEffect transition="out" filter="fade">
                                      <p:cBhvr>
                                        <p:cTn id="299" dur="500"/>
                                        <p:tgtEl>
                                          <p:spTgt spid="6">
                                            <p:graphicEl>
                                              <a:chart seriesIdx="-4" categoryIdx="40" bldStep="category"/>
                                            </p:graphicEl>
                                          </p:spTgt>
                                        </p:tgtEl>
                                      </p:cBhvr>
                                    </p:animEffect>
                                    <p:set>
                                      <p:cBhvr>
                                        <p:cTn id="300" dur="1" fill="hold">
                                          <p:stCondLst>
                                            <p:cond delay="499"/>
                                          </p:stCondLst>
                                        </p:cTn>
                                        <p:tgtEl>
                                          <p:spTgt spid="6">
                                            <p:graphicEl>
                                              <a:chart seriesIdx="-4" categoryIdx="40" bldStep="category"/>
                                            </p:graphicEl>
                                          </p:spTgt>
                                        </p:tgtEl>
                                        <p:attrNameLst>
                                          <p:attrName>style.visibility</p:attrName>
                                        </p:attrNameLst>
                                      </p:cBhvr>
                                      <p:to>
                                        <p:strVal val="hidden"/>
                                      </p:to>
                                    </p:set>
                                  </p:childTnLst>
                                </p:cTn>
                              </p:par>
                              <p:par>
                                <p:cTn id="301" presetID="10" presetClass="exit" presetSubtype="0" fill="hold" grpId="1" nodeType="withEffect">
                                  <p:stCondLst>
                                    <p:cond delay="0"/>
                                  </p:stCondLst>
                                  <p:childTnLst>
                                    <p:animEffect transition="out" filter="fade">
                                      <p:cBhvr>
                                        <p:cTn id="302" dur="500"/>
                                        <p:tgtEl>
                                          <p:spTgt spid="6">
                                            <p:graphicEl>
                                              <a:chart seriesIdx="-4" categoryIdx="39" bldStep="category"/>
                                            </p:graphicEl>
                                          </p:spTgt>
                                        </p:tgtEl>
                                      </p:cBhvr>
                                    </p:animEffect>
                                    <p:set>
                                      <p:cBhvr>
                                        <p:cTn id="303" dur="1" fill="hold">
                                          <p:stCondLst>
                                            <p:cond delay="499"/>
                                          </p:stCondLst>
                                        </p:cTn>
                                        <p:tgtEl>
                                          <p:spTgt spid="6">
                                            <p:graphicEl>
                                              <a:chart seriesIdx="-4" categoryIdx="39" bldStep="category"/>
                                            </p:graphicEl>
                                          </p:spTgt>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6">
                                            <p:graphicEl>
                                              <a:chart seriesIdx="-4" categoryIdx="38" bldStep="category"/>
                                            </p:graphicEl>
                                          </p:spTgt>
                                        </p:tgtEl>
                                      </p:cBhvr>
                                    </p:animEffect>
                                    <p:set>
                                      <p:cBhvr>
                                        <p:cTn id="306" dur="1" fill="hold">
                                          <p:stCondLst>
                                            <p:cond delay="499"/>
                                          </p:stCondLst>
                                        </p:cTn>
                                        <p:tgtEl>
                                          <p:spTgt spid="6">
                                            <p:graphicEl>
                                              <a:chart seriesIdx="-4" categoryIdx="38" bldStep="category"/>
                                            </p:graphicEl>
                                          </p:spTgt>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6">
                                            <p:graphicEl>
                                              <a:chart seriesIdx="-4" categoryIdx="37" bldStep="category"/>
                                            </p:graphicEl>
                                          </p:spTgt>
                                        </p:tgtEl>
                                      </p:cBhvr>
                                    </p:animEffect>
                                    <p:set>
                                      <p:cBhvr>
                                        <p:cTn id="309" dur="1" fill="hold">
                                          <p:stCondLst>
                                            <p:cond delay="499"/>
                                          </p:stCondLst>
                                        </p:cTn>
                                        <p:tgtEl>
                                          <p:spTgt spid="6">
                                            <p:graphicEl>
                                              <a:chart seriesIdx="-4" categoryIdx="37" bldStep="category"/>
                                            </p:graphicEl>
                                          </p:spTgt>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6">
                                            <p:graphicEl>
                                              <a:chart seriesIdx="-4" categoryIdx="36" bldStep="category"/>
                                            </p:graphicEl>
                                          </p:spTgt>
                                        </p:tgtEl>
                                      </p:cBhvr>
                                    </p:animEffect>
                                    <p:set>
                                      <p:cBhvr>
                                        <p:cTn id="312" dur="1" fill="hold">
                                          <p:stCondLst>
                                            <p:cond delay="499"/>
                                          </p:stCondLst>
                                        </p:cTn>
                                        <p:tgtEl>
                                          <p:spTgt spid="6">
                                            <p:graphicEl>
                                              <a:chart seriesIdx="-4" categoryIdx="36" bldStep="category"/>
                                            </p:graphicEl>
                                          </p:spTgt>
                                        </p:tgtEl>
                                        <p:attrNameLst>
                                          <p:attrName>style.visibility</p:attrName>
                                        </p:attrNameLst>
                                      </p:cBhvr>
                                      <p:to>
                                        <p:strVal val="hidden"/>
                                      </p:to>
                                    </p:set>
                                  </p:childTnLst>
                                </p:cTn>
                              </p:par>
                              <p:par>
                                <p:cTn id="313" presetID="10" presetClass="exit" presetSubtype="0" fill="hold" grpId="1" nodeType="withEffect">
                                  <p:stCondLst>
                                    <p:cond delay="0"/>
                                  </p:stCondLst>
                                  <p:childTnLst>
                                    <p:animEffect transition="out" filter="fade">
                                      <p:cBhvr>
                                        <p:cTn id="314" dur="500"/>
                                        <p:tgtEl>
                                          <p:spTgt spid="6">
                                            <p:graphicEl>
                                              <a:chart seriesIdx="-4" categoryIdx="35" bldStep="category"/>
                                            </p:graphicEl>
                                          </p:spTgt>
                                        </p:tgtEl>
                                      </p:cBhvr>
                                    </p:animEffect>
                                    <p:set>
                                      <p:cBhvr>
                                        <p:cTn id="315" dur="1" fill="hold">
                                          <p:stCondLst>
                                            <p:cond delay="499"/>
                                          </p:stCondLst>
                                        </p:cTn>
                                        <p:tgtEl>
                                          <p:spTgt spid="6">
                                            <p:graphicEl>
                                              <a:chart seriesIdx="-4" categoryIdx="35" bldStep="category"/>
                                            </p:graphicEl>
                                          </p:spTgt>
                                        </p:tgtEl>
                                        <p:attrNameLst>
                                          <p:attrName>style.visibility</p:attrName>
                                        </p:attrNameLst>
                                      </p:cBhvr>
                                      <p:to>
                                        <p:strVal val="hidden"/>
                                      </p:to>
                                    </p:set>
                                  </p:childTnLst>
                                </p:cTn>
                              </p:par>
                              <p:par>
                                <p:cTn id="316" presetID="10" presetClass="exit" presetSubtype="0" fill="hold" grpId="1" nodeType="withEffect">
                                  <p:stCondLst>
                                    <p:cond delay="0"/>
                                  </p:stCondLst>
                                  <p:childTnLst>
                                    <p:animEffect transition="out" filter="fade">
                                      <p:cBhvr>
                                        <p:cTn id="317" dur="500"/>
                                        <p:tgtEl>
                                          <p:spTgt spid="6">
                                            <p:graphicEl>
                                              <a:chart seriesIdx="-4" categoryIdx="34" bldStep="category"/>
                                            </p:graphicEl>
                                          </p:spTgt>
                                        </p:tgtEl>
                                      </p:cBhvr>
                                    </p:animEffect>
                                    <p:set>
                                      <p:cBhvr>
                                        <p:cTn id="318" dur="1" fill="hold">
                                          <p:stCondLst>
                                            <p:cond delay="499"/>
                                          </p:stCondLst>
                                        </p:cTn>
                                        <p:tgtEl>
                                          <p:spTgt spid="6">
                                            <p:graphicEl>
                                              <a:chart seriesIdx="-4" categoryIdx="34" bldStep="category"/>
                                            </p:graphicEl>
                                          </p:spTgt>
                                        </p:tgtEl>
                                        <p:attrNameLst>
                                          <p:attrName>style.visibility</p:attrName>
                                        </p:attrNameLst>
                                      </p:cBhvr>
                                      <p:to>
                                        <p:strVal val="hidden"/>
                                      </p:to>
                                    </p:set>
                                  </p:childTnLst>
                                </p:cTn>
                              </p:par>
                              <p:par>
                                <p:cTn id="319" presetID="10" presetClass="exit" presetSubtype="0" fill="hold" grpId="1" nodeType="withEffect">
                                  <p:stCondLst>
                                    <p:cond delay="0"/>
                                  </p:stCondLst>
                                  <p:childTnLst>
                                    <p:animEffect transition="out" filter="fade">
                                      <p:cBhvr>
                                        <p:cTn id="320" dur="500"/>
                                        <p:tgtEl>
                                          <p:spTgt spid="6">
                                            <p:graphicEl>
                                              <a:chart seriesIdx="-4" categoryIdx="33" bldStep="category"/>
                                            </p:graphicEl>
                                          </p:spTgt>
                                        </p:tgtEl>
                                      </p:cBhvr>
                                    </p:animEffect>
                                    <p:set>
                                      <p:cBhvr>
                                        <p:cTn id="321" dur="1" fill="hold">
                                          <p:stCondLst>
                                            <p:cond delay="499"/>
                                          </p:stCondLst>
                                        </p:cTn>
                                        <p:tgtEl>
                                          <p:spTgt spid="6">
                                            <p:graphicEl>
                                              <a:chart seriesIdx="-4" categoryIdx="33" bldStep="category"/>
                                            </p:graphicEl>
                                          </p:spTgt>
                                        </p:tgtEl>
                                        <p:attrNameLst>
                                          <p:attrName>style.visibility</p:attrName>
                                        </p:attrNameLst>
                                      </p:cBhvr>
                                      <p:to>
                                        <p:strVal val="hidden"/>
                                      </p:to>
                                    </p:set>
                                  </p:childTnLst>
                                </p:cTn>
                              </p:par>
                              <p:par>
                                <p:cTn id="322" presetID="10" presetClass="exit" presetSubtype="0" fill="hold" grpId="1" nodeType="withEffect">
                                  <p:stCondLst>
                                    <p:cond delay="0"/>
                                  </p:stCondLst>
                                  <p:childTnLst>
                                    <p:animEffect transition="out" filter="fade">
                                      <p:cBhvr>
                                        <p:cTn id="323" dur="500"/>
                                        <p:tgtEl>
                                          <p:spTgt spid="6">
                                            <p:graphicEl>
                                              <a:chart seriesIdx="-4" categoryIdx="32" bldStep="category"/>
                                            </p:graphicEl>
                                          </p:spTgt>
                                        </p:tgtEl>
                                      </p:cBhvr>
                                    </p:animEffect>
                                    <p:set>
                                      <p:cBhvr>
                                        <p:cTn id="324" dur="1" fill="hold">
                                          <p:stCondLst>
                                            <p:cond delay="499"/>
                                          </p:stCondLst>
                                        </p:cTn>
                                        <p:tgtEl>
                                          <p:spTgt spid="6">
                                            <p:graphicEl>
                                              <a:chart seriesIdx="-4" categoryIdx="32" bldStep="category"/>
                                            </p:graphicEl>
                                          </p:spTgt>
                                        </p:tgtEl>
                                        <p:attrNameLst>
                                          <p:attrName>style.visibility</p:attrName>
                                        </p:attrNameLst>
                                      </p:cBhvr>
                                      <p:to>
                                        <p:strVal val="hidden"/>
                                      </p:to>
                                    </p:set>
                                  </p:childTnLst>
                                </p:cTn>
                              </p:par>
                              <p:par>
                                <p:cTn id="325" presetID="10" presetClass="exit" presetSubtype="0" fill="hold" grpId="1" nodeType="withEffect">
                                  <p:stCondLst>
                                    <p:cond delay="0"/>
                                  </p:stCondLst>
                                  <p:childTnLst>
                                    <p:animEffect transition="out" filter="fade">
                                      <p:cBhvr>
                                        <p:cTn id="326" dur="500"/>
                                        <p:tgtEl>
                                          <p:spTgt spid="6">
                                            <p:graphicEl>
                                              <a:chart seriesIdx="-4" categoryIdx="31" bldStep="category"/>
                                            </p:graphicEl>
                                          </p:spTgt>
                                        </p:tgtEl>
                                      </p:cBhvr>
                                    </p:animEffect>
                                    <p:set>
                                      <p:cBhvr>
                                        <p:cTn id="327" dur="1" fill="hold">
                                          <p:stCondLst>
                                            <p:cond delay="499"/>
                                          </p:stCondLst>
                                        </p:cTn>
                                        <p:tgtEl>
                                          <p:spTgt spid="6">
                                            <p:graphicEl>
                                              <a:chart seriesIdx="-4" categoryIdx="31" bldStep="category"/>
                                            </p:graphicEl>
                                          </p:spTgt>
                                        </p:tgtEl>
                                        <p:attrNameLst>
                                          <p:attrName>style.visibility</p:attrName>
                                        </p:attrNameLst>
                                      </p:cBhvr>
                                      <p:to>
                                        <p:strVal val="hidden"/>
                                      </p:to>
                                    </p:set>
                                  </p:childTnLst>
                                </p:cTn>
                              </p:par>
                              <p:par>
                                <p:cTn id="328" presetID="10" presetClass="exit" presetSubtype="0" fill="hold" grpId="1" nodeType="withEffect">
                                  <p:stCondLst>
                                    <p:cond delay="0"/>
                                  </p:stCondLst>
                                  <p:childTnLst>
                                    <p:animEffect transition="out" filter="fade">
                                      <p:cBhvr>
                                        <p:cTn id="329" dur="500"/>
                                        <p:tgtEl>
                                          <p:spTgt spid="6">
                                            <p:graphicEl>
                                              <a:chart seriesIdx="-4" categoryIdx="30" bldStep="category"/>
                                            </p:graphicEl>
                                          </p:spTgt>
                                        </p:tgtEl>
                                      </p:cBhvr>
                                    </p:animEffect>
                                    <p:set>
                                      <p:cBhvr>
                                        <p:cTn id="330" dur="1" fill="hold">
                                          <p:stCondLst>
                                            <p:cond delay="499"/>
                                          </p:stCondLst>
                                        </p:cTn>
                                        <p:tgtEl>
                                          <p:spTgt spid="6">
                                            <p:graphicEl>
                                              <a:chart seriesIdx="-4" categoryIdx="30" bldStep="category"/>
                                            </p:graphicEl>
                                          </p:spTgt>
                                        </p:tgtEl>
                                        <p:attrNameLst>
                                          <p:attrName>style.visibility</p:attrName>
                                        </p:attrNameLst>
                                      </p:cBhvr>
                                      <p:to>
                                        <p:strVal val="hidden"/>
                                      </p:to>
                                    </p:set>
                                  </p:childTnLst>
                                </p:cTn>
                              </p:par>
                              <p:par>
                                <p:cTn id="331" presetID="10" presetClass="exit" presetSubtype="0" fill="hold" grpId="1" nodeType="withEffect">
                                  <p:stCondLst>
                                    <p:cond delay="0"/>
                                  </p:stCondLst>
                                  <p:childTnLst>
                                    <p:animEffect transition="out" filter="fade">
                                      <p:cBhvr>
                                        <p:cTn id="332" dur="500"/>
                                        <p:tgtEl>
                                          <p:spTgt spid="6">
                                            <p:graphicEl>
                                              <a:chart seriesIdx="-4" categoryIdx="29" bldStep="category"/>
                                            </p:graphicEl>
                                          </p:spTgt>
                                        </p:tgtEl>
                                      </p:cBhvr>
                                    </p:animEffect>
                                    <p:set>
                                      <p:cBhvr>
                                        <p:cTn id="333" dur="1" fill="hold">
                                          <p:stCondLst>
                                            <p:cond delay="499"/>
                                          </p:stCondLst>
                                        </p:cTn>
                                        <p:tgtEl>
                                          <p:spTgt spid="6">
                                            <p:graphicEl>
                                              <a:chart seriesIdx="-4" categoryIdx="29" bldStep="category"/>
                                            </p:graphicEl>
                                          </p:spTgt>
                                        </p:tgtEl>
                                        <p:attrNameLst>
                                          <p:attrName>style.visibility</p:attrName>
                                        </p:attrNameLst>
                                      </p:cBhvr>
                                      <p:to>
                                        <p:strVal val="hidden"/>
                                      </p:to>
                                    </p:set>
                                  </p:childTnLst>
                                </p:cTn>
                              </p:par>
                              <p:par>
                                <p:cTn id="334" presetID="10" presetClass="exit" presetSubtype="0" fill="hold" grpId="1" nodeType="withEffect">
                                  <p:stCondLst>
                                    <p:cond delay="0"/>
                                  </p:stCondLst>
                                  <p:childTnLst>
                                    <p:animEffect transition="out" filter="fade">
                                      <p:cBhvr>
                                        <p:cTn id="335" dur="500"/>
                                        <p:tgtEl>
                                          <p:spTgt spid="6">
                                            <p:graphicEl>
                                              <a:chart seriesIdx="-4" categoryIdx="28" bldStep="category"/>
                                            </p:graphicEl>
                                          </p:spTgt>
                                        </p:tgtEl>
                                      </p:cBhvr>
                                    </p:animEffect>
                                    <p:set>
                                      <p:cBhvr>
                                        <p:cTn id="336" dur="1" fill="hold">
                                          <p:stCondLst>
                                            <p:cond delay="499"/>
                                          </p:stCondLst>
                                        </p:cTn>
                                        <p:tgtEl>
                                          <p:spTgt spid="6">
                                            <p:graphicEl>
                                              <a:chart seriesIdx="-4" categoryIdx="28" bldStep="category"/>
                                            </p:graphicEl>
                                          </p:spTgt>
                                        </p:tgtEl>
                                        <p:attrNameLst>
                                          <p:attrName>style.visibility</p:attrName>
                                        </p:attrNameLst>
                                      </p:cBhvr>
                                      <p:to>
                                        <p:strVal val="hidden"/>
                                      </p:to>
                                    </p:set>
                                  </p:childTnLst>
                                </p:cTn>
                              </p:par>
                              <p:par>
                                <p:cTn id="337" presetID="10" presetClass="exit" presetSubtype="0" fill="hold" grpId="1" nodeType="withEffect">
                                  <p:stCondLst>
                                    <p:cond delay="0"/>
                                  </p:stCondLst>
                                  <p:childTnLst>
                                    <p:animEffect transition="out" filter="fade">
                                      <p:cBhvr>
                                        <p:cTn id="338" dur="500"/>
                                        <p:tgtEl>
                                          <p:spTgt spid="6">
                                            <p:graphicEl>
                                              <a:chart seriesIdx="-4" categoryIdx="27" bldStep="category"/>
                                            </p:graphicEl>
                                          </p:spTgt>
                                        </p:tgtEl>
                                      </p:cBhvr>
                                    </p:animEffect>
                                    <p:set>
                                      <p:cBhvr>
                                        <p:cTn id="339" dur="1" fill="hold">
                                          <p:stCondLst>
                                            <p:cond delay="499"/>
                                          </p:stCondLst>
                                        </p:cTn>
                                        <p:tgtEl>
                                          <p:spTgt spid="6">
                                            <p:graphicEl>
                                              <a:chart seriesIdx="-4" categoryIdx="27" bldStep="category"/>
                                            </p:graphicEl>
                                          </p:spTgt>
                                        </p:tgtEl>
                                        <p:attrNameLst>
                                          <p:attrName>style.visibility</p:attrName>
                                        </p:attrNameLst>
                                      </p:cBhvr>
                                      <p:to>
                                        <p:strVal val="hidden"/>
                                      </p:to>
                                    </p:set>
                                  </p:childTnLst>
                                </p:cTn>
                              </p:par>
                              <p:par>
                                <p:cTn id="340" presetID="10" presetClass="exit" presetSubtype="0" fill="hold" grpId="1" nodeType="withEffect">
                                  <p:stCondLst>
                                    <p:cond delay="0"/>
                                  </p:stCondLst>
                                  <p:childTnLst>
                                    <p:animEffect transition="out" filter="fade">
                                      <p:cBhvr>
                                        <p:cTn id="341" dur="500"/>
                                        <p:tgtEl>
                                          <p:spTgt spid="6">
                                            <p:graphicEl>
                                              <a:chart seriesIdx="-4" categoryIdx="26" bldStep="category"/>
                                            </p:graphicEl>
                                          </p:spTgt>
                                        </p:tgtEl>
                                      </p:cBhvr>
                                    </p:animEffect>
                                    <p:set>
                                      <p:cBhvr>
                                        <p:cTn id="342" dur="1" fill="hold">
                                          <p:stCondLst>
                                            <p:cond delay="499"/>
                                          </p:stCondLst>
                                        </p:cTn>
                                        <p:tgtEl>
                                          <p:spTgt spid="6">
                                            <p:graphicEl>
                                              <a:chart seriesIdx="-4" categoryIdx="26" bldStep="category"/>
                                            </p:graphicEl>
                                          </p:spTgt>
                                        </p:tgtEl>
                                        <p:attrNameLst>
                                          <p:attrName>style.visibility</p:attrName>
                                        </p:attrNameLst>
                                      </p:cBhvr>
                                      <p:to>
                                        <p:strVal val="hidden"/>
                                      </p:to>
                                    </p:set>
                                  </p:childTnLst>
                                </p:cTn>
                              </p:par>
                              <p:par>
                                <p:cTn id="343" presetID="10" presetClass="exit" presetSubtype="0" fill="hold" grpId="1" nodeType="withEffect">
                                  <p:stCondLst>
                                    <p:cond delay="0"/>
                                  </p:stCondLst>
                                  <p:childTnLst>
                                    <p:animEffect transition="out" filter="fade">
                                      <p:cBhvr>
                                        <p:cTn id="344" dur="500"/>
                                        <p:tgtEl>
                                          <p:spTgt spid="6">
                                            <p:graphicEl>
                                              <a:chart seriesIdx="-4" categoryIdx="25" bldStep="category"/>
                                            </p:graphicEl>
                                          </p:spTgt>
                                        </p:tgtEl>
                                      </p:cBhvr>
                                    </p:animEffect>
                                    <p:set>
                                      <p:cBhvr>
                                        <p:cTn id="345" dur="1" fill="hold">
                                          <p:stCondLst>
                                            <p:cond delay="499"/>
                                          </p:stCondLst>
                                        </p:cTn>
                                        <p:tgtEl>
                                          <p:spTgt spid="6">
                                            <p:graphicEl>
                                              <a:chart seriesIdx="-4" categoryIdx="25" bldStep="category"/>
                                            </p:graphicEl>
                                          </p:spTgt>
                                        </p:tgtEl>
                                        <p:attrNameLst>
                                          <p:attrName>style.visibility</p:attrName>
                                        </p:attrNameLst>
                                      </p:cBhvr>
                                      <p:to>
                                        <p:strVal val="hidden"/>
                                      </p:to>
                                    </p:set>
                                  </p:childTnLst>
                                </p:cTn>
                              </p:par>
                              <p:par>
                                <p:cTn id="346" presetID="10" presetClass="exit" presetSubtype="0" fill="hold" grpId="1" nodeType="withEffect">
                                  <p:stCondLst>
                                    <p:cond delay="0"/>
                                  </p:stCondLst>
                                  <p:childTnLst>
                                    <p:animEffect transition="out" filter="fade">
                                      <p:cBhvr>
                                        <p:cTn id="347" dur="500"/>
                                        <p:tgtEl>
                                          <p:spTgt spid="6">
                                            <p:graphicEl>
                                              <a:chart seriesIdx="-4" categoryIdx="24" bldStep="category"/>
                                            </p:graphicEl>
                                          </p:spTgt>
                                        </p:tgtEl>
                                      </p:cBhvr>
                                    </p:animEffect>
                                    <p:set>
                                      <p:cBhvr>
                                        <p:cTn id="348" dur="1" fill="hold">
                                          <p:stCondLst>
                                            <p:cond delay="499"/>
                                          </p:stCondLst>
                                        </p:cTn>
                                        <p:tgtEl>
                                          <p:spTgt spid="6">
                                            <p:graphicEl>
                                              <a:chart seriesIdx="-4" categoryIdx="24" bldStep="category"/>
                                            </p:graphicEl>
                                          </p:spTgt>
                                        </p:tgtEl>
                                        <p:attrNameLst>
                                          <p:attrName>style.visibility</p:attrName>
                                        </p:attrNameLst>
                                      </p:cBhvr>
                                      <p:to>
                                        <p:strVal val="hidden"/>
                                      </p:to>
                                    </p:set>
                                  </p:childTnLst>
                                </p:cTn>
                              </p:par>
                              <p:par>
                                <p:cTn id="349" presetID="10" presetClass="exit" presetSubtype="0" fill="hold" grpId="1" nodeType="withEffect">
                                  <p:stCondLst>
                                    <p:cond delay="0"/>
                                  </p:stCondLst>
                                  <p:childTnLst>
                                    <p:animEffect transition="out" filter="fade">
                                      <p:cBhvr>
                                        <p:cTn id="350" dur="500"/>
                                        <p:tgtEl>
                                          <p:spTgt spid="6">
                                            <p:graphicEl>
                                              <a:chart seriesIdx="-4" categoryIdx="23" bldStep="category"/>
                                            </p:graphicEl>
                                          </p:spTgt>
                                        </p:tgtEl>
                                      </p:cBhvr>
                                    </p:animEffect>
                                    <p:set>
                                      <p:cBhvr>
                                        <p:cTn id="351" dur="1" fill="hold">
                                          <p:stCondLst>
                                            <p:cond delay="499"/>
                                          </p:stCondLst>
                                        </p:cTn>
                                        <p:tgtEl>
                                          <p:spTgt spid="6">
                                            <p:graphicEl>
                                              <a:chart seriesIdx="-4" categoryIdx="23" bldStep="category"/>
                                            </p:graphicEl>
                                          </p:spTgt>
                                        </p:tgtEl>
                                        <p:attrNameLst>
                                          <p:attrName>style.visibility</p:attrName>
                                        </p:attrNameLst>
                                      </p:cBhvr>
                                      <p:to>
                                        <p:strVal val="hidden"/>
                                      </p:to>
                                    </p:set>
                                  </p:childTnLst>
                                </p:cTn>
                              </p:par>
                              <p:par>
                                <p:cTn id="352" presetID="10" presetClass="exit" presetSubtype="0" fill="hold" grpId="1" nodeType="withEffect">
                                  <p:stCondLst>
                                    <p:cond delay="0"/>
                                  </p:stCondLst>
                                  <p:childTnLst>
                                    <p:animEffect transition="out" filter="fade">
                                      <p:cBhvr>
                                        <p:cTn id="353" dur="500"/>
                                        <p:tgtEl>
                                          <p:spTgt spid="6">
                                            <p:graphicEl>
                                              <a:chart seriesIdx="-4" categoryIdx="22" bldStep="category"/>
                                            </p:graphicEl>
                                          </p:spTgt>
                                        </p:tgtEl>
                                      </p:cBhvr>
                                    </p:animEffect>
                                    <p:set>
                                      <p:cBhvr>
                                        <p:cTn id="354" dur="1" fill="hold">
                                          <p:stCondLst>
                                            <p:cond delay="499"/>
                                          </p:stCondLst>
                                        </p:cTn>
                                        <p:tgtEl>
                                          <p:spTgt spid="6">
                                            <p:graphicEl>
                                              <a:chart seriesIdx="-4" categoryIdx="22" bldStep="category"/>
                                            </p:graphicEl>
                                          </p:spTgt>
                                        </p:tgtEl>
                                        <p:attrNameLst>
                                          <p:attrName>style.visibility</p:attrName>
                                        </p:attrNameLst>
                                      </p:cBhvr>
                                      <p:to>
                                        <p:strVal val="hidden"/>
                                      </p:to>
                                    </p:set>
                                  </p:childTnLst>
                                </p:cTn>
                              </p:par>
                              <p:par>
                                <p:cTn id="355" presetID="10" presetClass="exit" presetSubtype="0" fill="hold" grpId="1" nodeType="withEffect">
                                  <p:stCondLst>
                                    <p:cond delay="0"/>
                                  </p:stCondLst>
                                  <p:childTnLst>
                                    <p:animEffect transition="out" filter="fade">
                                      <p:cBhvr>
                                        <p:cTn id="356" dur="500"/>
                                        <p:tgtEl>
                                          <p:spTgt spid="6">
                                            <p:graphicEl>
                                              <a:chart seriesIdx="-4" categoryIdx="21" bldStep="category"/>
                                            </p:graphicEl>
                                          </p:spTgt>
                                        </p:tgtEl>
                                      </p:cBhvr>
                                    </p:animEffect>
                                    <p:set>
                                      <p:cBhvr>
                                        <p:cTn id="357" dur="1" fill="hold">
                                          <p:stCondLst>
                                            <p:cond delay="499"/>
                                          </p:stCondLst>
                                        </p:cTn>
                                        <p:tgtEl>
                                          <p:spTgt spid="6">
                                            <p:graphicEl>
                                              <a:chart seriesIdx="-4" categoryIdx="21" bldStep="category"/>
                                            </p:graphicEl>
                                          </p:spTgt>
                                        </p:tgtEl>
                                        <p:attrNameLst>
                                          <p:attrName>style.visibility</p:attrName>
                                        </p:attrNameLst>
                                      </p:cBhvr>
                                      <p:to>
                                        <p:strVal val="hidden"/>
                                      </p:to>
                                    </p:set>
                                  </p:childTnLst>
                                </p:cTn>
                              </p:par>
                              <p:par>
                                <p:cTn id="358" presetID="10" presetClass="exit" presetSubtype="0" fill="hold" grpId="1" nodeType="withEffect">
                                  <p:stCondLst>
                                    <p:cond delay="0"/>
                                  </p:stCondLst>
                                  <p:childTnLst>
                                    <p:animEffect transition="out" filter="fade">
                                      <p:cBhvr>
                                        <p:cTn id="359" dur="500"/>
                                        <p:tgtEl>
                                          <p:spTgt spid="6">
                                            <p:graphicEl>
                                              <a:chart seriesIdx="-4" categoryIdx="20" bldStep="category"/>
                                            </p:graphicEl>
                                          </p:spTgt>
                                        </p:tgtEl>
                                      </p:cBhvr>
                                    </p:animEffect>
                                    <p:set>
                                      <p:cBhvr>
                                        <p:cTn id="360" dur="1" fill="hold">
                                          <p:stCondLst>
                                            <p:cond delay="499"/>
                                          </p:stCondLst>
                                        </p:cTn>
                                        <p:tgtEl>
                                          <p:spTgt spid="6">
                                            <p:graphicEl>
                                              <a:chart seriesIdx="-4" categoryIdx="20" bldStep="category"/>
                                            </p:graphicEl>
                                          </p:spTgt>
                                        </p:tgtEl>
                                        <p:attrNameLst>
                                          <p:attrName>style.visibility</p:attrName>
                                        </p:attrNameLst>
                                      </p:cBhvr>
                                      <p:to>
                                        <p:strVal val="hidden"/>
                                      </p:to>
                                    </p:set>
                                  </p:childTnLst>
                                </p:cTn>
                              </p:par>
                              <p:par>
                                <p:cTn id="361" presetID="10" presetClass="exit" presetSubtype="0" fill="hold" grpId="1" nodeType="withEffect">
                                  <p:stCondLst>
                                    <p:cond delay="0"/>
                                  </p:stCondLst>
                                  <p:childTnLst>
                                    <p:animEffect transition="out" filter="fade">
                                      <p:cBhvr>
                                        <p:cTn id="362" dur="500"/>
                                        <p:tgtEl>
                                          <p:spTgt spid="6">
                                            <p:graphicEl>
                                              <a:chart seriesIdx="-4" categoryIdx="19" bldStep="category"/>
                                            </p:graphicEl>
                                          </p:spTgt>
                                        </p:tgtEl>
                                      </p:cBhvr>
                                    </p:animEffect>
                                    <p:set>
                                      <p:cBhvr>
                                        <p:cTn id="363" dur="1" fill="hold">
                                          <p:stCondLst>
                                            <p:cond delay="499"/>
                                          </p:stCondLst>
                                        </p:cTn>
                                        <p:tgtEl>
                                          <p:spTgt spid="6">
                                            <p:graphicEl>
                                              <a:chart seriesIdx="-4" categoryIdx="19" bldStep="category"/>
                                            </p:graphicEl>
                                          </p:spTgt>
                                        </p:tgtEl>
                                        <p:attrNameLst>
                                          <p:attrName>style.visibility</p:attrName>
                                        </p:attrNameLst>
                                      </p:cBhvr>
                                      <p:to>
                                        <p:strVal val="hidden"/>
                                      </p:to>
                                    </p:set>
                                  </p:childTnLst>
                                </p:cTn>
                              </p:par>
                              <p:par>
                                <p:cTn id="364" presetID="10" presetClass="exit" presetSubtype="0" fill="hold" grpId="1" nodeType="withEffect">
                                  <p:stCondLst>
                                    <p:cond delay="0"/>
                                  </p:stCondLst>
                                  <p:childTnLst>
                                    <p:animEffect transition="out" filter="fade">
                                      <p:cBhvr>
                                        <p:cTn id="365" dur="500"/>
                                        <p:tgtEl>
                                          <p:spTgt spid="6">
                                            <p:graphicEl>
                                              <a:chart seriesIdx="-4" categoryIdx="18" bldStep="category"/>
                                            </p:graphicEl>
                                          </p:spTgt>
                                        </p:tgtEl>
                                      </p:cBhvr>
                                    </p:animEffect>
                                    <p:set>
                                      <p:cBhvr>
                                        <p:cTn id="366" dur="1" fill="hold">
                                          <p:stCondLst>
                                            <p:cond delay="499"/>
                                          </p:stCondLst>
                                        </p:cTn>
                                        <p:tgtEl>
                                          <p:spTgt spid="6">
                                            <p:graphicEl>
                                              <a:chart seriesIdx="-4" categoryIdx="18" bldStep="category"/>
                                            </p:graphicEl>
                                          </p:spTgt>
                                        </p:tgtEl>
                                        <p:attrNameLst>
                                          <p:attrName>style.visibility</p:attrName>
                                        </p:attrNameLst>
                                      </p:cBhvr>
                                      <p:to>
                                        <p:strVal val="hidden"/>
                                      </p:to>
                                    </p:set>
                                  </p:childTnLst>
                                </p:cTn>
                              </p:par>
                              <p:par>
                                <p:cTn id="367" presetID="10" presetClass="exit" presetSubtype="0" fill="hold" grpId="1" nodeType="withEffect">
                                  <p:stCondLst>
                                    <p:cond delay="0"/>
                                  </p:stCondLst>
                                  <p:childTnLst>
                                    <p:animEffect transition="out" filter="fade">
                                      <p:cBhvr>
                                        <p:cTn id="368" dur="500"/>
                                        <p:tgtEl>
                                          <p:spTgt spid="6">
                                            <p:graphicEl>
                                              <a:chart seriesIdx="-4" categoryIdx="17" bldStep="category"/>
                                            </p:graphicEl>
                                          </p:spTgt>
                                        </p:tgtEl>
                                      </p:cBhvr>
                                    </p:animEffect>
                                    <p:set>
                                      <p:cBhvr>
                                        <p:cTn id="369" dur="1" fill="hold">
                                          <p:stCondLst>
                                            <p:cond delay="499"/>
                                          </p:stCondLst>
                                        </p:cTn>
                                        <p:tgtEl>
                                          <p:spTgt spid="6">
                                            <p:graphicEl>
                                              <a:chart seriesIdx="-4" categoryIdx="17" bldStep="category"/>
                                            </p:graphicEl>
                                          </p:spTgt>
                                        </p:tgtEl>
                                        <p:attrNameLst>
                                          <p:attrName>style.visibility</p:attrName>
                                        </p:attrNameLst>
                                      </p:cBhvr>
                                      <p:to>
                                        <p:strVal val="hidden"/>
                                      </p:to>
                                    </p:set>
                                  </p:childTnLst>
                                </p:cTn>
                              </p:par>
                              <p:par>
                                <p:cTn id="370" presetID="10" presetClass="exit" presetSubtype="0" fill="hold" grpId="1" nodeType="withEffect">
                                  <p:stCondLst>
                                    <p:cond delay="0"/>
                                  </p:stCondLst>
                                  <p:childTnLst>
                                    <p:animEffect transition="out" filter="fade">
                                      <p:cBhvr>
                                        <p:cTn id="371" dur="500"/>
                                        <p:tgtEl>
                                          <p:spTgt spid="6">
                                            <p:graphicEl>
                                              <a:chart seriesIdx="-4" categoryIdx="16" bldStep="category"/>
                                            </p:graphicEl>
                                          </p:spTgt>
                                        </p:tgtEl>
                                      </p:cBhvr>
                                    </p:animEffect>
                                    <p:set>
                                      <p:cBhvr>
                                        <p:cTn id="372" dur="1" fill="hold">
                                          <p:stCondLst>
                                            <p:cond delay="499"/>
                                          </p:stCondLst>
                                        </p:cTn>
                                        <p:tgtEl>
                                          <p:spTgt spid="6">
                                            <p:graphicEl>
                                              <a:chart seriesIdx="-4" categoryIdx="16" bldStep="category"/>
                                            </p:graphicEl>
                                          </p:spTgt>
                                        </p:tgtEl>
                                        <p:attrNameLst>
                                          <p:attrName>style.visibility</p:attrName>
                                        </p:attrNameLst>
                                      </p:cBhvr>
                                      <p:to>
                                        <p:strVal val="hidden"/>
                                      </p:to>
                                    </p:set>
                                  </p:childTnLst>
                                </p:cTn>
                              </p:par>
                              <p:par>
                                <p:cTn id="373" presetID="10" presetClass="exit" presetSubtype="0" fill="hold" grpId="1" nodeType="withEffect">
                                  <p:stCondLst>
                                    <p:cond delay="0"/>
                                  </p:stCondLst>
                                  <p:childTnLst>
                                    <p:animEffect transition="out" filter="fade">
                                      <p:cBhvr>
                                        <p:cTn id="374" dur="500"/>
                                        <p:tgtEl>
                                          <p:spTgt spid="6">
                                            <p:graphicEl>
                                              <a:chart seriesIdx="-4" categoryIdx="15" bldStep="category"/>
                                            </p:graphicEl>
                                          </p:spTgt>
                                        </p:tgtEl>
                                      </p:cBhvr>
                                    </p:animEffect>
                                    <p:set>
                                      <p:cBhvr>
                                        <p:cTn id="375" dur="1" fill="hold">
                                          <p:stCondLst>
                                            <p:cond delay="499"/>
                                          </p:stCondLst>
                                        </p:cTn>
                                        <p:tgtEl>
                                          <p:spTgt spid="6">
                                            <p:graphicEl>
                                              <a:chart seriesIdx="-4" categoryIdx="15" bldStep="category"/>
                                            </p:graphicEl>
                                          </p:spTgt>
                                        </p:tgtEl>
                                        <p:attrNameLst>
                                          <p:attrName>style.visibility</p:attrName>
                                        </p:attrNameLst>
                                      </p:cBhvr>
                                      <p:to>
                                        <p:strVal val="hidden"/>
                                      </p:to>
                                    </p:set>
                                  </p:childTnLst>
                                </p:cTn>
                              </p:par>
                              <p:par>
                                <p:cTn id="376" presetID="10" presetClass="exit" presetSubtype="0" fill="hold" grpId="1" nodeType="withEffect">
                                  <p:stCondLst>
                                    <p:cond delay="0"/>
                                  </p:stCondLst>
                                  <p:childTnLst>
                                    <p:animEffect transition="out" filter="fade">
                                      <p:cBhvr>
                                        <p:cTn id="377" dur="500"/>
                                        <p:tgtEl>
                                          <p:spTgt spid="6">
                                            <p:graphicEl>
                                              <a:chart seriesIdx="-4" categoryIdx="14" bldStep="category"/>
                                            </p:graphicEl>
                                          </p:spTgt>
                                        </p:tgtEl>
                                      </p:cBhvr>
                                    </p:animEffect>
                                    <p:set>
                                      <p:cBhvr>
                                        <p:cTn id="378" dur="1" fill="hold">
                                          <p:stCondLst>
                                            <p:cond delay="499"/>
                                          </p:stCondLst>
                                        </p:cTn>
                                        <p:tgtEl>
                                          <p:spTgt spid="6">
                                            <p:graphicEl>
                                              <a:chart seriesIdx="-4" categoryIdx="14" bldStep="category"/>
                                            </p:graphicEl>
                                          </p:spTgt>
                                        </p:tgtEl>
                                        <p:attrNameLst>
                                          <p:attrName>style.visibility</p:attrName>
                                        </p:attrNameLst>
                                      </p:cBhvr>
                                      <p:to>
                                        <p:strVal val="hidden"/>
                                      </p:to>
                                    </p:set>
                                  </p:childTnLst>
                                </p:cTn>
                              </p:par>
                              <p:par>
                                <p:cTn id="379" presetID="10" presetClass="exit" presetSubtype="0" fill="hold" grpId="1" nodeType="withEffect">
                                  <p:stCondLst>
                                    <p:cond delay="0"/>
                                  </p:stCondLst>
                                  <p:childTnLst>
                                    <p:animEffect transition="out" filter="fade">
                                      <p:cBhvr>
                                        <p:cTn id="380" dur="500"/>
                                        <p:tgtEl>
                                          <p:spTgt spid="6">
                                            <p:graphicEl>
                                              <a:chart seriesIdx="-4" categoryIdx="13" bldStep="category"/>
                                            </p:graphicEl>
                                          </p:spTgt>
                                        </p:tgtEl>
                                      </p:cBhvr>
                                    </p:animEffect>
                                    <p:set>
                                      <p:cBhvr>
                                        <p:cTn id="381" dur="1" fill="hold">
                                          <p:stCondLst>
                                            <p:cond delay="499"/>
                                          </p:stCondLst>
                                        </p:cTn>
                                        <p:tgtEl>
                                          <p:spTgt spid="6">
                                            <p:graphicEl>
                                              <a:chart seriesIdx="-4" categoryIdx="13" bldStep="category"/>
                                            </p:graphicEl>
                                          </p:spTgt>
                                        </p:tgtEl>
                                        <p:attrNameLst>
                                          <p:attrName>style.visibility</p:attrName>
                                        </p:attrNameLst>
                                      </p:cBhvr>
                                      <p:to>
                                        <p:strVal val="hidden"/>
                                      </p:to>
                                    </p:set>
                                  </p:childTnLst>
                                </p:cTn>
                              </p:par>
                              <p:par>
                                <p:cTn id="382" presetID="10" presetClass="exit" presetSubtype="0" fill="hold" grpId="1" nodeType="withEffect">
                                  <p:stCondLst>
                                    <p:cond delay="0"/>
                                  </p:stCondLst>
                                  <p:childTnLst>
                                    <p:animEffect transition="out" filter="fade">
                                      <p:cBhvr>
                                        <p:cTn id="383" dur="500"/>
                                        <p:tgtEl>
                                          <p:spTgt spid="6">
                                            <p:graphicEl>
                                              <a:chart seriesIdx="-4" categoryIdx="12" bldStep="category"/>
                                            </p:graphicEl>
                                          </p:spTgt>
                                        </p:tgtEl>
                                      </p:cBhvr>
                                    </p:animEffect>
                                    <p:set>
                                      <p:cBhvr>
                                        <p:cTn id="384" dur="1" fill="hold">
                                          <p:stCondLst>
                                            <p:cond delay="499"/>
                                          </p:stCondLst>
                                        </p:cTn>
                                        <p:tgtEl>
                                          <p:spTgt spid="6">
                                            <p:graphicEl>
                                              <a:chart seriesIdx="-4" categoryIdx="12" bldStep="category"/>
                                            </p:graphicEl>
                                          </p:spTgt>
                                        </p:tgtEl>
                                        <p:attrNameLst>
                                          <p:attrName>style.visibility</p:attrName>
                                        </p:attrNameLst>
                                      </p:cBhvr>
                                      <p:to>
                                        <p:strVal val="hidden"/>
                                      </p:to>
                                    </p:set>
                                  </p:childTnLst>
                                </p:cTn>
                              </p:par>
                              <p:par>
                                <p:cTn id="385" presetID="10" presetClass="exit" presetSubtype="0" fill="hold" grpId="1" nodeType="withEffect">
                                  <p:stCondLst>
                                    <p:cond delay="0"/>
                                  </p:stCondLst>
                                  <p:childTnLst>
                                    <p:animEffect transition="out" filter="fade">
                                      <p:cBhvr>
                                        <p:cTn id="386" dur="500"/>
                                        <p:tgtEl>
                                          <p:spTgt spid="6">
                                            <p:graphicEl>
                                              <a:chart seriesIdx="-4" categoryIdx="11" bldStep="category"/>
                                            </p:graphicEl>
                                          </p:spTgt>
                                        </p:tgtEl>
                                      </p:cBhvr>
                                    </p:animEffect>
                                    <p:set>
                                      <p:cBhvr>
                                        <p:cTn id="387" dur="1" fill="hold">
                                          <p:stCondLst>
                                            <p:cond delay="499"/>
                                          </p:stCondLst>
                                        </p:cTn>
                                        <p:tgtEl>
                                          <p:spTgt spid="6">
                                            <p:graphicEl>
                                              <a:chart seriesIdx="-4" categoryIdx="11" bldStep="category"/>
                                            </p:graphicEl>
                                          </p:spTgt>
                                        </p:tgtEl>
                                        <p:attrNameLst>
                                          <p:attrName>style.visibility</p:attrName>
                                        </p:attrNameLst>
                                      </p:cBhvr>
                                      <p:to>
                                        <p:strVal val="hidden"/>
                                      </p:to>
                                    </p:set>
                                  </p:childTnLst>
                                </p:cTn>
                              </p:par>
                              <p:par>
                                <p:cTn id="388" presetID="10" presetClass="exit" presetSubtype="0" fill="hold" grpId="1" nodeType="withEffect">
                                  <p:stCondLst>
                                    <p:cond delay="0"/>
                                  </p:stCondLst>
                                  <p:childTnLst>
                                    <p:animEffect transition="out" filter="fade">
                                      <p:cBhvr>
                                        <p:cTn id="389" dur="500"/>
                                        <p:tgtEl>
                                          <p:spTgt spid="6">
                                            <p:graphicEl>
                                              <a:chart seriesIdx="-4" categoryIdx="10" bldStep="category"/>
                                            </p:graphicEl>
                                          </p:spTgt>
                                        </p:tgtEl>
                                      </p:cBhvr>
                                    </p:animEffect>
                                    <p:set>
                                      <p:cBhvr>
                                        <p:cTn id="390" dur="1" fill="hold">
                                          <p:stCondLst>
                                            <p:cond delay="499"/>
                                          </p:stCondLst>
                                        </p:cTn>
                                        <p:tgtEl>
                                          <p:spTgt spid="6">
                                            <p:graphicEl>
                                              <a:chart seriesIdx="-4" categoryIdx="10" bldStep="category"/>
                                            </p:graphicEl>
                                          </p:spTgt>
                                        </p:tgtEl>
                                        <p:attrNameLst>
                                          <p:attrName>style.visibility</p:attrName>
                                        </p:attrNameLst>
                                      </p:cBhvr>
                                      <p:to>
                                        <p:strVal val="hidden"/>
                                      </p:to>
                                    </p:set>
                                  </p:childTnLst>
                                </p:cTn>
                              </p:par>
                              <p:par>
                                <p:cTn id="391" presetID="10" presetClass="exit" presetSubtype="0" fill="hold" grpId="1" nodeType="withEffect">
                                  <p:stCondLst>
                                    <p:cond delay="0"/>
                                  </p:stCondLst>
                                  <p:childTnLst>
                                    <p:animEffect transition="out" filter="fade">
                                      <p:cBhvr>
                                        <p:cTn id="392" dur="500"/>
                                        <p:tgtEl>
                                          <p:spTgt spid="6">
                                            <p:graphicEl>
                                              <a:chart seriesIdx="-4" categoryIdx="9" bldStep="category"/>
                                            </p:graphicEl>
                                          </p:spTgt>
                                        </p:tgtEl>
                                      </p:cBhvr>
                                    </p:animEffect>
                                    <p:set>
                                      <p:cBhvr>
                                        <p:cTn id="393" dur="1" fill="hold">
                                          <p:stCondLst>
                                            <p:cond delay="499"/>
                                          </p:stCondLst>
                                        </p:cTn>
                                        <p:tgtEl>
                                          <p:spTgt spid="6">
                                            <p:graphicEl>
                                              <a:chart seriesIdx="-4" categoryIdx="9" bldStep="category"/>
                                            </p:graphicEl>
                                          </p:spTgt>
                                        </p:tgtEl>
                                        <p:attrNameLst>
                                          <p:attrName>style.visibility</p:attrName>
                                        </p:attrNameLst>
                                      </p:cBhvr>
                                      <p:to>
                                        <p:strVal val="hidden"/>
                                      </p:to>
                                    </p:set>
                                  </p:childTnLst>
                                </p:cTn>
                              </p:par>
                              <p:par>
                                <p:cTn id="394" presetID="10" presetClass="exit" presetSubtype="0" fill="hold" grpId="1" nodeType="withEffect">
                                  <p:stCondLst>
                                    <p:cond delay="0"/>
                                  </p:stCondLst>
                                  <p:childTnLst>
                                    <p:animEffect transition="out" filter="fade">
                                      <p:cBhvr>
                                        <p:cTn id="395" dur="500"/>
                                        <p:tgtEl>
                                          <p:spTgt spid="6">
                                            <p:graphicEl>
                                              <a:chart seriesIdx="-4" categoryIdx="8" bldStep="category"/>
                                            </p:graphicEl>
                                          </p:spTgt>
                                        </p:tgtEl>
                                      </p:cBhvr>
                                    </p:animEffect>
                                    <p:set>
                                      <p:cBhvr>
                                        <p:cTn id="396" dur="1" fill="hold">
                                          <p:stCondLst>
                                            <p:cond delay="499"/>
                                          </p:stCondLst>
                                        </p:cTn>
                                        <p:tgtEl>
                                          <p:spTgt spid="6">
                                            <p:graphicEl>
                                              <a:chart seriesIdx="-4" categoryIdx="8" bldStep="category"/>
                                            </p:graphicEl>
                                          </p:spTgt>
                                        </p:tgtEl>
                                        <p:attrNameLst>
                                          <p:attrName>style.visibility</p:attrName>
                                        </p:attrNameLst>
                                      </p:cBhvr>
                                      <p:to>
                                        <p:strVal val="hidden"/>
                                      </p:to>
                                    </p:set>
                                  </p:childTnLst>
                                </p:cTn>
                              </p:par>
                              <p:par>
                                <p:cTn id="397" presetID="10" presetClass="exit" presetSubtype="0" fill="hold" grpId="1" nodeType="withEffect">
                                  <p:stCondLst>
                                    <p:cond delay="0"/>
                                  </p:stCondLst>
                                  <p:childTnLst>
                                    <p:animEffect transition="out" filter="fade">
                                      <p:cBhvr>
                                        <p:cTn id="398" dur="500"/>
                                        <p:tgtEl>
                                          <p:spTgt spid="6">
                                            <p:graphicEl>
                                              <a:chart seriesIdx="-4" categoryIdx="7" bldStep="category"/>
                                            </p:graphicEl>
                                          </p:spTgt>
                                        </p:tgtEl>
                                      </p:cBhvr>
                                    </p:animEffect>
                                    <p:set>
                                      <p:cBhvr>
                                        <p:cTn id="399" dur="1" fill="hold">
                                          <p:stCondLst>
                                            <p:cond delay="499"/>
                                          </p:stCondLst>
                                        </p:cTn>
                                        <p:tgtEl>
                                          <p:spTgt spid="6">
                                            <p:graphicEl>
                                              <a:chart seriesIdx="-4" categoryIdx="7" bldStep="category"/>
                                            </p:graphicEl>
                                          </p:spTgt>
                                        </p:tgtEl>
                                        <p:attrNameLst>
                                          <p:attrName>style.visibility</p:attrName>
                                        </p:attrNameLst>
                                      </p:cBhvr>
                                      <p:to>
                                        <p:strVal val="hidden"/>
                                      </p:to>
                                    </p:set>
                                  </p:childTnLst>
                                </p:cTn>
                              </p:par>
                              <p:par>
                                <p:cTn id="400" presetID="10" presetClass="exit" presetSubtype="0" fill="hold" grpId="1" nodeType="withEffect">
                                  <p:stCondLst>
                                    <p:cond delay="0"/>
                                  </p:stCondLst>
                                  <p:childTnLst>
                                    <p:animEffect transition="out" filter="fade">
                                      <p:cBhvr>
                                        <p:cTn id="401" dur="500"/>
                                        <p:tgtEl>
                                          <p:spTgt spid="6">
                                            <p:graphicEl>
                                              <a:chart seriesIdx="-4" categoryIdx="6" bldStep="category"/>
                                            </p:graphicEl>
                                          </p:spTgt>
                                        </p:tgtEl>
                                      </p:cBhvr>
                                    </p:animEffect>
                                    <p:set>
                                      <p:cBhvr>
                                        <p:cTn id="402" dur="1" fill="hold">
                                          <p:stCondLst>
                                            <p:cond delay="499"/>
                                          </p:stCondLst>
                                        </p:cTn>
                                        <p:tgtEl>
                                          <p:spTgt spid="6">
                                            <p:graphicEl>
                                              <a:chart seriesIdx="-4" categoryIdx="6" bldStep="category"/>
                                            </p:graphicEl>
                                          </p:spTgt>
                                        </p:tgtEl>
                                        <p:attrNameLst>
                                          <p:attrName>style.visibility</p:attrName>
                                        </p:attrNameLst>
                                      </p:cBhvr>
                                      <p:to>
                                        <p:strVal val="hidden"/>
                                      </p:to>
                                    </p:set>
                                  </p:childTnLst>
                                </p:cTn>
                              </p:par>
                              <p:par>
                                <p:cTn id="403" presetID="10" presetClass="exit" presetSubtype="0" fill="hold" grpId="1" nodeType="withEffect">
                                  <p:stCondLst>
                                    <p:cond delay="0"/>
                                  </p:stCondLst>
                                  <p:childTnLst>
                                    <p:animEffect transition="out" filter="fade">
                                      <p:cBhvr>
                                        <p:cTn id="404" dur="500"/>
                                        <p:tgtEl>
                                          <p:spTgt spid="6">
                                            <p:graphicEl>
                                              <a:chart seriesIdx="-4" categoryIdx="5" bldStep="category"/>
                                            </p:graphicEl>
                                          </p:spTgt>
                                        </p:tgtEl>
                                      </p:cBhvr>
                                    </p:animEffect>
                                    <p:set>
                                      <p:cBhvr>
                                        <p:cTn id="405" dur="1" fill="hold">
                                          <p:stCondLst>
                                            <p:cond delay="499"/>
                                          </p:stCondLst>
                                        </p:cTn>
                                        <p:tgtEl>
                                          <p:spTgt spid="6">
                                            <p:graphicEl>
                                              <a:chart seriesIdx="-4" categoryIdx="5" bldStep="category"/>
                                            </p:graphicEl>
                                          </p:spTgt>
                                        </p:tgtEl>
                                        <p:attrNameLst>
                                          <p:attrName>style.visibility</p:attrName>
                                        </p:attrNameLst>
                                      </p:cBhvr>
                                      <p:to>
                                        <p:strVal val="hidden"/>
                                      </p:to>
                                    </p:set>
                                  </p:childTnLst>
                                </p:cTn>
                              </p:par>
                              <p:par>
                                <p:cTn id="406" presetID="10" presetClass="exit" presetSubtype="0" fill="hold" grpId="1" nodeType="withEffect">
                                  <p:stCondLst>
                                    <p:cond delay="0"/>
                                  </p:stCondLst>
                                  <p:childTnLst>
                                    <p:animEffect transition="out" filter="fade">
                                      <p:cBhvr>
                                        <p:cTn id="407" dur="500"/>
                                        <p:tgtEl>
                                          <p:spTgt spid="6">
                                            <p:graphicEl>
                                              <a:chart seriesIdx="-4" categoryIdx="4" bldStep="category"/>
                                            </p:graphicEl>
                                          </p:spTgt>
                                        </p:tgtEl>
                                      </p:cBhvr>
                                    </p:animEffect>
                                    <p:set>
                                      <p:cBhvr>
                                        <p:cTn id="408" dur="1" fill="hold">
                                          <p:stCondLst>
                                            <p:cond delay="499"/>
                                          </p:stCondLst>
                                        </p:cTn>
                                        <p:tgtEl>
                                          <p:spTgt spid="6">
                                            <p:graphicEl>
                                              <a:chart seriesIdx="-4" categoryIdx="4" bldStep="category"/>
                                            </p:graphicEl>
                                          </p:spTgt>
                                        </p:tgtEl>
                                        <p:attrNameLst>
                                          <p:attrName>style.visibility</p:attrName>
                                        </p:attrNameLst>
                                      </p:cBhvr>
                                      <p:to>
                                        <p:strVal val="hidden"/>
                                      </p:to>
                                    </p:set>
                                  </p:childTnLst>
                                </p:cTn>
                              </p:par>
                              <p:par>
                                <p:cTn id="409" presetID="10" presetClass="exit" presetSubtype="0" fill="hold" grpId="1" nodeType="withEffect">
                                  <p:stCondLst>
                                    <p:cond delay="0"/>
                                  </p:stCondLst>
                                  <p:childTnLst>
                                    <p:animEffect transition="out" filter="fade">
                                      <p:cBhvr>
                                        <p:cTn id="410" dur="500"/>
                                        <p:tgtEl>
                                          <p:spTgt spid="6">
                                            <p:graphicEl>
                                              <a:chart seriesIdx="-4" categoryIdx="3" bldStep="category"/>
                                            </p:graphicEl>
                                          </p:spTgt>
                                        </p:tgtEl>
                                      </p:cBhvr>
                                    </p:animEffect>
                                    <p:set>
                                      <p:cBhvr>
                                        <p:cTn id="411" dur="1" fill="hold">
                                          <p:stCondLst>
                                            <p:cond delay="499"/>
                                          </p:stCondLst>
                                        </p:cTn>
                                        <p:tgtEl>
                                          <p:spTgt spid="6">
                                            <p:graphicEl>
                                              <a:chart seriesIdx="-4" categoryIdx="3" bldStep="category"/>
                                            </p:graphicEl>
                                          </p:spTgt>
                                        </p:tgtEl>
                                        <p:attrNameLst>
                                          <p:attrName>style.visibility</p:attrName>
                                        </p:attrNameLst>
                                      </p:cBhvr>
                                      <p:to>
                                        <p:strVal val="hidden"/>
                                      </p:to>
                                    </p:set>
                                  </p:childTnLst>
                                </p:cTn>
                              </p:par>
                              <p:par>
                                <p:cTn id="412" presetID="10" presetClass="exit" presetSubtype="0" fill="hold" grpId="1" nodeType="withEffect">
                                  <p:stCondLst>
                                    <p:cond delay="0"/>
                                  </p:stCondLst>
                                  <p:childTnLst>
                                    <p:animEffect transition="out" filter="fade">
                                      <p:cBhvr>
                                        <p:cTn id="413" dur="500"/>
                                        <p:tgtEl>
                                          <p:spTgt spid="6">
                                            <p:graphicEl>
                                              <a:chart seriesIdx="-4" categoryIdx="2" bldStep="category"/>
                                            </p:graphicEl>
                                          </p:spTgt>
                                        </p:tgtEl>
                                      </p:cBhvr>
                                    </p:animEffect>
                                    <p:set>
                                      <p:cBhvr>
                                        <p:cTn id="414" dur="1" fill="hold">
                                          <p:stCondLst>
                                            <p:cond delay="499"/>
                                          </p:stCondLst>
                                        </p:cTn>
                                        <p:tgtEl>
                                          <p:spTgt spid="6">
                                            <p:graphicEl>
                                              <a:chart seriesIdx="-4" categoryIdx="2" bldStep="category"/>
                                            </p:graphicEl>
                                          </p:spTgt>
                                        </p:tgtEl>
                                        <p:attrNameLst>
                                          <p:attrName>style.visibility</p:attrName>
                                        </p:attrNameLst>
                                      </p:cBhvr>
                                      <p:to>
                                        <p:strVal val="hidden"/>
                                      </p:to>
                                    </p:set>
                                  </p:childTnLst>
                                </p:cTn>
                              </p:par>
                              <p:par>
                                <p:cTn id="415" presetID="10" presetClass="exit" presetSubtype="0" fill="hold" grpId="1" nodeType="withEffect">
                                  <p:stCondLst>
                                    <p:cond delay="0"/>
                                  </p:stCondLst>
                                  <p:childTnLst>
                                    <p:animEffect transition="out" filter="fade">
                                      <p:cBhvr>
                                        <p:cTn id="416" dur="500"/>
                                        <p:tgtEl>
                                          <p:spTgt spid="6">
                                            <p:graphicEl>
                                              <a:chart seriesIdx="-4" categoryIdx="1" bldStep="category"/>
                                            </p:graphicEl>
                                          </p:spTgt>
                                        </p:tgtEl>
                                      </p:cBhvr>
                                    </p:animEffect>
                                    <p:set>
                                      <p:cBhvr>
                                        <p:cTn id="417" dur="1" fill="hold">
                                          <p:stCondLst>
                                            <p:cond delay="499"/>
                                          </p:stCondLst>
                                        </p:cTn>
                                        <p:tgtEl>
                                          <p:spTgt spid="6">
                                            <p:graphicEl>
                                              <a:chart seriesIdx="-4" categoryIdx="1" bldStep="category"/>
                                            </p:graphicEl>
                                          </p:spTgt>
                                        </p:tgtEl>
                                        <p:attrNameLst>
                                          <p:attrName>style.visibility</p:attrName>
                                        </p:attrNameLst>
                                      </p:cBhvr>
                                      <p:to>
                                        <p:strVal val="hidden"/>
                                      </p:to>
                                    </p:set>
                                  </p:childTnLst>
                                </p:cTn>
                              </p:par>
                              <p:par>
                                <p:cTn id="418" presetID="10" presetClass="exit" presetSubtype="0" fill="hold" grpId="1" nodeType="withEffect">
                                  <p:stCondLst>
                                    <p:cond delay="0"/>
                                  </p:stCondLst>
                                  <p:childTnLst>
                                    <p:animEffect transition="out" filter="fade">
                                      <p:cBhvr>
                                        <p:cTn id="419" dur="500"/>
                                        <p:tgtEl>
                                          <p:spTgt spid="6">
                                            <p:graphicEl>
                                              <a:chart seriesIdx="-4" categoryIdx="0" bldStep="category"/>
                                            </p:graphicEl>
                                          </p:spTgt>
                                        </p:tgtEl>
                                      </p:cBhvr>
                                    </p:animEffect>
                                    <p:set>
                                      <p:cBhvr>
                                        <p:cTn id="420" dur="1" fill="hold">
                                          <p:stCondLst>
                                            <p:cond delay="499"/>
                                          </p:stCondLst>
                                        </p:cTn>
                                        <p:tgtEl>
                                          <p:spTgt spid="6">
                                            <p:graphicEl>
                                              <a:chart seriesIdx="-4" categoryIdx="0" bldStep="category"/>
                                            </p:graphicEl>
                                          </p:spTgt>
                                        </p:tgtEl>
                                        <p:attrNameLst>
                                          <p:attrName>style.visibility</p:attrName>
                                        </p:attrNameLst>
                                      </p:cBhvr>
                                      <p:to>
                                        <p:strVal val="hidden"/>
                                      </p:to>
                                    </p:set>
                                  </p:childTnLst>
                                </p:cTn>
                              </p:par>
                              <p:par>
                                <p:cTn id="421" presetID="10" presetClass="exit" presetSubtype="0" fill="hold" grpId="1" nodeType="withEffect">
                                  <p:stCondLst>
                                    <p:cond delay="0"/>
                                  </p:stCondLst>
                                  <p:childTnLst>
                                    <p:animEffect transition="out" filter="fade">
                                      <p:cBhvr>
                                        <p:cTn id="422" dur="500"/>
                                        <p:tgtEl>
                                          <p:spTgt spid="6">
                                            <p:graphicEl>
                                              <a:chart seriesIdx="-3" categoryIdx="-3" bldStep="gridLegend"/>
                                            </p:graphicEl>
                                          </p:spTgt>
                                        </p:tgtEl>
                                      </p:cBhvr>
                                    </p:animEffect>
                                    <p:set>
                                      <p:cBhvr>
                                        <p:cTn id="423" dur="1" fill="hold">
                                          <p:stCondLst>
                                            <p:cond delay="499"/>
                                          </p:stCondLst>
                                        </p:cTn>
                                        <p:tgtEl>
                                          <p:spTgt spid="6">
                                            <p:graphicEl>
                                              <a:chart seriesIdx="-3" categoryIdx="-3" bldStep="gridLegend"/>
                                            </p:graphicEl>
                                          </p:spTgt>
                                        </p:tgtEl>
                                        <p:attrNameLst>
                                          <p:attrName>style.visibility</p:attrName>
                                        </p:attrNameLst>
                                      </p:cBhvr>
                                      <p:to>
                                        <p:strVal val="hidden"/>
                                      </p:to>
                                    </p:set>
                                  </p:childTnLst>
                                </p:cTn>
                              </p:par>
                              <p:par>
                                <p:cTn id="424" presetID="10" presetClass="exit" presetSubtype="0" fill="hold" grpId="0" nodeType="withEffect">
                                  <p:stCondLst>
                                    <p:cond delay="0"/>
                                  </p:stCondLst>
                                  <p:childTnLst>
                                    <p:animEffect transition="out" filter="fade">
                                      <p:cBhvr>
                                        <p:cTn id="425" dur="500"/>
                                        <p:tgtEl>
                                          <p:spTgt spid="7"/>
                                        </p:tgtEl>
                                      </p:cBhvr>
                                    </p:animEffect>
                                    <p:set>
                                      <p:cBhvr>
                                        <p:cTn id="4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p:bldSub>
      </p:bldGraphic>
      <p:bldGraphic spid="6" grpId="1">
        <p:bldSub>
          <a:bldChart bld="category"/>
        </p:bldSub>
      </p:bldGraphic>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880D37A5-8034-41EE-A1F6-2A8E6AC9C646}"/>
              </a:ext>
            </a:extLst>
          </p:cNvPr>
          <p:cNvSpPr>
            <a:spLocks noGrp="1"/>
          </p:cNvSpPr>
          <p:nvPr>
            <p:ph type="sldNum" sz="quarter" idx="4294967295"/>
          </p:nvPr>
        </p:nvSpPr>
        <p:spPr>
          <a:xfrm>
            <a:off x="8704263" y="6373813"/>
            <a:ext cx="439737" cy="365125"/>
          </a:xfrm>
        </p:spPr>
        <p:txBody>
          <a:bodyPr/>
          <a:lstStyle/>
          <a:p>
            <a:fld id="{7F719C81-63A4-42FD-B6DA-A0393CDC7BCF}" type="slidenum">
              <a:rPr lang="en-US" smtClean="0"/>
              <a:pPr/>
              <a:t>11</a:t>
            </a:fld>
            <a:endParaRPr lang="en-US"/>
          </a:p>
        </p:txBody>
      </p:sp>
      <p:sp>
        <p:nvSpPr>
          <p:cNvPr id="7" name="Rectangle 6">
            <a:extLst>
              <a:ext uri="{FF2B5EF4-FFF2-40B4-BE49-F238E27FC236}">
                <a16:creationId xmlns="" xmlns:a16="http://schemas.microsoft.com/office/drawing/2014/main" id="{D83A7DE7-330A-418B-9D72-722D4931B75C}"/>
              </a:ext>
            </a:extLst>
          </p:cNvPr>
          <p:cNvSpPr/>
          <p:nvPr/>
        </p:nvSpPr>
        <p:spPr>
          <a:xfrm>
            <a:off x="1397285" y="2581853"/>
            <a:ext cx="6349430" cy="1527791"/>
          </a:xfrm>
          <a:prstGeom prst="rect">
            <a:avLst/>
          </a:prstGeom>
        </p:spPr>
        <p:txBody>
          <a:bodyPr wrap="square">
            <a:spAutoFit/>
          </a:bodyPr>
          <a:lstStyle/>
          <a:p>
            <a:pPr algn="ctr">
              <a:lnSpc>
                <a:spcPct val="80000"/>
              </a:lnSpc>
            </a:pPr>
            <a:r>
              <a:rPr lang="en-US" sz="8000" dirty="0">
                <a:solidFill>
                  <a:schemeClr val="bg1"/>
                </a:solidFill>
                <a:latin typeface="+mj-lt"/>
              </a:rPr>
              <a:t>20 million</a:t>
            </a:r>
          </a:p>
          <a:p>
            <a:pPr algn="ctr">
              <a:lnSpc>
                <a:spcPct val="80000"/>
              </a:lnSpc>
            </a:pPr>
            <a:r>
              <a:rPr lang="en-US" sz="3600" dirty="0">
                <a:solidFill>
                  <a:schemeClr val="bg1"/>
                </a:solidFill>
              </a:rPr>
              <a:t>new migrants coming!</a:t>
            </a:r>
          </a:p>
        </p:txBody>
      </p:sp>
      <p:pic>
        <p:nvPicPr>
          <p:cNvPr id="9" name="Picture 8">
            <a:extLst>
              <a:ext uri="{FF2B5EF4-FFF2-40B4-BE49-F238E27FC236}">
                <a16:creationId xmlns="" xmlns:a16="http://schemas.microsoft.com/office/drawing/2014/main" id="{EC0C2071-8E67-46B8-A347-6301443405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77510" y="326262"/>
            <a:ext cx="2719284" cy="2479082"/>
          </a:xfrm>
          <a:prstGeom prst="rect">
            <a:avLst/>
          </a:prstGeom>
        </p:spPr>
      </p:pic>
      <p:sp>
        <p:nvSpPr>
          <p:cNvPr id="10" name="Rectangle 9">
            <a:extLst>
              <a:ext uri="{FF2B5EF4-FFF2-40B4-BE49-F238E27FC236}">
                <a16:creationId xmlns="" xmlns:a16="http://schemas.microsoft.com/office/drawing/2014/main" id="{5E8A8D54-2D01-4064-BAFB-7540975DF072}"/>
              </a:ext>
            </a:extLst>
          </p:cNvPr>
          <p:cNvSpPr/>
          <p:nvPr/>
        </p:nvSpPr>
        <p:spPr>
          <a:xfrm>
            <a:off x="2286000" y="2509681"/>
            <a:ext cx="4572000" cy="1643527"/>
          </a:xfrm>
          <a:prstGeom prst="rect">
            <a:avLst/>
          </a:prstGeom>
        </p:spPr>
        <p:txBody>
          <a:bodyPr>
            <a:spAutoFit/>
          </a:bodyPr>
          <a:lstStyle/>
          <a:p>
            <a:pPr algn="ctr">
              <a:lnSpc>
                <a:spcPct val="90000"/>
              </a:lnSpc>
            </a:pPr>
            <a:r>
              <a:rPr lang="en-US" sz="3200" dirty="0">
                <a:solidFill>
                  <a:schemeClr val="bg1"/>
                </a:solidFill>
              </a:rPr>
              <a:t>Australia's population:</a:t>
            </a:r>
          </a:p>
          <a:p>
            <a:pPr algn="ctr">
              <a:lnSpc>
                <a:spcPct val="90000"/>
              </a:lnSpc>
            </a:pPr>
            <a:r>
              <a:rPr lang="en-US" sz="5600" dirty="0">
                <a:solidFill>
                  <a:schemeClr val="bg1"/>
                </a:solidFill>
                <a:latin typeface="+mj-lt"/>
              </a:rPr>
              <a:t>37-49 million</a:t>
            </a:r>
          </a:p>
          <a:p>
            <a:pPr algn="ctr">
              <a:lnSpc>
                <a:spcPct val="90000"/>
              </a:lnSpc>
            </a:pPr>
            <a:r>
              <a:rPr lang="en-US" sz="2300" dirty="0">
                <a:solidFill>
                  <a:schemeClr val="bg1"/>
                </a:solidFill>
              </a:rPr>
              <a:t>by 2066 (Currently 25.4 Million)</a:t>
            </a:r>
          </a:p>
        </p:txBody>
      </p:sp>
      <p:sp>
        <p:nvSpPr>
          <p:cNvPr id="11" name="Rectangle 10">
            <a:extLst>
              <a:ext uri="{FF2B5EF4-FFF2-40B4-BE49-F238E27FC236}">
                <a16:creationId xmlns="" xmlns:a16="http://schemas.microsoft.com/office/drawing/2014/main" id="{E9400797-332C-45B9-9C88-1B041A19ECCF}"/>
              </a:ext>
            </a:extLst>
          </p:cNvPr>
          <p:cNvSpPr/>
          <p:nvPr/>
        </p:nvSpPr>
        <p:spPr>
          <a:xfrm>
            <a:off x="2866494" y="5193367"/>
            <a:ext cx="3411016" cy="1463478"/>
          </a:xfrm>
          <a:prstGeom prst="rect">
            <a:avLst/>
          </a:prstGeom>
        </p:spPr>
        <p:txBody>
          <a:bodyPr wrap="square">
            <a:spAutoFit/>
          </a:bodyPr>
          <a:lstStyle/>
          <a:p>
            <a:pPr algn="ctr">
              <a:lnSpc>
                <a:spcPct val="80000"/>
              </a:lnSpc>
            </a:pPr>
            <a:r>
              <a:rPr lang="en-US" sz="5400" dirty="0">
                <a:ln w="28575">
                  <a:solidFill>
                    <a:schemeClr val="bg1"/>
                  </a:solidFill>
                </a:ln>
                <a:solidFill>
                  <a:srgbClr val="FF0000"/>
                </a:solidFill>
                <a:latin typeface="+mj-lt"/>
              </a:rPr>
              <a:t>STOP PRESS!</a:t>
            </a:r>
          </a:p>
        </p:txBody>
      </p:sp>
      <p:pic>
        <p:nvPicPr>
          <p:cNvPr id="13" name="Picture 12" descr="A stop sign&#10;&#10;Description automatically generated">
            <a:extLst>
              <a:ext uri="{FF2B5EF4-FFF2-40B4-BE49-F238E27FC236}">
                <a16:creationId xmlns="" xmlns:a16="http://schemas.microsoft.com/office/drawing/2014/main" id="{143A3433-54F2-48A5-ABBD-1396D429FE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5797" y="1068731"/>
            <a:ext cx="4692406" cy="4062992"/>
          </a:xfrm>
          <a:prstGeom prst="rect">
            <a:avLst/>
          </a:prstGeom>
        </p:spPr>
      </p:pic>
    </p:spTree>
    <p:extLst>
      <p:ext uri="{BB962C8B-B14F-4D97-AF65-F5344CB8AC3E}">
        <p14:creationId xmlns:p14="http://schemas.microsoft.com/office/powerpoint/2010/main" val="217480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xit" presetSubtype="32" fill="hold" nodeType="withEffect">
                                  <p:stCondLst>
                                    <p:cond delay="0"/>
                                  </p:stCondLst>
                                  <p:childTnLst>
                                    <p:anim calcmode="lin" valueType="num">
                                      <p:cBhvr>
                                        <p:cTn id="23" dur="500"/>
                                        <p:tgtEl>
                                          <p:spTgt spid="13"/>
                                        </p:tgtEl>
                                        <p:attrNameLst>
                                          <p:attrName>ppt_w</p:attrName>
                                        </p:attrNameLst>
                                      </p:cBhvr>
                                      <p:tavLst>
                                        <p:tav tm="0">
                                          <p:val>
                                            <p:strVal val="ppt_w"/>
                                          </p:val>
                                        </p:tav>
                                        <p:tav tm="100000">
                                          <p:val>
                                            <p:fltVal val="0"/>
                                          </p:val>
                                        </p:tav>
                                      </p:tavLst>
                                    </p:anim>
                                    <p:anim calcmode="lin" valueType="num">
                                      <p:cBhvr>
                                        <p:cTn id="24" dur="500"/>
                                        <p:tgtEl>
                                          <p:spTgt spid="13"/>
                                        </p:tgtEl>
                                        <p:attrNameLst>
                                          <p:attrName>ppt_h</p:attrName>
                                        </p:attrNameLst>
                                      </p:cBhvr>
                                      <p:tavLst>
                                        <p:tav tm="0">
                                          <p:val>
                                            <p:strVal val="ppt_h"/>
                                          </p:val>
                                        </p:tav>
                                        <p:tav tm="100000">
                                          <p:val>
                                            <p:fltVal val="0"/>
                                          </p:val>
                                        </p:tav>
                                      </p:tavLst>
                                    </p:anim>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53" presetClass="exit" presetSubtype="32" fill="hold" grpId="1" nodeType="withEffect">
                                  <p:stCondLst>
                                    <p:cond delay="0"/>
                                  </p:stCondLst>
                                  <p:childTnLst>
                                    <p:anim calcmode="lin" valueType="num">
                                      <p:cBhvr>
                                        <p:cTn id="28" dur="500"/>
                                        <p:tgtEl>
                                          <p:spTgt spid="11"/>
                                        </p:tgtEl>
                                        <p:attrNameLst>
                                          <p:attrName>ppt_w</p:attrName>
                                        </p:attrNameLst>
                                      </p:cBhvr>
                                      <p:tavLst>
                                        <p:tav tm="0">
                                          <p:val>
                                            <p:strVal val="ppt_w"/>
                                          </p:val>
                                        </p:tav>
                                        <p:tav tm="100000">
                                          <p:val>
                                            <p:fltVal val="0"/>
                                          </p:val>
                                        </p:tav>
                                      </p:tavLst>
                                    </p:anim>
                                    <p:anim calcmode="lin" valueType="num">
                                      <p:cBhvr>
                                        <p:cTn id="29" dur="500"/>
                                        <p:tgtEl>
                                          <p:spTgt spid="11"/>
                                        </p:tgtEl>
                                        <p:attrNameLst>
                                          <p:attrName>ppt_h</p:attrName>
                                        </p:attrNameLst>
                                      </p:cBhvr>
                                      <p:tavLst>
                                        <p:tav tm="0">
                                          <p:val>
                                            <p:strVal val="ppt_h"/>
                                          </p:val>
                                        </p:tav>
                                        <p:tav tm="100000">
                                          <p:val>
                                            <p:fltVal val="0"/>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par>
                                <p:cTn id="39" presetID="53" presetClass="exit" presetSubtype="32" fill="hold" grpId="1" nodeType="withEffect">
                                  <p:stCondLst>
                                    <p:cond delay="0"/>
                                  </p:stCondLst>
                                  <p:childTnLst>
                                    <p:anim calcmode="lin" valueType="num">
                                      <p:cBhvr>
                                        <p:cTn id="40" dur="500"/>
                                        <p:tgtEl>
                                          <p:spTgt spid="7"/>
                                        </p:tgtEl>
                                        <p:attrNameLst>
                                          <p:attrName>ppt_w</p:attrName>
                                        </p:attrNameLst>
                                      </p:cBhvr>
                                      <p:tavLst>
                                        <p:tav tm="0">
                                          <p:val>
                                            <p:strVal val="ppt_w"/>
                                          </p:val>
                                        </p:tav>
                                        <p:tav tm="100000">
                                          <p:val>
                                            <p:fltVal val="0"/>
                                          </p:val>
                                        </p:tav>
                                      </p:tavLst>
                                    </p:anim>
                                    <p:anim calcmode="lin" valueType="num">
                                      <p:cBhvr>
                                        <p:cTn id="41" dur="500"/>
                                        <p:tgtEl>
                                          <p:spTgt spid="7"/>
                                        </p:tgtEl>
                                        <p:attrNameLst>
                                          <p:attrName>ppt_h</p:attrName>
                                        </p:attrNameLst>
                                      </p:cBhvr>
                                      <p:tavLst>
                                        <p:tav tm="0">
                                          <p:val>
                                            <p:strVal val="ppt_h"/>
                                          </p:val>
                                        </p:tav>
                                        <p:tav tm="100000">
                                          <p:val>
                                            <p:fltVal val="0"/>
                                          </p:val>
                                        </p:tav>
                                      </p:tavLst>
                                    </p:anim>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0BC21A-5A08-47B4-9D58-885D9E918036}"/>
              </a:ext>
            </a:extLst>
          </p:cNvPr>
          <p:cNvSpPr>
            <a:spLocks noGrp="1"/>
          </p:cNvSpPr>
          <p:nvPr>
            <p:ph type="title"/>
          </p:nvPr>
        </p:nvSpPr>
        <p:spPr>
          <a:xfrm>
            <a:off x="465687" y="365126"/>
            <a:ext cx="5287841" cy="676024"/>
          </a:xfrm>
        </p:spPr>
        <p:txBody>
          <a:bodyPr/>
          <a:lstStyle/>
          <a:p>
            <a:r>
              <a:rPr lang="en-US" dirty="0"/>
              <a:t>Australia Has Gone 27 Years Without a Recession</a:t>
            </a:r>
          </a:p>
        </p:txBody>
      </p:sp>
      <p:pic>
        <p:nvPicPr>
          <p:cNvPr id="3" name="Content Placeholder 4">
            <a:extLst>
              <a:ext uri="{FF2B5EF4-FFF2-40B4-BE49-F238E27FC236}">
                <a16:creationId xmlns="" xmlns:a16="http://schemas.microsoft.com/office/drawing/2014/main" id="{8AEB6CB1-DF1C-40CC-A31B-E6AAEAA4064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7134" y="1567587"/>
            <a:ext cx="7345756" cy="4205292"/>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oup 7">
            <a:extLst>
              <a:ext uri="{FF2B5EF4-FFF2-40B4-BE49-F238E27FC236}">
                <a16:creationId xmlns="" xmlns:a16="http://schemas.microsoft.com/office/drawing/2014/main" id="{730791F4-D33B-48EF-98A3-82D03F00D744}"/>
              </a:ext>
            </a:extLst>
          </p:cNvPr>
          <p:cNvGrpSpPr/>
          <p:nvPr/>
        </p:nvGrpSpPr>
        <p:grpSpPr>
          <a:xfrm>
            <a:off x="431782" y="2274838"/>
            <a:ext cx="8712218" cy="2308324"/>
            <a:chOff x="431782" y="1567587"/>
            <a:chExt cx="8712218" cy="2308324"/>
          </a:xfrm>
        </p:grpSpPr>
        <p:pic>
          <p:nvPicPr>
            <p:cNvPr id="5" name="Picture 4" descr="A picture containing clipart&#10;&#10;Description automatically generated">
              <a:extLst>
                <a:ext uri="{FF2B5EF4-FFF2-40B4-BE49-F238E27FC236}">
                  <a16:creationId xmlns="" xmlns:a16="http://schemas.microsoft.com/office/drawing/2014/main" id="{7DCBFAD1-F0F1-48B2-ACA7-66DC2F0E187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91517" y="1567587"/>
              <a:ext cx="2146694" cy="568119"/>
            </a:xfrm>
            <a:prstGeom prst="rect">
              <a:avLst/>
            </a:prstGeom>
          </p:spPr>
        </p:pic>
        <p:sp>
          <p:nvSpPr>
            <p:cNvPr id="6" name="Rectangle 5">
              <a:extLst>
                <a:ext uri="{FF2B5EF4-FFF2-40B4-BE49-F238E27FC236}">
                  <a16:creationId xmlns="" xmlns:a16="http://schemas.microsoft.com/office/drawing/2014/main" id="{CB13C424-DF5B-4F06-989B-D923E20032AF}"/>
                </a:ext>
              </a:extLst>
            </p:cNvPr>
            <p:cNvSpPr/>
            <p:nvPr/>
          </p:nvSpPr>
          <p:spPr>
            <a:xfrm>
              <a:off x="431782" y="1567587"/>
              <a:ext cx="5989566" cy="2308324"/>
            </a:xfrm>
            <a:prstGeom prst="rect">
              <a:avLst/>
            </a:prstGeom>
          </p:spPr>
          <p:txBody>
            <a:bodyPr wrap="square">
              <a:spAutoFit/>
            </a:bodyPr>
            <a:lstStyle/>
            <a:p>
              <a:r>
                <a:rPr lang="en-US" sz="4800" dirty="0">
                  <a:latin typeface="+mj-lt"/>
                </a:rPr>
                <a:t>“Australia’s Political Shock Echoes From Ohio to London”</a:t>
              </a:r>
            </a:p>
          </p:txBody>
        </p:sp>
        <p:sp>
          <p:nvSpPr>
            <p:cNvPr id="7" name="Rectangle 6">
              <a:extLst>
                <a:ext uri="{FF2B5EF4-FFF2-40B4-BE49-F238E27FC236}">
                  <a16:creationId xmlns="" xmlns:a16="http://schemas.microsoft.com/office/drawing/2014/main" id="{577A78D2-5637-4B7C-A0E8-D1A2383C5DCB}"/>
                </a:ext>
              </a:extLst>
            </p:cNvPr>
            <p:cNvSpPr/>
            <p:nvPr/>
          </p:nvSpPr>
          <p:spPr>
            <a:xfrm>
              <a:off x="6708718" y="2115158"/>
              <a:ext cx="2435282" cy="369332"/>
            </a:xfrm>
            <a:prstGeom prst="rect">
              <a:avLst/>
            </a:prstGeom>
          </p:spPr>
          <p:txBody>
            <a:bodyPr wrap="none">
              <a:spAutoFit/>
            </a:bodyPr>
            <a:lstStyle/>
            <a:p>
              <a:r>
                <a:rPr lang="en-US" spc="600" dirty="0"/>
                <a:t>May 19, 2019</a:t>
              </a:r>
            </a:p>
          </p:txBody>
        </p:sp>
      </p:grpSp>
    </p:spTree>
    <p:extLst>
      <p:ext uri="{BB962C8B-B14F-4D97-AF65-F5344CB8AC3E}">
        <p14:creationId xmlns:p14="http://schemas.microsoft.com/office/powerpoint/2010/main" val="34701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3" presetClass="exit" presetSubtype="32" fill="hold" nodeType="withEffect">
                                  <p:stCondLst>
                                    <p:cond delay="0"/>
                                  </p:stCondLst>
                                  <p:childTnLst>
                                    <p:anim calcmode="lin" valueType="num">
                                      <p:cBhvr>
                                        <p:cTn id="9" dur="500"/>
                                        <p:tgtEl>
                                          <p:spTgt spid="3"/>
                                        </p:tgtEl>
                                        <p:attrNameLst>
                                          <p:attrName>ppt_w</p:attrName>
                                        </p:attrNameLst>
                                      </p:cBhvr>
                                      <p:tavLst>
                                        <p:tav tm="0">
                                          <p:val>
                                            <p:strVal val="ppt_w"/>
                                          </p:val>
                                        </p:tav>
                                        <p:tav tm="100000">
                                          <p:val>
                                            <p:fltVal val="0"/>
                                          </p:val>
                                        </p:tav>
                                      </p:tavLst>
                                    </p:anim>
                                    <p:anim calcmode="lin" valueType="num">
                                      <p:cBhvr>
                                        <p:cTn id="10" dur="500"/>
                                        <p:tgtEl>
                                          <p:spTgt spid="3"/>
                                        </p:tgtEl>
                                        <p:attrNameLst>
                                          <p:attrName>ppt_h</p:attrName>
                                        </p:attrNameLst>
                                      </p:cBhvr>
                                      <p:tavLst>
                                        <p:tav tm="0">
                                          <p:val>
                                            <p:strVal val="ppt_h"/>
                                          </p:val>
                                        </p:tav>
                                        <p:tav tm="100000">
                                          <p:val>
                                            <p:fltVal val="0"/>
                                          </p:val>
                                        </p:tav>
                                      </p:tavLst>
                                    </p:anim>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4D7576-C8F4-4E35-ABFB-5A8E93D9E2CA}"/>
              </a:ext>
            </a:extLst>
          </p:cNvPr>
          <p:cNvSpPr>
            <a:spLocks noGrp="1"/>
          </p:cNvSpPr>
          <p:nvPr>
            <p:ph type="title"/>
          </p:nvPr>
        </p:nvSpPr>
        <p:spPr>
          <a:xfrm>
            <a:off x="465687" y="365126"/>
            <a:ext cx="5554969" cy="676024"/>
          </a:xfrm>
        </p:spPr>
        <p:txBody>
          <a:bodyPr/>
          <a:lstStyle/>
          <a:p>
            <a:r>
              <a:rPr lang="en-US" dirty="0"/>
              <a:t>World’s Most Expensive Cities in US$ Per Square Meter</a:t>
            </a:r>
          </a:p>
        </p:txBody>
      </p:sp>
      <p:sp>
        <p:nvSpPr>
          <p:cNvPr id="3" name="Slide Number Placeholder 2">
            <a:extLst>
              <a:ext uri="{FF2B5EF4-FFF2-40B4-BE49-F238E27FC236}">
                <a16:creationId xmlns="" xmlns:a16="http://schemas.microsoft.com/office/drawing/2014/main" id="{C7EE89EF-08AD-4B3D-82B6-984010DF1C0A}"/>
              </a:ext>
            </a:extLst>
          </p:cNvPr>
          <p:cNvSpPr>
            <a:spLocks noGrp="1"/>
          </p:cNvSpPr>
          <p:nvPr>
            <p:ph type="sldNum" sz="quarter" idx="12"/>
          </p:nvPr>
        </p:nvSpPr>
        <p:spPr/>
        <p:txBody>
          <a:bodyPr/>
          <a:lstStyle/>
          <a:p>
            <a:fld id="{7F719C81-63A4-42FD-B6DA-A0393CDC7BCF}" type="slidenum">
              <a:rPr lang="en-US" smtClean="0"/>
              <a:pPr/>
              <a:t>13</a:t>
            </a:fld>
            <a:endParaRPr lang="en-US"/>
          </a:p>
        </p:txBody>
      </p:sp>
      <p:pic>
        <p:nvPicPr>
          <p:cNvPr id="6" name="Picture 5" descr="A screenshot of a cell phone&#10;&#10;Description automatically generated">
            <a:extLst>
              <a:ext uri="{FF2B5EF4-FFF2-40B4-BE49-F238E27FC236}">
                <a16:creationId xmlns="" xmlns:a16="http://schemas.microsoft.com/office/drawing/2014/main" id="{157B443E-4E57-47DD-87B8-4AB3AB1D2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049" y="1510724"/>
            <a:ext cx="5719902" cy="4959914"/>
          </a:xfrm>
          <a:prstGeom prst="rect">
            <a:avLst/>
          </a:prstGeom>
          <a:ln>
            <a:solidFill>
              <a:schemeClr val="bg2">
                <a:lumMod val="50000"/>
              </a:schemeClr>
            </a:solidFill>
          </a:ln>
          <a:effectLst>
            <a:outerShdw blurRad="63500" algn="ctr" rotWithShape="0">
              <a:prstClr val="black">
                <a:alpha val="40000"/>
              </a:prstClr>
            </a:outerShdw>
          </a:effectLst>
        </p:spPr>
      </p:pic>
    </p:spTree>
    <p:extLst>
      <p:ext uri="{BB962C8B-B14F-4D97-AF65-F5344CB8AC3E}">
        <p14:creationId xmlns:p14="http://schemas.microsoft.com/office/powerpoint/2010/main" val="406944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98C425D4-73FB-405B-88B5-AA5BC28442C7}"/>
              </a:ext>
            </a:extLst>
          </p:cNvPr>
          <p:cNvSpPr>
            <a:spLocks noGrp="1"/>
          </p:cNvSpPr>
          <p:nvPr>
            <p:ph type="sldNum" sz="quarter" idx="12"/>
          </p:nvPr>
        </p:nvSpPr>
        <p:spPr>
          <a:xfrm>
            <a:off x="8555524" y="6429542"/>
            <a:ext cx="439658" cy="365125"/>
          </a:xfrm>
        </p:spPr>
        <p:txBody>
          <a:bodyPr/>
          <a:lstStyle/>
          <a:p>
            <a:fld id="{7F719C81-63A4-42FD-B6DA-A0393CDC7BCF}" type="slidenum">
              <a:rPr lang="en-US" smtClean="0"/>
              <a:pPr/>
              <a:t>14</a:t>
            </a:fld>
            <a:endParaRPr lang="en-US"/>
          </a:p>
        </p:txBody>
      </p:sp>
      <p:pic>
        <p:nvPicPr>
          <p:cNvPr id="4" name="Picture 3">
            <a:extLst>
              <a:ext uri="{FF2B5EF4-FFF2-40B4-BE49-F238E27FC236}">
                <a16:creationId xmlns="" xmlns:a16="http://schemas.microsoft.com/office/drawing/2014/main" id="{4B1E1106-2EE0-47D9-8D77-57E9062BCB41}"/>
              </a:ext>
            </a:extLst>
          </p:cNvPr>
          <p:cNvPicPr>
            <a:picLocks noChangeAspect="1"/>
          </p:cNvPicPr>
          <p:nvPr/>
        </p:nvPicPr>
        <p:blipFill rotWithShape="1">
          <a:blip r:embed="rId2">
            <a:extLst>
              <a:ext uri="{28A0092B-C50C-407E-A947-70E740481C1C}">
                <a14:useLocalDpi xmlns:a14="http://schemas.microsoft.com/office/drawing/2010/main"/>
              </a:ext>
            </a:extLst>
          </a:blip>
          <a:srcRect l="4114" t="2565" r="3847"/>
          <a:stretch/>
        </p:blipFill>
        <p:spPr>
          <a:xfrm>
            <a:off x="2186128" y="796247"/>
            <a:ext cx="4771744" cy="5265506"/>
          </a:xfrm>
          <a:prstGeom prst="rect">
            <a:avLst/>
          </a:prstGeom>
          <a:ln>
            <a:solidFill>
              <a:schemeClr val="bg2">
                <a:lumMod val="50000"/>
              </a:schemeClr>
            </a:solidFill>
          </a:ln>
          <a:effectLst>
            <a:outerShdw blurRad="63500" algn="ctr" rotWithShape="0">
              <a:prstClr val="black">
                <a:alpha val="40000"/>
              </a:prstClr>
            </a:outerShdw>
          </a:effectLst>
        </p:spPr>
      </p:pic>
    </p:spTree>
    <p:extLst>
      <p:ext uri="{BB962C8B-B14F-4D97-AF65-F5344CB8AC3E}">
        <p14:creationId xmlns:p14="http://schemas.microsoft.com/office/powerpoint/2010/main" val="414945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39A088CA-880D-457F-BC00-88E4BD12F687}"/>
              </a:ext>
            </a:extLst>
          </p:cNvPr>
          <p:cNvSpPr>
            <a:spLocks noGrp="1"/>
          </p:cNvSpPr>
          <p:nvPr>
            <p:ph type="title"/>
          </p:nvPr>
        </p:nvSpPr>
        <p:spPr>
          <a:xfrm>
            <a:off x="465687" y="365126"/>
            <a:ext cx="4270700" cy="676024"/>
          </a:xfrm>
        </p:spPr>
        <p:txBody>
          <a:bodyPr/>
          <a:lstStyle/>
          <a:p>
            <a:r>
              <a:rPr lang="en-US" dirty="0"/>
              <a:t>How To Benefit From This Situation?</a:t>
            </a:r>
          </a:p>
        </p:txBody>
      </p:sp>
      <p:sp>
        <p:nvSpPr>
          <p:cNvPr id="2" name="Slide Number Placeholder 1">
            <a:extLst>
              <a:ext uri="{FF2B5EF4-FFF2-40B4-BE49-F238E27FC236}">
                <a16:creationId xmlns="" xmlns:a16="http://schemas.microsoft.com/office/drawing/2014/main" id="{354DD117-2480-4F6E-B03F-62730365EFB2}"/>
              </a:ext>
            </a:extLst>
          </p:cNvPr>
          <p:cNvSpPr>
            <a:spLocks noGrp="1"/>
          </p:cNvSpPr>
          <p:nvPr>
            <p:ph type="sldNum" sz="quarter" idx="12"/>
          </p:nvPr>
        </p:nvSpPr>
        <p:spPr/>
        <p:txBody>
          <a:bodyPr/>
          <a:lstStyle/>
          <a:p>
            <a:fld id="{7F719C81-63A4-42FD-B6DA-A0393CDC7BCF}" type="slidenum">
              <a:rPr lang="en-US" smtClean="0"/>
              <a:pPr/>
              <a:t>15</a:t>
            </a:fld>
            <a:endParaRPr lang="en-US"/>
          </a:p>
        </p:txBody>
      </p:sp>
      <p:grpSp>
        <p:nvGrpSpPr>
          <p:cNvPr id="50" name="Group 49">
            <a:extLst>
              <a:ext uri="{FF2B5EF4-FFF2-40B4-BE49-F238E27FC236}">
                <a16:creationId xmlns="" xmlns:a16="http://schemas.microsoft.com/office/drawing/2014/main" id="{10BBB82D-39A2-4A24-B241-7EF80B12A23B}"/>
              </a:ext>
            </a:extLst>
          </p:cNvPr>
          <p:cNvGrpSpPr/>
          <p:nvPr/>
        </p:nvGrpSpPr>
        <p:grpSpPr>
          <a:xfrm>
            <a:off x="518966" y="1784514"/>
            <a:ext cx="2389416" cy="3288971"/>
            <a:chOff x="518966" y="1784514"/>
            <a:chExt cx="2389416" cy="3288971"/>
          </a:xfrm>
        </p:grpSpPr>
        <p:grpSp>
          <p:nvGrpSpPr>
            <p:cNvPr id="7" name="Group 6">
              <a:extLst>
                <a:ext uri="{FF2B5EF4-FFF2-40B4-BE49-F238E27FC236}">
                  <a16:creationId xmlns="" xmlns:a16="http://schemas.microsoft.com/office/drawing/2014/main" id="{B04ED995-A0F1-41CD-9D65-F3475AC03BEF}"/>
                </a:ext>
              </a:extLst>
            </p:cNvPr>
            <p:cNvGrpSpPr/>
            <p:nvPr/>
          </p:nvGrpSpPr>
          <p:grpSpPr>
            <a:xfrm>
              <a:off x="518966" y="1784514"/>
              <a:ext cx="2389416" cy="3288971"/>
              <a:chOff x="364167" y="1876981"/>
              <a:chExt cx="2389416" cy="3288971"/>
            </a:xfrm>
          </p:grpSpPr>
          <p:sp>
            <p:nvSpPr>
              <p:cNvPr id="4" name="Rounded Rectangle 2">
                <a:extLst>
                  <a:ext uri="{FF2B5EF4-FFF2-40B4-BE49-F238E27FC236}">
                    <a16:creationId xmlns="" xmlns:a16="http://schemas.microsoft.com/office/drawing/2014/main" id="{EC4A9F19-EC3E-4B22-B6F9-5A7CECBDA84B}"/>
                  </a:ext>
                </a:extLst>
              </p:cNvPr>
              <p:cNvSpPr/>
              <p:nvPr/>
            </p:nvSpPr>
            <p:spPr>
              <a:xfrm>
                <a:off x="364167" y="2185206"/>
                <a:ext cx="2389416" cy="2980746"/>
              </a:xfrm>
              <a:prstGeom prst="roundRect">
                <a:avLst>
                  <a:gd name="adj" fmla="val 4771"/>
                </a:avLst>
              </a:prstGeom>
              <a:solidFill>
                <a:schemeClr val="bg1"/>
              </a:solidFill>
              <a:ln>
                <a:noFill/>
              </a:ln>
              <a:effectLst>
                <a:outerShdw blurRad="444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8A618ADD-876F-4664-B3FD-A48CE8F1BB23}"/>
                  </a:ext>
                </a:extLst>
              </p:cNvPr>
              <p:cNvSpPr/>
              <p:nvPr/>
            </p:nvSpPr>
            <p:spPr>
              <a:xfrm>
                <a:off x="833076" y="3511192"/>
                <a:ext cx="1451597" cy="1015663"/>
              </a:xfrm>
              <a:prstGeom prst="rect">
                <a:avLst/>
              </a:prstGeom>
            </p:spPr>
            <p:txBody>
              <a:bodyPr wrap="square">
                <a:spAutoFit/>
              </a:bodyPr>
              <a:lstStyle/>
              <a:p>
                <a:pPr algn="ctr"/>
                <a:r>
                  <a:rPr lang="en-US" sz="2000" dirty="0">
                    <a:solidFill>
                      <a:schemeClr val="tx2"/>
                    </a:solidFill>
                  </a:rPr>
                  <a:t>Direct Residential Purchase</a:t>
                </a:r>
              </a:p>
            </p:txBody>
          </p:sp>
          <p:sp>
            <p:nvSpPr>
              <p:cNvPr id="6" name="Oval 5">
                <a:extLst>
                  <a:ext uri="{FF2B5EF4-FFF2-40B4-BE49-F238E27FC236}">
                    <a16:creationId xmlns="" xmlns:a16="http://schemas.microsoft.com/office/drawing/2014/main" id="{8A388C8F-9EED-40A4-8921-E500FC13A396}"/>
                  </a:ext>
                </a:extLst>
              </p:cNvPr>
              <p:cNvSpPr/>
              <p:nvPr/>
            </p:nvSpPr>
            <p:spPr>
              <a:xfrm>
                <a:off x="1250649" y="1876981"/>
                <a:ext cx="616450" cy="616450"/>
              </a:xfrm>
              <a:prstGeom prst="ellipse">
                <a:avLst/>
              </a:prstGeom>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t>01</a:t>
                </a:r>
              </a:p>
            </p:txBody>
          </p:sp>
        </p:grpSp>
        <p:grpSp>
          <p:nvGrpSpPr>
            <p:cNvPr id="47" name="Group 46">
              <a:extLst>
                <a:ext uri="{FF2B5EF4-FFF2-40B4-BE49-F238E27FC236}">
                  <a16:creationId xmlns="" xmlns:a16="http://schemas.microsoft.com/office/drawing/2014/main" id="{D530F0FA-2F0B-4302-9AFF-47E9A878BDF2}"/>
                </a:ext>
              </a:extLst>
            </p:cNvPr>
            <p:cNvGrpSpPr/>
            <p:nvPr/>
          </p:nvGrpSpPr>
          <p:grpSpPr>
            <a:xfrm>
              <a:off x="1337696" y="2600203"/>
              <a:ext cx="754794" cy="754794"/>
              <a:chOff x="1500780" y="2657893"/>
              <a:chExt cx="428625" cy="428625"/>
            </a:xfrm>
            <a:solidFill>
              <a:schemeClr val="accent5"/>
            </a:solidFill>
          </p:grpSpPr>
          <p:sp>
            <p:nvSpPr>
              <p:cNvPr id="25" name="Freeform: Shape 24">
                <a:extLst>
                  <a:ext uri="{FF2B5EF4-FFF2-40B4-BE49-F238E27FC236}">
                    <a16:creationId xmlns="" xmlns:a16="http://schemas.microsoft.com/office/drawing/2014/main" id="{0C9D505A-0AD8-4BCD-A759-CBEF1C5D3FC3}"/>
                  </a:ext>
                </a:extLst>
              </p:cNvPr>
              <p:cNvSpPr/>
              <p:nvPr/>
            </p:nvSpPr>
            <p:spPr>
              <a:xfrm>
                <a:off x="1500780" y="2657893"/>
                <a:ext cx="428625" cy="428625"/>
              </a:xfrm>
              <a:custGeom>
                <a:avLst/>
                <a:gdLst>
                  <a:gd name="connsiteX0" fmla="*/ 427443 w 428625"/>
                  <a:gd name="connsiteY0" fmla="*/ 252539 h 428625"/>
                  <a:gd name="connsiteX1" fmla="*/ 395239 w 428625"/>
                  <a:gd name="connsiteY1" fmla="*/ 252539 h 428625"/>
                  <a:gd name="connsiteX2" fmla="*/ 395239 w 428625"/>
                  <a:gd name="connsiteY2" fmla="*/ 238080 h 428625"/>
                  <a:gd name="connsiteX3" fmla="*/ 337403 w 428625"/>
                  <a:gd name="connsiteY3" fmla="*/ 173014 h 428625"/>
                  <a:gd name="connsiteX4" fmla="*/ 327545 w 428625"/>
                  <a:gd name="connsiteY4" fmla="*/ 173672 h 428625"/>
                  <a:gd name="connsiteX5" fmla="*/ 327545 w 428625"/>
                  <a:gd name="connsiteY5" fmla="*/ 158556 h 428625"/>
                  <a:gd name="connsiteX6" fmla="*/ 345947 w 428625"/>
                  <a:gd name="connsiteY6" fmla="*/ 158556 h 428625"/>
                  <a:gd name="connsiteX7" fmla="*/ 345947 w 428625"/>
                  <a:gd name="connsiteY7" fmla="*/ 158556 h 428625"/>
                  <a:gd name="connsiteX8" fmla="*/ 352519 w 428625"/>
                  <a:gd name="connsiteY8" fmla="*/ 151983 h 428625"/>
                  <a:gd name="connsiteX9" fmla="*/ 349233 w 428625"/>
                  <a:gd name="connsiteY9" fmla="*/ 146068 h 428625"/>
                  <a:gd name="connsiteX10" fmla="*/ 180326 w 428625"/>
                  <a:gd name="connsiteY10" fmla="*/ 1479 h 428625"/>
                  <a:gd name="connsiteX11" fmla="*/ 171782 w 428625"/>
                  <a:gd name="connsiteY11" fmla="*/ 1479 h 428625"/>
                  <a:gd name="connsiteX12" fmla="*/ 2218 w 428625"/>
                  <a:gd name="connsiteY12" fmla="*/ 148040 h 428625"/>
                  <a:gd name="connsiteX13" fmla="*/ 246 w 428625"/>
                  <a:gd name="connsiteY13" fmla="*/ 155269 h 428625"/>
                  <a:gd name="connsiteX14" fmla="*/ 6819 w 428625"/>
                  <a:gd name="connsiteY14" fmla="*/ 159213 h 428625"/>
                  <a:gd name="connsiteX15" fmla="*/ 25221 w 428625"/>
                  <a:gd name="connsiteY15" fmla="*/ 159213 h 428625"/>
                  <a:gd name="connsiteX16" fmla="*/ 25221 w 428625"/>
                  <a:gd name="connsiteY16" fmla="*/ 364267 h 428625"/>
                  <a:gd name="connsiteX17" fmla="*/ 31793 w 428625"/>
                  <a:gd name="connsiteY17" fmla="*/ 370839 h 428625"/>
                  <a:gd name="connsiteX18" fmla="*/ 240134 w 428625"/>
                  <a:gd name="connsiteY18" fmla="*/ 370839 h 428625"/>
                  <a:gd name="connsiteX19" fmla="*/ 240134 w 428625"/>
                  <a:gd name="connsiteY19" fmla="*/ 398443 h 428625"/>
                  <a:gd name="connsiteX20" fmla="*/ 275624 w 428625"/>
                  <a:gd name="connsiteY20" fmla="*/ 433276 h 428625"/>
                  <a:gd name="connsiteX21" fmla="*/ 399182 w 428625"/>
                  <a:gd name="connsiteY21" fmla="*/ 433276 h 428625"/>
                  <a:gd name="connsiteX22" fmla="*/ 434672 w 428625"/>
                  <a:gd name="connsiteY22" fmla="*/ 398443 h 428625"/>
                  <a:gd name="connsiteX23" fmla="*/ 434672 w 428625"/>
                  <a:gd name="connsiteY23" fmla="*/ 259111 h 428625"/>
                  <a:gd name="connsiteX24" fmla="*/ 427443 w 428625"/>
                  <a:gd name="connsiteY24" fmla="*/ 252539 h 428625"/>
                  <a:gd name="connsiteX25" fmla="*/ 382094 w 428625"/>
                  <a:gd name="connsiteY25" fmla="*/ 238080 h 428625"/>
                  <a:gd name="connsiteX26" fmla="*/ 382094 w 428625"/>
                  <a:gd name="connsiteY26" fmla="*/ 252539 h 428625"/>
                  <a:gd name="connsiteX27" fmla="*/ 292054 w 428625"/>
                  <a:gd name="connsiteY27" fmla="*/ 252539 h 428625"/>
                  <a:gd name="connsiteX28" fmla="*/ 292054 w 428625"/>
                  <a:gd name="connsiteY28" fmla="*/ 238080 h 428625"/>
                  <a:gd name="connsiteX29" fmla="*/ 336746 w 428625"/>
                  <a:gd name="connsiteY29" fmla="*/ 186159 h 428625"/>
                  <a:gd name="connsiteX30" fmla="*/ 382094 w 428625"/>
                  <a:gd name="connsiteY30" fmla="*/ 238080 h 428625"/>
                  <a:gd name="connsiteX31" fmla="*/ 176383 w 428625"/>
                  <a:gd name="connsiteY31" fmla="*/ 15280 h 428625"/>
                  <a:gd name="connsiteX32" fmla="*/ 328202 w 428625"/>
                  <a:gd name="connsiteY32" fmla="*/ 146068 h 428625"/>
                  <a:gd name="connsiteX33" fmla="*/ 24564 w 428625"/>
                  <a:gd name="connsiteY33" fmla="*/ 146068 h 428625"/>
                  <a:gd name="connsiteX34" fmla="*/ 176383 w 428625"/>
                  <a:gd name="connsiteY34" fmla="*/ 15280 h 428625"/>
                  <a:gd name="connsiteX35" fmla="*/ 138921 w 428625"/>
                  <a:gd name="connsiteY35" fmla="*/ 358352 h 428625"/>
                  <a:gd name="connsiteX36" fmla="*/ 138921 w 428625"/>
                  <a:gd name="connsiteY36" fmla="*/ 210476 h 428625"/>
                  <a:gd name="connsiteX37" fmla="*/ 213845 w 428625"/>
                  <a:gd name="connsiteY37" fmla="*/ 210476 h 428625"/>
                  <a:gd name="connsiteX38" fmla="*/ 213845 w 428625"/>
                  <a:gd name="connsiteY38" fmla="*/ 358352 h 428625"/>
                  <a:gd name="connsiteX39" fmla="*/ 138921 w 428625"/>
                  <a:gd name="connsiteY39" fmla="*/ 358352 h 428625"/>
                  <a:gd name="connsiteX40" fmla="*/ 226989 w 428625"/>
                  <a:gd name="connsiteY40" fmla="*/ 358352 h 428625"/>
                  <a:gd name="connsiteX41" fmla="*/ 226989 w 428625"/>
                  <a:gd name="connsiteY41" fmla="*/ 203904 h 428625"/>
                  <a:gd name="connsiteX42" fmla="*/ 220417 w 428625"/>
                  <a:gd name="connsiteY42" fmla="*/ 197332 h 428625"/>
                  <a:gd name="connsiteX43" fmla="*/ 132349 w 428625"/>
                  <a:gd name="connsiteY43" fmla="*/ 197332 h 428625"/>
                  <a:gd name="connsiteX44" fmla="*/ 125776 w 428625"/>
                  <a:gd name="connsiteY44" fmla="*/ 203904 h 428625"/>
                  <a:gd name="connsiteX45" fmla="*/ 125776 w 428625"/>
                  <a:gd name="connsiteY45" fmla="*/ 358352 h 428625"/>
                  <a:gd name="connsiteX46" fmla="*/ 38366 w 428625"/>
                  <a:gd name="connsiteY46" fmla="*/ 358352 h 428625"/>
                  <a:gd name="connsiteX47" fmla="*/ 38366 w 428625"/>
                  <a:gd name="connsiteY47" fmla="*/ 159213 h 428625"/>
                  <a:gd name="connsiteX48" fmla="*/ 314400 w 428625"/>
                  <a:gd name="connsiteY48" fmla="*/ 159213 h 428625"/>
                  <a:gd name="connsiteX49" fmla="*/ 314400 w 428625"/>
                  <a:gd name="connsiteY49" fmla="*/ 178272 h 428625"/>
                  <a:gd name="connsiteX50" fmla="*/ 278910 w 428625"/>
                  <a:gd name="connsiteY50" fmla="*/ 238080 h 428625"/>
                  <a:gd name="connsiteX51" fmla="*/ 278910 w 428625"/>
                  <a:gd name="connsiteY51" fmla="*/ 252539 h 428625"/>
                  <a:gd name="connsiteX52" fmla="*/ 246706 w 428625"/>
                  <a:gd name="connsiteY52" fmla="*/ 252539 h 428625"/>
                  <a:gd name="connsiteX53" fmla="*/ 240134 w 428625"/>
                  <a:gd name="connsiteY53" fmla="*/ 259111 h 428625"/>
                  <a:gd name="connsiteX54" fmla="*/ 240134 w 428625"/>
                  <a:gd name="connsiteY54" fmla="*/ 358352 h 428625"/>
                  <a:gd name="connsiteX55" fmla="*/ 226989 w 428625"/>
                  <a:gd name="connsiteY55" fmla="*/ 358352 h 428625"/>
                  <a:gd name="connsiteX56" fmla="*/ 420870 w 428625"/>
                  <a:gd name="connsiteY56" fmla="*/ 399100 h 428625"/>
                  <a:gd name="connsiteX57" fmla="*/ 398525 w 428625"/>
                  <a:gd name="connsiteY57" fmla="*/ 420788 h 428625"/>
                  <a:gd name="connsiteX58" fmla="*/ 274967 w 428625"/>
                  <a:gd name="connsiteY58" fmla="*/ 420788 h 428625"/>
                  <a:gd name="connsiteX59" fmla="*/ 252621 w 428625"/>
                  <a:gd name="connsiteY59" fmla="*/ 399100 h 428625"/>
                  <a:gd name="connsiteX60" fmla="*/ 252621 w 428625"/>
                  <a:gd name="connsiteY60" fmla="*/ 265683 h 428625"/>
                  <a:gd name="connsiteX61" fmla="*/ 278253 w 428625"/>
                  <a:gd name="connsiteY61" fmla="*/ 265683 h 428625"/>
                  <a:gd name="connsiteX62" fmla="*/ 278253 w 428625"/>
                  <a:gd name="connsiteY62" fmla="*/ 268312 h 428625"/>
                  <a:gd name="connsiteX63" fmla="*/ 267080 w 428625"/>
                  <a:gd name="connsiteY63" fmla="*/ 284743 h 428625"/>
                  <a:gd name="connsiteX64" fmla="*/ 284825 w 428625"/>
                  <a:gd name="connsiteY64" fmla="*/ 302488 h 428625"/>
                  <a:gd name="connsiteX65" fmla="*/ 302570 w 428625"/>
                  <a:gd name="connsiteY65" fmla="*/ 284743 h 428625"/>
                  <a:gd name="connsiteX66" fmla="*/ 291397 w 428625"/>
                  <a:gd name="connsiteY66" fmla="*/ 268312 h 428625"/>
                  <a:gd name="connsiteX67" fmla="*/ 291397 w 428625"/>
                  <a:gd name="connsiteY67" fmla="*/ 265683 h 428625"/>
                  <a:gd name="connsiteX68" fmla="*/ 381437 w 428625"/>
                  <a:gd name="connsiteY68" fmla="*/ 265683 h 428625"/>
                  <a:gd name="connsiteX69" fmla="*/ 381437 w 428625"/>
                  <a:gd name="connsiteY69" fmla="*/ 268312 h 428625"/>
                  <a:gd name="connsiteX70" fmla="*/ 370264 w 428625"/>
                  <a:gd name="connsiteY70" fmla="*/ 284743 h 428625"/>
                  <a:gd name="connsiteX71" fmla="*/ 388009 w 428625"/>
                  <a:gd name="connsiteY71" fmla="*/ 302488 h 428625"/>
                  <a:gd name="connsiteX72" fmla="*/ 405754 w 428625"/>
                  <a:gd name="connsiteY72" fmla="*/ 284743 h 428625"/>
                  <a:gd name="connsiteX73" fmla="*/ 394581 w 428625"/>
                  <a:gd name="connsiteY73" fmla="*/ 268312 h 428625"/>
                  <a:gd name="connsiteX74" fmla="*/ 394581 w 428625"/>
                  <a:gd name="connsiteY74" fmla="*/ 265683 h 428625"/>
                  <a:gd name="connsiteX75" fmla="*/ 420870 w 428625"/>
                  <a:gd name="connsiteY75" fmla="*/ 265683 h 428625"/>
                  <a:gd name="connsiteX76" fmla="*/ 420870 w 428625"/>
                  <a:gd name="connsiteY76" fmla="*/ 399100 h 428625"/>
                  <a:gd name="connsiteX77" fmla="*/ 285482 w 428625"/>
                  <a:gd name="connsiteY77" fmla="*/ 280142 h 428625"/>
                  <a:gd name="connsiteX78" fmla="*/ 285482 w 428625"/>
                  <a:gd name="connsiteY78" fmla="*/ 280142 h 428625"/>
                  <a:gd name="connsiteX79" fmla="*/ 285482 w 428625"/>
                  <a:gd name="connsiteY79" fmla="*/ 280142 h 428625"/>
                  <a:gd name="connsiteX80" fmla="*/ 290083 w 428625"/>
                  <a:gd name="connsiteY80" fmla="*/ 284743 h 428625"/>
                  <a:gd name="connsiteX81" fmla="*/ 285482 w 428625"/>
                  <a:gd name="connsiteY81" fmla="*/ 289343 h 428625"/>
                  <a:gd name="connsiteX82" fmla="*/ 280882 w 428625"/>
                  <a:gd name="connsiteY82" fmla="*/ 284743 h 428625"/>
                  <a:gd name="connsiteX83" fmla="*/ 285482 w 428625"/>
                  <a:gd name="connsiteY83" fmla="*/ 280142 h 428625"/>
                  <a:gd name="connsiteX84" fmla="*/ 393267 w 428625"/>
                  <a:gd name="connsiteY84" fmla="*/ 284743 h 428625"/>
                  <a:gd name="connsiteX85" fmla="*/ 388666 w 428625"/>
                  <a:gd name="connsiteY85" fmla="*/ 289343 h 428625"/>
                  <a:gd name="connsiteX86" fmla="*/ 384066 w 428625"/>
                  <a:gd name="connsiteY86" fmla="*/ 284743 h 428625"/>
                  <a:gd name="connsiteX87" fmla="*/ 388666 w 428625"/>
                  <a:gd name="connsiteY87" fmla="*/ 280142 h 428625"/>
                  <a:gd name="connsiteX88" fmla="*/ 388666 w 428625"/>
                  <a:gd name="connsiteY88" fmla="*/ 280142 h 428625"/>
                  <a:gd name="connsiteX89" fmla="*/ 388666 w 428625"/>
                  <a:gd name="connsiteY89" fmla="*/ 280142 h 428625"/>
                  <a:gd name="connsiteX90" fmla="*/ 393267 w 428625"/>
                  <a:gd name="connsiteY90" fmla="*/ 28474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28625" h="428625">
                    <a:moveTo>
                      <a:pt x="427443" y="252539"/>
                    </a:moveTo>
                    <a:lnTo>
                      <a:pt x="395239" y="252539"/>
                    </a:lnTo>
                    <a:lnTo>
                      <a:pt x="395239" y="238080"/>
                    </a:lnTo>
                    <a:cubicBezTo>
                      <a:pt x="395239" y="202590"/>
                      <a:pt x="368950" y="173014"/>
                      <a:pt x="337403" y="173014"/>
                    </a:cubicBezTo>
                    <a:cubicBezTo>
                      <a:pt x="334117" y="173014"/>
                      <a:pt x="330831" y="173672"/>
                      <a:pt x="327545" y="173672"/>
                    </a:cubicBezTo>
                    <a:lnTo>
                      <a:pt x="327545" y="158556"/>
                    </a:lnTo>
                    <a:lnTo>
                      <a:pt x="345947" y="158556"/>
                    </a:lnTo>
                    <a:cubicBezTo>
                      <a:pt x="345947" y="158556"/>
                      <a:pt x="345947" y="158556"/>
                      <a:pt x="345947" y="158556"/>
                    </a:cubicBezTo>
                    <a:cubicBezTo>
                      <a:pt x="349890" y="158556"/>
                      <a:pt x="352519" y="155927"/>
                      <a:pt x="352519" y="151983"/>
                    </a:cubicBezTo>
                    <a:cubicBezTo>
                      <a:pt x="352519" y="149354"/>
                      <a:pt x="351205" y="147383"/>
                      <a:pt x="349233" y="146068"/>
                    </a:cubicBezTo>
                    <a:lnTo>
                      <a:pt x="180326" y="1479"/>
                    </a:lnTo>
                    <a:cubicBezTo>
                      <a:pt x="177697" y="-493"/>
                      <a:pt x="174411" y="-493"/>
                      <a:pt x="171782" y="1479"/>
                    </a:cubicBezTo>
                    <a:lnTo>
                      <a:pt x="2218" y="148040"/>
                    </a:lnTo>
                    <a:cubicBezTo>
                      <a:pt x="246" y="150012"/>
                      <a:pt x="-411" y="152641"/>
                      <a:pt x="246" y="155269"/>
                    </a:cubicBezTo>
                    <a:cubicBezTo>
                      <a:pt x="1561" y="157898"/>
                      <a:pt x="4190" y="159213"/>
                      <a:pt x="6819" y="159213"/>
                    </a:cubicBezTo>
                    <a:lnTo>
                      <a:pt x="25221" y="159213"/>
                    </a:lnTo>
                    <a:lnTo>
                      <a:pt x="25221" y="364267"/>
                    </a:lnTo>
                    <a:cubicBezTo>
                      <a:pt x="25221" y="368210"/>
                      <a:pt x="27850" y="370839"/>
                      <a:pt x="31793" y="370839"/>
                    </a:cubicBezTo>
                    <a:lnTo>
                      <a:pt x="240134" y="370839"/>
                    </a:lnTo>
                    <a:lnTo>
                      <a:pt x="240134" y="398443"/>
                    </a:lnTo>
                    <a:cubicBezTo>
                      <a:pt x="240134" y="417502"/>
                      <a:pt x="255907" y="433276"/>
                      <a:pt x="275624" y="433276"/>
                    </a:cubicBezTo>
                    <a:lnTo>
                      <a:pt x="399182" y="433276"/>
                    </a:lnTo>
                    <a:cubicBezTo>
                      <a:pt x="418899" y="433276"/>
                      <a:pt x="434672" y="417502"/>
                      <a:pt x="434672" y="398443"/>
                    </a:cubicBezTo>
                    <a:lnTo>
                      <a:pt x="434672" y="259111"/>
                    </a:lnTo>
                    <a:cubicBezTo>
                      <a:pt x="434015" y="255168"/>
                      <a:pt x="431386" y="252539"/>
                      <a:pt x="427443" y="252539"/>
                    </a:cubicBezTo>
                    <a:close/>
                    <a:moveTo>
                      <a:pt x="382094" y="238080"/>
                    </a:moveTo>
                    <a:lnTo>
                      <a:pt x="382094" y="252539"/>
                    </a:lnTo>
                    <a:lnTo>
                      <a:pt x="292054" y="252539"/>
                    </a:lnTo>
                    <a:lnTo>
                      <a:pt x="292054" y="238080"/>
                    </a:lnTo>
                    <a:cubicBezTo>
                      <a:pt x="292054" y="209162"/>
                      <a:pt x="312428" y="186159"/>
                      <a:pt x="336746" y="186159"/>
                    </a:cubicBezTo>
                    <a:cubicBezTo>
                      <a:pt x="361720" y="186159"/>
                      <a:pt x="382094" y="209819"/>
                      <a:pt x="382094" y="238080"/>
                    </a:cubicBezTo>
                    <a:close/>
                    <a:moveTo>
                      <a:pt x="176383" y="15280"/>
                    </a:moveTo>
                    <a:lnTo>
                      <a:pt x="328202" y="146068"/>
                    </a:lnTo>
                    <a:cubicBezTo>
                      <a:pt x="320972" y="146068"/>
                      <a:pt x="24564" y="146068"/>
                      <a:pt x="24564" y="146068"/>
                    </a:cubicBezTo>
                    <a:lnTo>
                      <a:pt x="176383" y="15280"/>
                    </a:lnTo>
                    <a:close/>
                    <a:moveTo>
                      <a:pt x="138921" y="358352"/>
                    </a:moveTo>
                    <a:lnTo>
                      <a:pt x="138921" y="210476"/>
                    </a:lnTo>
                    <a:lnTo>
                      <a:pt x="213845" y="210476"/>
                    </a:lnTo>
                    <a:lnTo>
                      <a:pt x="213845" y="358352"/>
                    </a:lnTo>
                    <a:lnTo>
                      <a:pt x="138921" y="358352"/>
                    </a:lnTo>
                    <a:close/>
                    <a:moveTo>
                      <a:pt x="226989" y="358352"/>
                    </a:moveTo>
                    <a:lnTo>
                      <a:pt x="226989" y="203904"/>
                    </a:lnTo>
                    <a:cubicBezTo>
                      <a:pt x="226989" y="199961"/>
                      <a:pt x="224360" y="197332"/>
                      <a:pt x="220417" y="197332"/>
                    </a:cubicBezTo>
                    <a:lnTo>
                      <a:pt x="132349" y="197332"/>
                    </a:lnTo>
                    <a:cubicBezTo>
                      <a:pt x="128405" y="197332"/>
                      <a:pt x="125776" y="199961"/>
                      <a:pt x="125776" y="203904"/>
                    </a:cubicBezTo>
                    <a:lnTo>
                      <a:pt x="125776" y="358352"/>
                    </a:lnTo>
                    <a:lnTo>
                      <a:pt x="38366" y="358352"/>
                    </a:lnTo>
                    <a:lnTo>
                      <a:pt x="38366" y="159213"/>
                    </a:lnTo>
                    <a:lnTo>
                      <a:pt x="314400" y="159213"/>
                    </a:lnTo>
                    <a:lnTo>
                      <a:pt x="314400" y="178272"/>
                    </a:lnTo>
                    <a:cubicBezTo>
                      <a:pt x="293369" y="188131"/>
                      <a:pt x="278910" y="211134"/>
                      <a:pt x="278910" y="238080"/>
                    </a:cubicBezTo>
                    <a:lnTo>
                      <a:pt x="278910" y="252539"/>
                    </a:lnTo>
                    <a:lnTo>
                      <a:pt x="246706" y="252539"/>
                    </a:lnTo>
                    <a:cubicBezTo>
                      <a:pt x="242763" y="252539"/>
                      <a:pt x="240134" y="255168"/>
                      <a:pt x="240134" y="259111"/>
                    </a:cubicBezTo>
                    <a:lnTo>
                      <a:pt x="240134" y="358352"/>
                    </a:lnTo>
                    <a:lnTo>
                      <a:pt x="226989" y="358352"/>
                    </a:lnTo>
                    <a:close/>
                    <a:moveTo>
                      <a:pt x="420870" y="399100"/>
                    </a:moveTo>
                    <a:cubicBezTo>
                      <a:pt x="420870" y="410930"/>
                      <a:pt x="411012" y="420788"/>
                      <a:pt x="398525" y="420788"/>
                    </a:cubicBezTo>
                    <a:lnTo>
                      <a:pt x="274967" y="420788"/>
                    </a:lnTo>
                    <a:cubicBezTo>
                      <a:pt x="262479" y="420788"/>
                      <a:pt x="252621" y="410930"/>
                      <a:pt x="252621" y="399100"/>
                    </a:cubicBezTo>
                    <a:lnTo>
                      <a:pt x="252621" y="265683"/>
                    </a:lnTo>
                    <a:lnTo>
                      <a:pt x="278253" y="265683"/>
                    </a:lnTo>
                    <a:lnTo>
                      <a:pt x="278253" y="268312"/>
                    </a:lnTo>
                    <a:cubicBezTo>
                      <a:pt x="271680" y="270941"/>
                      <a:pt x="267080" y="277513"/>
                      <a:pt x="267080" y="284743"/>
                    </a:cubicBezTo>
                    <a:cubicBezTo>
                      <a:pt x="267080" y="294601"/>
                      <a:pt x="274967" y="302488"/>
                      <a:pt x="284825" y="302488"/>
                    </a:cubicBezTo>
                    <a:cubicBezTo>
                      <a:pt x="294683" y="302488"/>
                      <a:pt x="302570" y="294601"/>
                      <a:pt x="302570" y="284743"/>
                    </a:cubicBezTo>
                    <a:cubicBezTo>
                      <a:pt x="302570" y="277513"/>
                      <a:pt x="297969" y="270941"/>
                      <a:pt x="291397" y="268312"/>
                    </a:cubicBezTo>
                    <a:lnTo>
                      <a:pt x="291397" y="265683"/>
                    </a:lnTo>
                    <a:lnTo>
                      <a:pt x="381437" y="265683"/>
                    </a:lnTo>
                    <a:lnTo>
                      <a:pt x="381437" y="268312"/>
                    </a:lnTo>
                    <a:cubicBezTo>
                      <a:pt x="374865" y="270941"/>
                      <a:pt x="370264" y="277513"/>
                      <a:pt x="370264" y="284743"/>
                    </a:cubicBezTo>
                    <a:cubicBezTo>
                      <a:pt x="370264" y="294601"/>
                      <a:pt x="378151" y="302488"/>
                      <a:pt x="388009" y="302488"/>
                    </a:cubicBezTo>
                    <a:cubicBezTo>
                      <a:pt x="397868" y="302488"/>
                      <a:pt x="405754" y="294601"/>
                      <a:pt x="405754" y="284743"/>
                    </a:cubicBezTo>
                    <a:cubicBezTo>
                      <a:pt x="405754" y="277513"/>
                      <a:pt x="401154" y="270941"/>
                      <a:pt x="394581" y="268312"/>
                    </a:cubicBezTo>
                    <a:lnTo>
                      <a:pt x="394581" y="265683"/>
                    </a:lnTo>
                    <a:lnTo>
                      <a:pt x="420870" y="265683"/>
                    </a:lnTo>
                    <a:lnTo>
                      <a:pt x="420870" y="399100"/>
                    </a:lnTo>
                    <a:close/>
                    <a:moveTo>
                      <a:pt x="285482" y="280142"/>
                    </a:moveTo>
                    <a:cubicBezTo>
                      <a:pt x="285482" y="280142"/>
                      <a:pt x="285482" y="280142"/>
                      <a:pt x="285482" y="280142"/>
                    </a:cubicBezTo>
                    <a:cubicBezTo>
                      <a:pt x="285482" y="280142"/>
                      <a:pt x="285482" y="280142"/>
                      <a:pt x="285482" y="280142"/>
                    </a:cubicBezTo>
                    <a:cubicBezTo>
                      <a:pt x="288111" y="280142"/>
                      <a:pt x="290083" y="282114"/>
                      <a:pt x="290083" y="284743"/>
                    </a:cubicBezTo>
                    <a:cubicBezTo>
                      <a:pt x="290083" y="287372"/>
                      <a:pt x="288111" y="289343"/>
                      <a:pt x="285482" y="289343"/>
                    </a:cubicBezTo>
                    <a:cubicBezTo>
                      <a:pt x="282853" y="289343"/>
                      <a:pt x="280882" y="287372"/>
                      <a:pt x="280882" y="284743"/>
                    </a:cubicBezTo>
                    <a:cubicBezTo>
                      <a:pt x="280882" y="282114"/>
                      <a:pt x="282853" y="280142"/>
                      <a:pt x="285482" y="280142"/>
                    </a:cubicBezTo>
                    <a:close/>
                    <a:moveTo>
                      <a:pt x="393267" y="284743"/>
                    </a:moveTo>
                    <a:cubicBezTo>
                      <a:pt x="393267" y="287372"/>
                      <a:pt x="391295" y="289343"/>
                      <a:pt x="388666" y="289343"/>
                    </a:cubicBezTo>
                    <a:cubicBezTo>
                      <a:pt x="386038" y="289343"/>
                      <a:pt x="384066" y="287372"/>
                      <a:pt x="384066" y="284743"/>
                    </a:cubicBezTo>
                    <a:cubicBezTo>
                      <a:pt x="384066" y="282114"/>
                      <a:pt x="386038" y="280142"/>
                      <a:pt x="388666" y="280142"/>
                    </a:cubicBezTo>
                    <a:cubicBezTo>
                      <a:pt x="388666" y="280142"/>
                      <a:pt x="388666" y="280142"/>
                      <a:pt x="388666" y="280142"/>
                    </a:cubicBezTo>
                    <a:cubicBezTo>
                      <a:pt x="388666" y="280142"/>
                      <a:pt x="388666" y="280142"/>
                      <a:pt x="388666" y="280142"/>
                    </a:cubicBezTo>
                    <a:cubicBezTo>
                      <a:pt x="391295" y="280142"/>
                      <a:pt x="393267" y="282114"/>
                      <a:pt x="393267" y="284743"/>
                    </a:cubicBezTo>
                    <a:close/>
                  </a:path>
                </a:pathLst>
              </a:custGeom>
              <a:grpFill/>
              <a:ln w="6572" cap="flat">
                <a:noFill/>
                <a:prstDash val="solid"/>
                <a:miter/>
              </a:ln>
            </p:spPr>
            <p:txBody>
              <a:bodyPr rtlCol="0" anchor="ctr"/>
              <a:lstStyle/>
              <a:p>
                <a:endParaRPr lang="en-US"/>
              </a:p>
            </p:txBody>
          </p:sp>
          <p:sp>
            <p:nvSpPr>
              <p:cNvPr id="26" name="Freeform: Shape 25">
                <a:extLst>
                  <a:ext uri="{FF2B5EF4-FFF2-40B4-BE49-F238E27FC236}">
                    <a16:creationId xmlns="" xmlns:a16="http://schemas.microsoft.com/office/drawing/2014/main" id="{C45918EB-6206-4F29-B93B-7D7E2CF59524}"/>
                  </a:ext>
                </a:extLst>
              </p:cNvPr>
              <p:cNvSpPr/>
              <p:nvPr/>
            </p:nvSpPr>
            <p:spPr>
              <a:xfrm>
                <a:off x="1779690" y="2955123"/>
                <a:ext cx="114300" cy="114300"/>
              </a:xfrm>
              <a:custGeom>
                <a:avLst/>
                <a:gdLst>
                  <a:gd name="connsiteX0" fmla="*/ 57836 w 114300"/>
                  <a:gd name="connsiteY0" fmla="*/ 0 h 114300"/>
                  <a:gd name="connsiteX1" fmla="*/ 0 w 114300"/>
                  <a:gd name="connsiteY1" fmla="*/ 57179 h 114300"/>
                  <a:gd name="connsiteX2" fmla="*/ 57836 w 114300"/>
                  <a:gd name="connsiteY2" fmla="*/ 114357 h 114300"/>
                  <a:gd name="connsiteX3" fmla="*/ 115672 w 114300"/>
                  <a:gd name="connsiteY3" fmla="*/ 57179 h 114300"/>
                  <a:gd name="connsiteX4" fmla="*/ 57836 w 114300"/>
                  <a:gd name="connsiteY4" fmla="*/ 0 h 114300"/>
                  <a:gd name="connsiteX5" fmla="*/ 57836 w 114300"/>
                  <a:gd name="connsiteY5" fmla="*/ 101870 h 114300"/>
                  <a:gd name="connsiteX6" fmla="*/ 13145 w 114300"/>
                  <a:gd name="connsiteY6" fmla="*/ 57836 h 114300"/>
                  <a:gd name="connsiteX7" fmla="*/ 57836 w 114300"/>
                  <a:gd name="connsiteY7" fmla="*/ 13802 h 114300"/>
                  <a:gd name="connsiteX8" fmla="*/ 102527 w 114300"/>
                  <a:gd name="connsiteY8" fmla="*/ 57836 h 114300"/>
                  <a:gd name="connsiteX9" fmla="*/ 57836 w 114300"/>
                  <a:gd name="connsiteY9" fmla="*/ 10187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7836" y="0"/>
                    </a:moveTo>
                    <a:cubicBezTo>
                      <a:pt x="26289" y="0"/>
                      <a:pt x="0" y="25632"/>
                      <a:pt x="0" y="57179"/>
                    </a:cubicBezTo>
                    <a:cubicBezTo>
                      <a:pt x="0" y="88725"/>
                      <a:pt x="25632" y="114357"/>
                      <a:pt x="57836" y="114357"/>
                    </a:cubicBezTo>
                    <a:cubicBezTo>
                      <a:pt x="89383" y="114357"/>
                      <a:pt x="115672" y="88725"/>
                      <a:pt x="115672" y="57179"/>
                    </a:cubicBezTo>
                    <a:cubicBezTo>
                      <a:pt x="115672" y="25632"/>
                      <a:pt x="90040" y="0"/>
                      <a:pt x="57836" y="0"/>
                    </a:cubicBezTo>
                    <a:close/>
                    <a:moveTo>
                      <a:pt x="57836" y="101870"/>
                    </a:moveTo>
                    <a:cubicBezTo>
                      <a:pt x="33518" y="101870"/>
                      <a:pt x="13145" y="82153"/>
                      <a:pt x="13145" y="57836"/>
                    </a:cubicBezTo>
                    <a:cubicBezTo>
                      <a:pt x="13145" y="33518"/>
                      <a:pt x="32861" y="13802"/>
                      <a:pt x="57836" y="13802"/>
                    </a:cubicBezTo>
                    <a:cubicBezTo>
                      <a:pt x="82810" y="13802"/>
                      <a:pt x="102527" y="33518"/>
                      <a:pt x="102527" y="57836"/>
                    </a:cubicBezTo>
                    <a:cubicBezTo>
                      <a:pt x="102527" y="81496"/>
                      <a:pt x="82810" y="101870"/>
                      <a:pt x="57836" y="101870"/>
                    </a:cubicBezTo>
                    <a:close/>
                  </a:path>
                </a:pathLst>
              </a:custGeom>
              <a:grpFill/>
              <a:ln w="6572" cap="flat">
                <a:noFill/>
                <a:prstDash val="solid"/>
                <a:miter/>
              </a:ln>
            </p:spPr>
            <p:txBody>
              <a:bodyPr rtlCol="0" anchor="ctr"/>
              <a:lstStyle/>
              <a:p>
                <a:endParaRPr lang="en-US"/>
              </a:p>
            </p:txBody>
          </p:sp>
          <p:sp>
            <p:nvSpPr>
              <p:cNvPr id="27" name="Freeform: Shape 26">
                <a:extLst>
                  <a:ext uri="{FF2B5EF4-FFF2-40B4-BE49-F238E27FC236}">
                    <a16:creationId xmlns="" xmlns:a16="http://schemas.microsoft.com/office/drawing/2014/main" id="{632844A0-5FB7-497A-98B0-E87F96CB2AF5}"/>
                  </a:ext>
                </a:extLst>
              </p:cNvPr>
              <p:cNvSpPr/>
              <p:nvPr/>
            </p:nvSpPr>
            <p:spPr>
              <a:xfrm>
                <a:off x="1813866" y="2976154"/>
                <a:ext cx="38100" cy="66675"/>
              </a:xfrm>
              <a:custGeom>
                <a:avLst/>
                <a:gdLst>
                  <a:gd name="connsiteX0" fmla="*/ 27603 w 38100"/>
                  <a:gd name="connsiteY0" fmla="*/ 30232 h 66675"/>
                  <a:gd name="connsiteX1" fmla="*/ 27603 w 38100"/>
                  <a:gd name="connsiteY1" fmla="*/ 30232 h 66675"/>
                  <a:gd name="connsiteX2" fmla="*/ 27603 w 38100"/>
                  <a:gd name="connsiteY2" fmla="*/ 13802 h 66675"/>
                  <a:gd name="connsiteX3" fmla="*/ 40091 w 38100"/>
                  <a:gd name="connsiteY3" fmla="*/ 19060 h 66675"/>
                  <a:gd name="connsiteX4" fmla="*/ 46006 w 38100"/>
                  <a:gd name="connsiteY4" fmla="*/ 11173 h 66675"/>
                  <a:gd name="connsiteX5" fmla="*/ 27603 w 38100"/>
                  <a:gd name="connsiteY5" fmla="*/ 4601 h 66675"/>
                  <a:gd name="connsiteX6" fmla="*/ 27603 w 38100"/>
                  <a:gd name="connsiteY6" fmla="*/ 0 h 66675"/>
                  <a:gd name="connsiteX7" fmla="*/ 21688 w 38100"/>
                  <a:gd name="connsiteY7" fmla="*/ 0 h 66675"/>
                  <a:gd name="connsiteX8" fmla="*/ 21688 w 38100"/>
                  <a:gd name="connsiteY8" fmla="*/ 4601 h 66675"/>
                  <a:gd name="connsiteX9" fmla="*/ 7887 w 38100"/>
                  <a:gd name="connsiteY9" fmla="*/ 9858 h 66675"/>
                  <a:gd name="connsiteX10" fmla="*/ 2629 w 38100"/>
                  <a:gd name="connsiteY10" fmla="*/ 22346 h 66675"/>
                  <a:gd name="connsiteX11" fmla="*/ 7229 w 38100"/>
                  <a:gd name="connsiteY11" fmla="*/ 33518 h 66675"/>
                  <a:gd name="connsiteX12" fmla="*/ 21688 w 38100"/>
                  <a:gd name="connsiteY12" fmla="*/ 39434 h 66675"/>
                  <a:gd name="connsiteX13" fmla="*/ 21688 w 38100"/>
                  <a:gd name="connsiteY13" fmla="*/ 56521 h 66675"/>
                  <a:gd name="connsiteX14" fmla="*/ 6572 w 38100"/>
                  <a:gd name="connsiteY14" fmla="*/ 48635 h 66675"/>
                  <a:gd name="connsiteX15" fmla="*/ 0 w 38100"/>
                  <a:gd name="connsiteY15" fmla="*/ 56521 h 66675"/>
                  <a:gd name="connsiteX16" fmla="*/ 21688 w 38100"/>
                  <a:gd name="connsiteY16" fmla="*/ 65723 h 66675"/>
                  <a:gd name="connsiteX17" fmla="*/ 21688 w 38100"/>
                  <a:gd name="connsiteY17" fmla="*/ 72295 h 66675"/>
                  <a:gd name="connsiteX18" fmla="*/ 27603 w 38100"/>
                  <a:gd name="connsiteY18" fmla="*/ 72295 h 66675"/>
                  <a:gd name="connsiteX19" fmla="*/ 27603 w 38100"/>
                  <a:gd name="connsiteY19" fmla="*/ 65723 h 66675"/>
                  <a:gd name="connsiteX20" fmla="*/ 42062 w 38100"/>
                  <a:gd name="connsiteY20" fmla="*/ 60465 h 66675"/>
                  <a:gd name="connsiteX21" fmla="*/ 47320 w 38100"/>
                  <a:gd name="connsiteY21" fmla="*/ 47977 h 66675"/>
                  <a:gd name="connsiteX22" fmla="*/ 42720 w 38100"/>
                  <a:gd name="connsiteY22" fmla="*/ 36147 h 66675"/>
                  <a:gd name="connsiteX23" fmla="*/ 27603 w 38100"/>
                  <a:gd name="connsiteY23" fmla="*/ 30232 h 66675"/>
                  <a:gd name="connsiteX24" fmla="*/ 21688 w 38100"/>
                  <a:gd name="connsiteY24" fmla="*/ 28918 h 66675"/>
                  <a:gd name="connsiteX25" fmla="*/ 15116 w 38100"/>
                  <a:gd name="connsiteY25" fmla="*/ 25632 h 66675"/>
                  <a:gd name="connsiteX26" fmla="*/ 13145 w 38100"/>
                  <a:gd name="connsiteY26" fmla="*/ 21031 h 66675"/>
                  <a:gd name="connsiteX27" fmla="*/ 15116 w 38100"/>
                  <a:gd name="connsiteY27" fmla="*/ 16431 h 66675"/>
                  <a:gd name="connsiteX28" fmla="*/ 21031 w 38100"/>
                  <a:gd name="connsiteY28" fmla="*/ 13802 h 66675"/>
                  <a:gd name="connsiteX29" fmla="*/ 21031 w 38100"/>
                  <a:gd name="connsiteY29" fmla="*/ 28918 h 66675"/>
                  <a:gd name="connsiteX30" fmla="*/ 34176 w 38100"/>
                  <a:gd name="connsiteY30" fmla="*/ 54550 h 66675"/>
                  <a:gd name="connsiteX31" fmla="*/ 27603 w 38100"/>
                  <a:gd name="connsiteY31" fmla="*/ 57179 h 66675"/>
                  <a:gd name="connsiteX32" fmla="*/ 27603 w 38100"/>
                  <a:gd name="connsiteY32" fmla="*/ 41405 h 66675"/>
                  <a:gd name="connsiteX33" fmla="*/ 34833 w 38100"/>
                  <a:gd name="connsiteY33" fmla="*/ 44691 h 66675"/>
                  <a:gd name="connsiteX34" fmla="*/ 36805 w 38100"/>
                  <a:gd name="connsiteY34" fmla="*/ 49292 h 66675"/>
                  <a:gd name="connsiteX35" fmla="*/ 34176 w 38100"/>
                  <a:gd name="connsiteY35" fmla="*/ 5455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100" h="66675">
                    <a:moveTo>
                      <a:pt x="27603" y="30232"/>
                    </a:moveTo>
                    <a:lnTo>
                      <a:pt x="27603" y="30232"/>
                    </a:lnTo>
                    <a:lnTo>
                      <a:pt x="27603" y="13802"/>
                    </a:lnTo>
                    <a:cubicBezTo>
                      <a:pt x="32204" y="14459"/>
                      <a:pt x="36147" y="16431"/>
                      <a:pt x="40091" y="19060"/>
                    </a:cubicBezTo>
                    <a:lnTo>
                      <a:pt x="46006" y="11173"/>
                    </a:lnTo>
                    <a:cubicBezTo>
                      <a:pt x="40091" y="7229"/>
                      <a:pt x="34176" y="5258"/>
                      <a:pt x="27603" y="4601"/>
                    </a:cubicBezTo>
                    <a:lnTo>
                      <a:pt x="27603" y="0"/>
                    </a:lnTo>
                    <a:lnTo>
                      <a:pt x="21688" y="0"/>
                    </a:lnTo>
                    <a:lnTo>
                      <a:pt x="21688" y="4601"/>
                    </a:lnTo>
                    <a:cubicBezTo>
                      <a:pt x="15773" y="4601"/>
                      <a:pt x="11173" y="6572"/>
                      <a:pt x="7887" y="9858"/>
                    </a:cubicBezTo>
                    <a:cubicBezTo>
                      <a:pt x="4601" y="13145"/>
                      <a:pt x="2629" y="17088"/>
                      <a:pt x="2629" y="22346"/>
                    </a:cubicBezTo>
                    <a:cubicBezTo>
                      <a:pt x="2629" y="27603"/>
                      <a:pt x="3943" y="30890"/>
                      <a:pt x="7229" y="33518"/>
                    </a:cubicBezTo>
                    <a:cubicBezTo>
                      <a:pt x="10516" y="36147"/>
                      <a:pt x="15116" y="38119"/>
                      <a:pt x="21688" y="39434"/>
                    </a:cubicBezTo>
                    <a:lnTo>
                      <a:pt x="21688" y="56521"/>
                    </a:lnTo>
                    <a:cubicBezTo>
                      <a:pt x="16431" y="55864"/>
                      <a:pt x="11173" y="53235"/>
                      <a:pt x="6572" y="48635"/>
                    </a:cubicBezTo>
                    <a:lnTo>
                      <a:pt x="0" y="56521"/>
                    </a:lnTo>
                    <a:cubicBezTo>
                      <a:pt x="6572" y="61779"/>
                      <a:pt x="13802" y="65065"/>
                      <a:pt x="21688" y="65723"/>
                    </a:cubicBezTo>
                    <a:lnTo>
                      <a:pt x="21688" y="72295"/>
                    </a:lnTo>
                    <a:lnTo>
                      <a:pt x="27603" y="72295"/>
                    </a:lnTo>
                    <a:lnTo>
                      <a:pt x="27603" y="65723"/>
                    </a:lnTo>
                    <a:cubicBezTo>
                      <a:pt x="33518" y="65723"/>
                      <a:pt x="38119" y="63751"/>
                      <a:pt x="42062" y="60465"/>
                    </a:cubicBezTo>
                    <a:cubicBezTo>
                      <a:pt x="45349" y="57179"/>
                      <a:pt x="47320" y="53235"/>
                      <a:pt x="47320" y="47977"/>
                    </a:cubicBezTo>
                    <a:cubicBezTo>
                      <a:pt x="47320" y="42720"/>
                      <a:pt x="46006" y="38776"/>
                      <a:pt x="42720" y="36147"/>
                    </a:cubicBezTo>
                    <a:cubicBezTo>
                      <a:pt x="39434" y="34176"/>
                      <a:pt x="34833" y="32204"/>
                      <a:pt x="27603" y="30232"/>
                    </a:cubicBezTo>
                    <a:close/>
                    <a:moveTo>
                      <a:pt x="21688" y="28918"/>
                    </a:moveTo>
                    <a:cubicBezTo>
                      <a:pt x="18402" y="27603"/>
                      <a:pt x="16431" y="26946"/>
                      <a:pt x="15116" y="25632"/>
                    </a:cubicBezTo>
                    <a:cubicBezTo>
                      <a:pt x="13802" y="24317"/>
                      <a:pt x="13145" y="23003"/>
                      <a:pt x="13145" y="21031"/>
                    </a:cubicBezTo>
                    <a:cubicBezTo>
                      <a:pt x="13145" y="19060"/>
                      <a:pt x="13802" y="17745"/>
                      <a:pt x="15116" y="16431"/>
                    </a:cubicBezTo>
                    <a:cubicBezTo>
                      <a:pt x="16431" y="15116"/>
                      <a:pt x="18402" y="14459"/>
                      <a:pt x="21031" y="13802"/>
                    </a:cubicBezTo>
                    <a:lnTo>
                      <a:pt x="21031" y="28918"/>
                    </a:lnTo>
                    <a:close/>
                    <a:moveTo>
                      <a:pt x="34176" y="54550"/>
                    </a:moveTo>
                    <a:cubicBezTo>
                      <a:pt x="32861" y="55864"/>
                      <a:pt x="30232" y="56521"/>
                      <a:pt x="27603" y="57179"/>
                    </a:cubicBezTo>
                    <a:lnTo>
                      <a:pt x="27603" y="41405"/>
                    </a:lnTo>
                    <a:cubicBezTo>
                      <a:pt x="30890" y="42720"/>
                      <a:pt x="33518" y="43377"/>
                      <a:pt x="34833" y="44691"/>
                    </a:cubicBezTo>
                    <a:cubicBezTo>
                      <a:pt x="36147" y="46006"/>
                      <a:pt x="36805" y="47320"/>
                      <a:pt x="36805" y="49292"/>
                    </a:cubicBezTo>
                    <a:cubicBezTo>
                      <a:pt x="36805" y="51264"/>
                      <a:pt x="36147" y="53235"/>
                      <a:pt x="34176" y="54550"/>
                    </a:cubicBezTo>
                    <a:close/>
                  </a:path>
                </a:pathLst>
              </a:custGeom>
              <a:grpFill/>
              <a:ln w="6572" cap="flat">
                <a:noFill/>
                <a:prstDash val="solid"/>
                <a:miter/>
              </a:ln>
            </p:spPr>
            <p:txBody>
              <a:bodyPr rtlCol="0" anchor="ctr"/>
              <a:lstStyle/>
              <a:p>
                <a:endParaRPr lang="en-US"/>
              </a:p>
            </p:txBody>
          </p:sp>
          <p:sp>
            <p:nvSpPr>
              <p:cNvPr id="28" name="Freeform: Shape 27">
                <a:extLst>
                  <a:ext uri="{FF2B5EF4-FFF2-40B4-BE49-F238E27FC236}">
                    <a16:creationId xmlns="" xmlns:a16="http://schemas.microsoft.com/office/drawing/2014/main" id="{357F5CE6-2BD6-4007-9FB5-10BA7471EE83}"/>
                  </a:ext>
                </a:extLst>
              </p:cNvPr>
              <p:cNvSpPr/>
              <p:nvPr/>
            </p:nvSpPr>
            <p:spPr>
              <a:xfrm>
                <a:off x="1642967" y="2713922"/>
                <a:ext cx="66675" cy="66675"/>
              </a:xfrm>
              <a:custGeom>
                <a:avLst/>
                <a:gdLst>
                  <a:gd name="connsiteX0" fmla="*/ 34196 w 66675"/>
                  <a:gd name="connsiteY0" fmla="*/ 68351 h 66675"/>
                  <a:gd name="connsiteX1" fmla="*/ 68371 w 66675"/>
                  <a:gd name="connsiteY1" fmla="*/ 34176 h 66675"/>
                  <a:gd name="connsiteX2" fmla="*/ 34196 w 66675"/>
                  <a:gd name="connsiteY2" fmla="*/ 0 h 66675"/>
                  <a:gd name="connsiteX3" fmla="*/ 20 w 66675"/>
                  <a:gd name="connsiteY3" fmla="*/ 34176 h 66675"/>
                  <a:gd name="connsiteX4" fmla="*/ 34196 w 66675"/>
                  <a:gd name="connsiteY4" fmla="*/ 68351 h 66675"/>
                  <a:gd name="connsiteX5" fmla="*/ 34196 w 66675"/>
                  <a:gd name="connsiteY5" fmla="*/ 13145 h 66675"/>
                  <a:gd name="connsiteX6" fmla="*/ 55227 w 66675"/>
                  <a:gd name="connsiteY6" fmla="*/ 34176 h 66675"/>
                  <a:gd name="connsiteX7" fmla="*/ 34196 w 66675"/>
                  <a:gd name="connsiteY7" fmla="*/ 55207 h 66675"/>
                  <a:gd name="connsiteX8" fmla="*/ 13164 w 66675"/>
                  <a:gd name="connsiteY8" fmla="*/ 34176 h 66675"/>
                  <a:gd name="connsiteX9" fmla="*/ 34196 w 66675"/>
                  <a:gd name="connsiteY9" fmla="*/ 131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66675">
                    <a:moveTo>
                      <a:pt x="34196" y="68351"/>
                    </a:moveTo>
                    <a:cubicBezTo>
                      <a:pt x="53255" y="68351"/>
                      <a:pt x="68371" y="53235"/>
                      <a:pt x="68371" y="34176"/>
                    </a:cubicBezTo>
                    <a:cubicBezTo>
                      <a:pt x="68371" y="15116"/>
                      <a:pt x="52598" y="0"/>
                      <a:pt x="34196" y="0"/>
                    </a:cubicBezTo>
                    <a:cubicBezTo>
                      <a:pt x="15136" y="0"/>
                      <a:pt x="20" y="15116"/>
                      <a:pt x="20" y="34176"/>
                    </a:cubicBezTo>
                    <a:cubicBezTo>
                      <a:pt x="-637" y="53235"/>
                      <a:pt x="15136" y="68351"/>
                      <a:pt x="34196" y="68351"/>
                    </a:cubicBezTo>
                    <a:close/>
                    <a:moveTo>
                      <a:pt x="34196" y="13145"/>
                    </a:moveTo>
                    <a:cubicBezTo>
                      <a:pt x="46026" y="13145"/>
                      <a:pt x="55227" y="22346"/>
                      <a:pt x="55227" y="34176"/>
                    </a:cubicBezTo>
                    <a:cubicBezTo>
                      <a:pt x="55227" y="46006"/>
                      <a:pt x="45368" y="55207"/>
                      <a:pt x="34196" y="55207"/>
                    </a:cubicBezTo>
                    <a:cubicBezTo>
                      <a:pt x="22365" y="55207"/>
                      <a:pt x="13164" y="46006"/>
                      <a:pt x="13164" y="34176"/>
                    </a:cubicBezTo>
                    <a:cubicBezTo>
                      <a:pt x="12507" y="22346"/>
                      <a:pt x="22365" y="13145"/>
                      <a:pt x="34196" y="13145"/>
                    </a:cubicBezTo>
                    <a:close/>
                  </a:path>
                </a:pathLst>
              </a:custGeom>
              <a:grpFill/>
              <a:ln w="6572" cap="flat">
                <a:noFill/>
                <a:prstDash val="solid"/>
                <a:miter/>
              </a:ln>
            </p:spPr>
            <p:txBody>
              <a:bodyPr rtlCol="0" anchor="ctr"/>
              <a:lstStyle/>
              <a:p>
                <a:endParaRPr lang="en-US"/>
              </a:p>
            </p:txBody>
          </p:sp>
          <p:sp>
            <p:nvSpPr>
              <p:cNvPr id="29" name="Freeform: Shape 28">
                <a:extLst>
                  <a:ext uri="{FF2B5EF4-FFF2-40B4-BE49-F238E27FC236}">
                    <a16:creationId xmlns="" xmlns:a16="http://schemas.microsoft.com/office/drawing/2014/main" id="{8B412205-B9C8-4C94-AC9A-0E02AD8A9876}"/>
                  </a:ext>
                </a:extLst>
              </p:cNvPr>
              <p:cNvSpPr/>
              <p:nvPr/>
            </p:nvSpPr>
            <p:spPr>
              <a:xfrm>
                <a:off x="1553605" y="2868370"/>
                <a:ext cx="57150" cy="57150"/>
              </a:xfrm>
              <a:custGeom>
                <a:avLst/>
                <a:gdLst>
                  <a:gd name="connsiteX0" fmla="*/ 51921 w 57150"/>
                  <a:gd name="connsiteY0" fmla="*/ 0 h 57150"/>
                  <a:gd name="connsiteX1" fmla="*/ 6572 w 57150"/>
                  <a:gd name="connsiteY1" fmla="*/ 0 h 57150"/>
                  <a:gd name="connsiteX2" fmla="*/ 0 w 57150"/>
                  <a:gd name="connsiteY2" fmla="*/ 6572 h 57150"/>
                  <a:gd name="connsiteX3" fmla="*/ 0 w 57150"/>
                  <a:gd name="connsiteY3" fmla="*/ 51921 h 57150"/>
                  <a:gd name="connsiteX4" fmla="*/ 6572 w 57150"/>
                  <a:gd name="connsiteY4" fmla="*/ 58493 h 57150"/>
                  <a:gd name="connsiteX5" fmla="*/ 51921 w 57150"/>
                  <a:gd name="connsiteY5" fmla="*/ 58493 h 57150"/>
                  <a:gd name="connsiteX6" fmla="*/ 58493 w 57150"/>
                  <a:gd name="connsiteY6" fmla="*/ 51921 h 57150"/>
                  <a:gd name="connsiteX7" fmla="*/ 58493 w 57150"/>
                  <a:gd name="connsiteY7" fmla="*/ 6572 h 57150"/>
                  <a:gd name="connsiteX8" fmla="*/ 51921 w 57150"/>
                  <a:gd name="connsiteY8" fmla="*/ 0 h 57150"/>
                  <a:gd name="connsiteX9" fmla="*/ 45349 w 57150"/>
                  <a:gd name="connsiteY9" fmla="*/ 45349 h 57150"/>
                  <a:gd name="connsiteX10" fmla="*/ 13145 w 57150"/>
                  <a:gd name="connsiteY10" fmla="*/ 45349 h 57150"/>
                  <a:gd name="connsiteX11" fmla="*/ 13145 w 57150"/>
                  <a:gd name="connsiteY11" fmla="*/ 13145 h 57150"/>
                  <a:gd name="connsiteX12" fmla="*/ 45349 w 57150"/>
                  <a:gd name="connsiteY12" fmla="*/ 13145 h 57150"/>
                  <a:gd name="connsiteX13" fmla="*/ 45349 w 57150"/>
                  <a:gd name="connsiteY13" fmla="*/ 4534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51921" y="0"/>
                    </a:moveTo>
                    <a:lnTo>
                      <a:pt x="6572" y="0"/>
                    </a:lnTo>
                    <a:cubicBezTo>
                      <a:pt x="2629" y="0"/>
                      <a:pt x="0" y="2629"/>
                      <a:pt x="0" y="6572"/>
                    </a:cubicBezTo>
                    <a:lnTo>
                      <a:pt x="0" y="51921"/>
                    </a:lnTo>
                    <a:cubicBezTo>
                      <a:pt x="0" y="55864"/>
                      <a:pt x="2629" y="58493"/>
                      <a:pt x="6572" y="58493"/>
                    </a:cubicBezTo>
                    <a:lnTo>
                      <a:pt x="51921" y="58493"/>
                    </a:lnTo>
                    <a:cubicBezTo>
                      <a:pt x="55864" y="58493"/>
                      <a:pt x="58493" y="55864"/>
                      <a:pt x="58493" y="51921"/>
                    </a:cubicBezTo>
                    <a:lnTo>
                      <a:pt x="58493" y="6572"/>
                    </a:lnTo>
                    <a:cubicBezTo>
                      <a:pt x="58493" y="2629"/>
                      <a:pt x="55207" y="0"/>
                      <a:pt x="51921" y="0"/>
                    </a:cubicBezTo>
                    <a:close/>
                    <a:moveTo>
                      <a:pt x="45349" y="45349"/>
                    </a:moveTo>
                    <a:lnTo>
                      <a:pt x="13145" y="45349"/>
                    </a:lnTo>
                    <a:lnTo>
                      <a:pt x="13145" y="13145"/>
                    </a:lnTo>
                    <a:lnTo>
                      <a:pt x="45349" y="13145"/>
                    </a:lnTo>
                    <a:lnTo>
                      <a:pt x="45349" y="45349"/>
                    </a:lnTo>
                    <a:close/>
                  </a:path>
                </a:pathLst>
              </a:custGeom>
              <a:grpFill/>
              <a:ln w="6572" cap="flat">
                <a:noFill/>
                <a:prstDash val="solid"/>
                <a:miter/>
              </a:ln>
            </p:spPr>
            <p:txBody>
              <a:bodyPr rtlCol="0" anchor="ctr"/>
              <a:lstStyle/>
              <a:p>
                <a:endParaRPr lang="en-US"/>
              </a:p>
            </p:txBody>
          </p:sp>
          <p:sp>
            <p:nvSpPr>
              <p:cNvPr id="30" name="Freeform: Shape 29">
                <a:extLst>
                  <a:ext uri="{FF2B5EF4-FFF2-40B4-BE49-F238E27FC236}">
                    <a16:creationId xmlns="" xmlns:a16="http://schemas.microsoft.com/office/drawing/2014/main" id="{A28FBC69-5484-4EA6-84EC-9F0B2ECC3437}"/>
                  </a:ext>
                </a:extLst>
              </p:cNvPr>
              <p:cNvSpPr/>
              <p:nvPr/>
            </p:nvSpPr>
            <p:spPr>
              <a:xfrm>
                <a:off x="1553605" y="2934749"/>
                <a:ext cx="57150" cy="57150"/>
              </a:xfrm>
              <a:custGeom>
                <a:avLst/>
                <a:gdLst>
                  <a:gd name="connsiteX0" fmla="*/ 51921 w 57150"/>
                  <a:gd name="connsiteY0" fmla="*/ 0 h 57150"/>
                  <a:gd name="connsiteX1" fmla="*/ 6572 w 57150"/>
                  <a:gd name="connsiteY1" fmla="*/ 0 h 57150"/>
                  <a:gd name="connsiteX2" fmla="*/ 0 w 57150"/>
                  <a:gd name="connsiteY2" fmla="*/ 6572 h 57150"/>
                  <a:gd name="connsiteX3" fmla="*/ 0 w 57150"/>
                  <a:gd name="connsiteY3" fmla="*/ 51921 h 57150"/>
                  <a:gd name="connsiteX4" fmla="*/ 6572 w 57150"/>
                  <a:gd name="connsiteY4" fmla="*/ 58493 h 57150"/>
                  <a:gd name="connsiteX5" fmla="*/ 51921 w 57150"/>
                  <a:gd name="connsiteY5" fmla="*/ 58493 h 57150"/>
                  <a:gd name="connsiteX6" fmla="*/ 58493 w 57150"/>
                  <a:gd name="connsiteY6" fmla="*/ 51921 h 57150"/>
                  <a:gd name="connsiteX7" fmla="*/ 58493 w 57150"/>
                  <a:gd name="connsiteY7" fmla="*/ 6572 h 57150"/>
                  <a:gd name="connsiteX8" fmla="*/ 51921 w 57150"/>
                  <a:gd name="connsiteY8" fmla="*/ 0 h 57150"/>
                  <a:gd name="connsiteX9" fmla="*/ 45349 w 57150"/>
                  <a:gd name="connsiteY9" fmla="*/ 45349 h 57150"/>
                  <a:gd name="connsiteX10" fmla="*/ 13145 w 57150"/>
                  <a:gd name="connsiteY10" fmla="*/ 45349 h 57150"/>
                  <a:gd name="connsiteX11" fmla="*/ 13145 w 57150"/>
                  <a:gd name="connsiteY11" fmla="*/ 13145 h 57150"/>
                  <a:gd name="connsiteX12" fmla="*/ 45349 w 57150"/>
                  <a:gd name="connsiteY12" fmla="*/ 13145 h 57150"/>
                  <a:gd name="connsiteX13" fmla="*/ 45349 w 57150"/>
                  <a:gd name="connsiteY13" fmla="*/ 4534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57150">
                    <a:moveTo>
                      <a:pt x="51921" y="0"/>
                    </a:moveTo>
                    <a:lnTo>
                      <a:pt x="6572" y="0"/>
                    </a:lnTo>
                    <a:cubicBezTo>
                      <a:pt x="2629" y="0"/>
                      <a:pt x="0" y="2629"/>
                      <a:pt x="0" y="6572"/>
                    </a:cubicBezTo>
                    <a:lnTo>
                      <a:pt x="0" y="51921"/>
                    </a:lnTo>
                    <a:cubicBezTo>
                      <a:pt x="0" y="55864"/>
                      <a:pt x="2629" y="58493"/>
                      <a:pt x="6572" y="58493"/>
                    </a:cubicBezTo>
                    <a:lnTo>
                      <a:pt x="51921" y="58493"/>
                    </a:lnTo>
                    <a:cubicBezTo>
                      <a:pt x="55864" y="58493"/>
                      <a:pt x="58493" y="55864"/>
                      <a:pt x="58493" y="51921"/>
                    </a:cubicBezTo>
                    <a:lnTo>
                      <a:pt x="58493" y="6572"/>
                    </a:lnTo>
                    <a:cubicBezTo>
                      <a:pt x="58493" y="2629"/>
                      <a:pt x="55207" y="0"/>
                      <a:pt x="51921" y="0"/>
                    </a:cubicBezTo>
                    <a:close/>
                    <a:moveTo>
                      <a:pt x="45349" y="45349"/>
                    </a:moveTo>
                    <a:lnTo>
                      <a:pt x="13145" y="45349"/>
                    </a:lnTo>
                    <a:lnTo>
                      <a:pt x="13145" y="13145"/>
                    </a:lnTo>
                    <a:lnTo>
                      <a:pt x="45349" y="13145"/>
                    </a:lnTo>
                    <a:lnTo>
                      <a:pt x="45349" y="45349"/>
                    </a:lnTo>
                    <a:close/>
                  </a:path>
                </a:pathLst>
              </a:custGeom>
              <a:grpFill/>
              <a:ln w="6572" cap="flat">
                <a:noFill/>
                <a:prstDash val="solid"/>
                <a:miter/>
              </a:ln>
            </p:spPr>
            <p:txBody>
              <a:bodyPr rtlCol="0" anchor="ctr"/>
              <a:lstStyle/>
              <a:p>
                <a:endParaRPr lang="en-US"/>
              </a:p>
            </p:txBody>
          </p:sp>
        </p:grpSp>
      </p:grpSp>
      <p:grpSp>
        <p:nvGrpSpPr>
          <p:cNvPr id="49" name="Group 48">
            <a:extLst>
              <a:ext uri="{FF2B5EF4-FFF2-40B4-BE49-F238E27FC236}">
                <a16:creationId xmlns="" xmlns:a16="http://schemas.microsoft.com/office/drawing/2014/main" id="{60683AA1-00AB-4CAF-9FCC-AEFC358A2E7D}"/>
              </a:ext>
            </a:extLst>
          </p:cNvPr>
          <p:cNvGrpSpPr/>
          <p:nvPr/>
        </p:nvGrpSpPr>
        <p:grpSpPr>
          <a:xfrm>
            <a:off x="510786" y="1784514"/>
            <a:ext cx="2389416" cy="3288971"/>
            <a:chOff x="3377292" y="1145417"/>
            <a:chExt cx="2389416" cy="3288971"/>
          </a:xfrm>
        </p:grpSpPr>
        <p:grpSp>
          <p:nvGrpSpPr>
            <p:cNvPr id="9" name="Group 8">
              <a:extLst>
                <a:ext uri="{FF2B5EF4-FFF2-40B4-BE49-F238E27FC236}">
                  <a16:creationId xmlns="" xmlns:a16="http://schemas.microsoft.com/office/drawing/2014/main" id="{F7F9E81E-FFBB-4E6A-A6E3-A0FD95C59129}"/>
                </a:ext>
              </a:extLst>
            </p:cNvPr>
            <p:cNvGrpSpPr/>
            <p:nvPr/>
          </p:nvGrpSpPr>
          <p:grpSpPr>
            <a:xfrm>
              <a:off x="3377292" y="1145417"/>
              <a:ext cx="2389416" cy="3288971"/>
              <a:chOff x="364167" y="1876981"/>
              <a:chExt cx="2389416" cy="3288971"/>
            </a:xfrm>
          </p:grpSpPr>
          <p:sp>
            <p:nvSpPr>
              <p:cNvPr id="10" name="Rounded Rectangle 2">
                <a:extLst>
                  <a:ext uri="{FF2B5EF4-FFF2-40B4-BE49-F238E27FC236}">
                    <a16:creationId xmlns="" xmlns:a16="http://schemas.microsoft.com/office/drawing/2014/main" id="{8E714BAA-1ADC-4001-93DD-24CB72B9CB19}"/>
                  </a:ext>
                </a:extLst>
              </p:cNvPr>
              <p:cNvSpPr/>
              <p:nvPr/>
            </p:nvSpPr>
            <p:spPr>
              <a:xfrm>
                <a:off x="364167" y="2185206"/>
                <a:ext cx="2389416" cy="2980746"/>
              </a:xfrm>
              <a:prstGeom prst="roundRect">
                <a:avLst>
                  <a:gd name="adj" fmla="val 4771"/>
                </a:avLst>
              </a:prstGeom>
              <a:solidFill>
                <a:schemeClr val="bg1"/>
              </a:solidFill>
              <a:ln>
                <a:noFill/>
              </a:ln>
              <a:effectLst>
                <a:outerShdw blurRad="444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B9408333-4B47-4757-9532-F83466627344}"/>
                  </a:ext>
                </a:extLst>
              </p:cNvPr>
              <p:cNvSpPr/>
              <p:nvPr/>
            </p:nvSpPr>
            <p:spPr>
              <a:xfrm>
                <a:off x="695845" y="3511192"/>
                <a:ext cx="1726060" cy="1015663"/>
              </a:xfrm>
              <a:prstGeom prst="rect">
                <a:avLst/>
              </a:prstGeom>
            </p:spPr>
            <p:txBody>
              <a:bodyPr wrap="square">
                <a:spAutoFit/>
              </a:bodyPr>
              <a:lstStyle/>
              <a:p>
                <a:pPr algn="ctr"/>
                <a:r>
                  <a:rPr lang="en-US" sz="2000" dirty="0">
                    <a:solidFill>
                      <a:schemeClr val="tx2"/>
                    </a:solidFill>
                  </a:rPr>
                  <a:t>Shares</a:t>
                </a:r>
              </a:p>
              <a:p>
                <a:pPr algn="ctr"/>
                <a:r>
                  <a:rPr lang="en-US" sz="2000" dirty="0">
                    <a:solidFill>
                      <a:schemeClr val="tx2"/>
                    </a:solidFill>
                  </a:rPr>
                  <a:t>In A Property Fund/</a:t>
                </a:r>
                <a:r>
                  <a:rPr lang="en-US" sz="2000" dirty="0" err="1">
                    <a:solidFill>
                      <a:schemeClr val="tx2"/>
                    </a:solidFill>
                  </a:rPr>
                  <a:t>Reit</a:t>
                </a:r>
                <a:endParaRPr lang="en-US" sz="2000" dirty="0">
                  <a:solidFill>
                    <a:schemeClr val="tx2"/>
                  </a:solidFill>
                </a:endParaRPr>
              </a:p>
            </p:txBody>
          </p:sp>
          <p:sp>
            <p:nvSpPr>
              <p:cNvPr id="12" name="Oval 11">
                <a:extLst>
                  <a:ext uri="{FF2B5EF4-FFF2-40B4-BE49-F238E27FC236}">
                    <a16:creationId xmlns="" xmlns:a16="http://schemas.microsoft.com/office/drawing/2014/main" id="{466A926F-6B41-458A-AC9E-747663310CDB}"/>
                  </a:ext>
                </a:extLst>
              </p:cNvPr>
              <p:cNvSpPr/>
              <p:nvPr/>
            </p:nvSpPr>
            <p:spPr>
              <a:xfrm>
                <a:off x="1250649" y="1876981"/>
                <a:ext cx="616450" cy="616450"/>
              </a:xfrm>
              <a:prstGeom prst="ellipse">
                <a:avLst/>
              </a:prstGeom>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t>02</a:t>
                </a:r>
              </a:p>
            </p:txBody>
          </p:sp>
        </p:grpSp>
        <p:sp>
          <p:nvSpPr>
            <p:cNvPr id="31" name="Graphic 20">
              <a:extLst>
                <a:ext uri="{FF2B5EF4-FFF2-40B4-BE49-F238E27FC236}">
                  <a16:creationId xmlns="" xmlns:a16="http://schemas.microsoft.com/office/drawing/2014/main" id="{BFA501AD-2B74-4D29-8F6E-BB11A4D3033C}"/>
                </a:ext>
              </a:extLst>
            </p:cNvPr>
            <p:cNvSpPr/>
            <p:nvPr/>
          </p:nvSpPr>
          <p:spPr>
            <a:xfrm>
              <a:off x="4175464" y="1949741"/>
              <a:ext cx="793071" cy="730869"/>
            </a:xfrm>
            <a:custGeom>
              <a:avLst/>
              <a:gdLst>
                <a:gd name="connsiteX0" fmla="*/ 482702 w 485775"/>
                <a:gd name="connsiteY0" fmla="*/ 202438 h 447675"/>
                <a:gd name="connsiteX1" fmla="*/ 406069 w 485775"/>
                <a:gd name="connsiteY1" fmla="*/ 136716 h 447675"/>
                <a:gd name="connsiteX2" fmla="*/ 406069 w 485775"/>
                <a:gd name="connsiteY2" fmla="*/ 47990 h 447675"/>
                <a:gd name="connsiteX3" fmla="*/ 396211 w 485775"/>
                <a:gd name="connsiteY3" fmla="*/ 38132 h 447675"/>
                <a:gd name="connsiteX4" fmla="*/ 344947 w 485775"/>
                <a:gd name="connsiteY4" fmla="*/ 38132 h 447675"/>
                <a:gd name="connsiteX5" fmla="*/ 335089 w 485775"/>
                <a:gd name="connsiteY5" fmla="*/ 47990 h 447675"/>
                <a:gd name="connsiteX6" fmla="*/ 335089 w 485775"/>
                <a:gd name="connsiteY6" fmla="*/ 75725 h 447675"/>
                <a:gd name="connsiteX7" fmla="*/ 249650 w 485775"/>
                <a:gd name="connsiteY7" fmla="*/ 2510 h 447675"/>
                <a:gd name="connsiteX8" fmla="*/ 236505 w 485775"/>
                <a:gd name="connsiteY8" fmla="*/ 2510 h 447675"/>
                <a:gd name="connsiteX9" fmla="*/ 3453 w 485775"/>
                <a:gd name="connsiteY9" fmla="*/ 202438 h 447675"/>
                <a:gd name="connsiteX10" fmla="*/ 2365 w 485775"/>
                <a:gd name="connsiteY10" fmla="*/ 216338 h 447675"/>
                <a:gd name="connsiteX11" fmla="*/ 10025 w 485775"/>
                <a:gd name="connsiteY11" fmla="*/ 219789 h 447675"/>
                <a:gd name="connsiteX12" fmla="*/ 80085 w 485775"/>
                <a:gd name="connsiteY12" fmla="*/ 219789 h 447675"/>
                <a:gd name="connsiteX13" fmla="*/ 80085 w 485775"/>
                <a:gd name="connsiteY13" fmla="*/ 404338 h 447675"/>
                <a:gd name="connsiteX14" fmla="*/ 89944 w 485775"/>
                <a:gd name="connsiteY14" fmla="*/ 414196 h 447675"/>
                <a:gd name="connsiteX15" fmla="*/ 238017 w 485775"/>
                <a:gd name="connsiteY15" fmla="*/ 414196 h 447675"/>
                <a:gd name="connsiteX16" fmla="*/ 247875 w 485775"/>
                <a:gd name="connsiteY16" fmla="*/ 404338 h 447675"/>
                <a:gd name="connsiteX17" fmla="*/ 238017 w 485775"/>
                <a:gd name="connsiteY17" fmla="*/ 394479 h 447675"/>
                <a:gd name="connsiteX18" fmla="*/ 99999 w 485775"/>
                <a:gd name="connsiteY18" fmla="*/ 394479 h 447675"/>
                <a:gd name="connsiteX19" fmla="*/ 99999 w 485775"/>
                <a:gd name="connsiteY19" fmla="*/ 209931 h 447675"/>
                <a:gd name="connsiteX20" fmla="*/ 90141 w 485775"/>
                <a:gd name="connsiteY20" fmla="*/ 200072 h 447675"/>
                <a:gd name="connsiteX21" fmla="*/ 36511 w 485775"/>
                <a:gd name="connsiteY21" fmla="*/ 200072 h 447675"/>
                <a:gd name="connsiteX22" fmla="*/ 243077 w 485775"/>
                <a:gd name="connsiteY22" fmla="*/ 23147 h 447675"/>
                <a:gd name="connsiteX23" fmla="*/ 449643 w 485775"/>
                <a:gd name="connsiteY23" fmla="*/ 200072 h 447675"/>
                <a:gd name="connsiteX24" fmla="*/ 396211 w 485775"/>
                <a:gd name="connsiteY24" fmla="*/ 200072 h 447675"/>
                <a:gd name="connsiteX25" fmla="*/ 386352 w 485775"/>
                <a:gd name="connsiteY25" fmla="*/ 209931 h 447675"/>
                <a:gd name="connsiteX26" fmla="*/ 386352 w 485775"/>
                <a:gd name="connsiteY26" fmla="*/ 394479 h 447675"/>
                <a:gd name="connsiteX27" fmla="*/ 374522 w 485775"/>
                <a:gd name="connsiteY27" fmla="*/ 394479 h 447675"/>
                <a:gd name="connsiteX28" fmla="*/ 364664 w 485775"/>
                <a:gd name="connsiteY28" fmla="*/ 404338 h 447675"/>
                <a:gd name="connsiteX29" fmla="*/ 374522 w 485775"/>
                <a:gd name="connsiteY29" fmla="*/ 414196 h 447675"/>
                <a:gd name="connsiteX30" fmla="*/ 396211 w 485775"/>
                <a:gd name="connsiteY30" fmla="*/ 414196 h 447675"/>
                <a:gd name="connsiteX31" fmla="*/ 406069 w 485775"/>
                <a:gd name="connsiteY31" fmla="*/ 404338 h 447675"/>
                <a:gd name="connsiteX32" fmla="*/ 406069 w 485775"/>
                <a:gd name="connsiteY32" fmla="*/ 219789 h 447675"/>
                <a:gd name="connsiteX33" fmla="*/ 476326 w 485775"/>
                <a:gd name="connsiteY33" fmla="*/ 219789 h 447675"/>
                <a:gd name="connsiteX34" fmla="*/ 486350 w 485775"/>
                <a:gd name="connsiteY34" fmla="*/ 210099 h 447675"/>
                <a:gd name="connsiteX35" fmla="*/ 482899 w 485775"/>
                <a:gd name="connsiteY35" fmla="*/ 202438 h 447675"/>
                <a:gd name="connsiteX36" fmla="*/ 354806 w 485775"/>
                <a:gd name="connsiteY36" fmla="*/ 57849 h 447675"/>
                <a:gd name="connsiteX37" fmla="*/ 386352 w 485775"/>
                <a:gd name="connsiteY37" fmla="*/ 57849 h 447675"/>
                <a:gd name="connsiteX38" fmla="*/ 386352 w 485775"/>
                <a:gd name="connsiteY38" fmla="*/ 119825 h 447675"/>
                <a:gd name="connsiteX39" fmla="*/ 354806 w 485775"/>
                <a:gd name="connsiteY39" fmla="*/ 92747 h 447675"/>
                <a:gd name="connsiteX40" fmla="*/ 306302 w 485775"/>
                <a:gd name="connsiteY40" fmla="*/ 272893 h 447675"/>
                <a:gd name="connsiteX41" fmla="*/ 351640 w 485775"/>
                <a:gd name="connsiteY41" fmla="*/ 227665 h 447675"/>
                <a:gd name="connsiteX42" fmla="*/ 306411 w 485775"/>
                <a:gd name="connsiteY42" fmla="*/ 182327 h 447675"/>
                <a:gd name="connsiteX43" fmla="*/ 261074 w 485775"/>
                <a:gd name="connsiteY43" fmla="*/ 227555 h 447675"/>
                <a:gd name="connsiteX44" fmla="*/ 264503 w 485775"/>
                <a:gd name="connsiteY44" fmla="*/ 244895 h 447675"/>
                <a:gd name="connsiteX45" fmla="*/ 210216 w 485775"/>
                <a:gd name="connsiteY45" fmla="*/ 282488 h 447675"/>
                <a:gd name="connsiteX46" fmla="*/ 146332 w 485775"/>
                <a:gd name="connsiteY46" fmla="*/ 285312 h 447675"/>
                <a:gd name="connsiteX47" fmla="*/ 149156 w 485775"/>
                <a:gd name="connsiteY47" fmla="*/ 349197 h 447675"/>
                <a:gd name="connsiteX48" fmla="*/ 210216 w 485775"/>
                <a:gd name="connsiteY48" fmla="*/ 349197 h 447675"/>
                <a:gd name="connsiteX49" fmla="*/ 264306 w 485775"/>
                <a:gd name="connsiteY49" fmla="*/ 387053 h 447675"/>
                <a:gd name="connsiteX50" fmla="*/ 288173 w 485775"/>
                <a:gd name="connsiteY50" fmla="*/ 446879 h 447675"/>
                <a:gd name="connsiteX51" fmla="*/ 347999 w 485775"/>
                <a:gd name="connsiteY51" fmla="*/ 423011 h 447675"/>
                <a:gd name="connsiteX52" fmla="*/ 324132 w 485775"/>
                <a:gd name="connsiteY52" fmla="*/ 363185 h 447675"/>
                <a:gd name="connsiteX53" fmla="*/ 275939 w 485775"/>
                <a:gd name="connsiteY53" fmla="*/ 370951 h 447675"/>
                <a:gd name="connsiteX54" fmla="*/ 221849 w 485775"/>
                <a:gd name="connsiteY54" fmla="*/ 333095 h 447675"/>
                <a:gd name="connsiteX55" fmla="*/ 221849 w 485775"/>
                <a:gd name="connsiteY55" fmla="*/ 298590 h 447675"/>
                <a:gd name="connsiteX56" fmla="*/ 275939 w 485775"/>
                <a:gd name="connsiteY56" fmla="*/ 260734 h 447675"/>
                <a:gd name="connsiteX57" fmla="*/ 306302 w 485775"/>
                <a:gd name="connsiteY57" fmla="*/ 272893 h 447675"/>
                <a:gd name="connsiteX58" fmla="*/ 306302 w 485775"/>
                <a:gd name="connsiteY58" fmla="*/ 202110 h 447675"/>
                <a:gd name="connsiteX59" fmla="*/ 331803 w 485775"/>
                <a:gd name="connsiteY59" fmla="*/ 227610 h 447675"/>
                <a:gd name="connsiteX60" fmla="*/ 306302 w 485775"/>
                <a:gd name="connsiteY60" fmla="*/ 253110 h 447675"/>
                <a:gd name="connsiteX61" fmla="*/ 280802 w 485775"/>
                <a:gd name="connsiteY61" fmla="*/ 227610 h 447675"/>
                <a:gd name="connsiteX62" fmla="*/ 306170 w 485775"/>
                <a:gd name="connsiteY62" fmla="*/ 201847 h 447675"/>
                <a:gd name="connsiteX63" fmla="*/ 306302 w 485775"/>
                <a:gd name="connsiteY63" fmla="*/ 201847 h 447675"/>
                <a:gd name="connsiteX64" fmla="*/ 179852 w 485775"/>
                <a:gd name="connsiteY64" fmla="*/ 341376 h 447675"/>
                <a:gd name="connsiteX65" fmla="*/ 154352 w 485775"/>
                <a:gd name="connsiteY65" fmla="*/ 315875 h 447675"/>
                <a:gd name="connsiteX66" fmla="*/ 179852 w 485775"/>
                <a:gd name="connsiteY66" fmla="*/ 290375 h 447675"/>
                <a:gd name="connsiteX67" fmla="*/ 205353 w 485775"/>
                <a:gd name="connsiteY67" fmla="*/ 315875 h 447675"/>
                <a:gd name="connsiteX68" fmla="*/ 179852 w 485775"/>
                <a:gd name="connsiteY68" fmla="*/ 341376 h 447675"/>
                <a:gd name="connsiteX69" fmla="*/ 306237 w 485775"/>
                <a:gd name="connsiteY69" fmla="*/ 378772 h 447675"/>
                <a:gd name="connsiteX70" fmla="*/ 331737 w 485775"/>
                <a:gd name="connsiteY70" fmla="*/ 404272 h 447675"/>
                <a:gd name="connsiteX71" fmla="*/ 306236 w 485775"/>
                <a:gd name="connsiteY71" fmla="*/ 429772 h 447675"/>
                <a:gd name="connsiteX72" fmla="*/ 280736 w 485775"/>
                <a:gd name="connsiteY72" fmla="*/ 404338 h 447675"/>
                <a:gd name="connsiteX73" fmla="*/ 306302 w 485775"/>
                <a:gd name="connsiteY73" fmla="*/ 378837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85775" h="447675">
                  <a:moveTo>
                    <a:pt x="482702" y="202438"/>
                  </a:moveTo>
                  <a:lnTo>
                    <a:pt x="406069" y="136716"/>
                  </a:lnTo>
                  <a:lnTo>
                    <a:pt x="406069" y="47990"/>
                  </a:lnTo>
                  <a:cubicBezTo>
                    <a:pt x="406069" y="42546"/>
                    <a:pt x="401655" y="38132"/>
                    <a:pt x="396211" y="38132"/>
                  </a:cubicBezTo>
                  <a:lnTo>
                    <a:pt x="344947" y="38132"/>
                  </a:lnTo>
                  <a:cubicBezTo>
                    <a:pt x="339503" y="38132"/>
                    <a:pt x="335089" y="42546"/>
                    <a:pt x="335089" y="47990"/>
                  </a:cubicBezTo>
                  <a:lnTo>
                    <a:pt x="335089" y="75725"/>
                  </a:lnTo>
                  <a:lnTo>
                    <a:pt x="249650" y="2510"/>
                  </a:lnTo>
                  <a:cubicBezTo>
                    <a:pt x="245907" y="-837"/>
                    <a:pt x="240247" y="-837"/>
                    <a:pt x="236505" y="2510"/>
                  </a:cubicBezTo>
                  <a:lnTo>
                    <a:pt x="3453" y="202438"/>
                  </a:lnTo>
                  <a:cubicBezTo>
                    <a:pt x="-686" y="205976"/>
                    <a:pt x="-1173" y="212199"/>
                    <a:pt x="2365" y="216338"/>
                  </a:cubicBezTo>
                  <a:cubicBezTo>
                    <a:pt x="4276" y="218573"/>
                    <a:pt x="7085" y="219839"/>
                    <a:pt x="10025" y="219789"/>
                  </a:cubicBezTo>
                  <a:lnTo>
                    <a:pt x="80085" y="219789"/>
                  </a:lnTo>
                  <a:lnTo>
                    <a:pt x="80085" y="404338"/>
                  </a:lnTo>
                  <a:cubicBezTo>
                    <a:pt x="80085" y="409782"/>
                    <a:pt x="84499" y="414196"/>
                    <a:pt x="89944" y="414196"/>
                  </a:cubicBezTo>
                  <a:lnTo>
                    <a:pt x="238017" y="414196"/>
                  </a:lnTo>
                  <a:cubicBezTo>
                    <a:pt x="243461" y="414196"/>
                    <a:pt x="247875" y="409782"/>
                    <a:pt x="247875" y="404338"/>
                  </a:cubicBezTo>
                  <a:cubicBezTo>
                    <a:pt x="247875" y="398893"/>
                    <a:pt x="243461" y="394479"/>
                    <a:pt x="238017" y="394479"/>
                  </a:cubicBezTo>
                  <a:lnTo>
                    <a:pt x="99999" y="394479"/>
                  </a:lnTo>
                  <a:lnTo>
                    <a:pt x="99999" y="209931"/>
                  </a:lnTo>
                  <a:cubicBezTo>
                    <a:pt x="99999" y="204486"/>
                    <a:pt x="95586" y="200072"/>
                    <a:pt x="90141" y="200072"/>
                  </a:cubicBezTo>
                  <a:lnTo>
                    <a:pt x="36511" y="200072"/>
                  </a:lnTo>
                  <a:lnTo>
                    <a:pt x="243077" y="23147"/>
                  </a:lnTo>
                  <a:lnTo>
                    <a:pt x="449643" y="200072"/>
                  </a:lnTo>
                  <a:lnTo>
                    <a:pt x="396211" y="200072"/>
                  </a:lnTo>
                  <a:cubicBezTo>
                    <a:pt x="390766" y="200072"/>
                    <a:pt x="386352" y="204486"/>
                    <a:pt x="386352" y="209931"/>
                  </a:cubicBezTo>
                  <a:lnTo>
                    <a:pt x="386352" y="394479"/>
                  </a:lnTo>
                  <a:lnTo>
                    <a:pt x="374522" y="394479"/>
                  </a:lnTo>
                  <a:cubicBezTo>
                    <a:pt x="369078" y="394479"/>
                    <a:pt x="364664" y="398893"/>
                    <a:pt x="364664" y="404338"/>
                  </a:cubicBezTo>
                  <a:cubicBezTo>
                    <a:pt x="364664" y="409782"/>
                    <a:pt x="369078" y="414196"/>
                    <a:pt x="374522" y="414196"/>
                  </a:cubicBezTo>
                  <a:lnTo>
                    <a:pt x="396211" y="414196"/>
                  </a:lnTo>
                  <a:cubicBezTo>
                    <a:pt x="401655" y="414196"/>
                    <a:pt x="406069" y="409782"/>
                    <a:pt x="406069" y="404338"/>
                  </a:cubicBezTo>
                  <a:lnTo>
                    <a:pt x="406069" y="219789"/>
                  </a:lnTo>
                  <a:lnTo>
                    <a:pt x="476326" y="219789"/>
                  </a:lnTo>
                  <a:cubicBezTo>
                    <a:pt x="481770" y="219881"/>
                    <a:pt x="486258" y="215543"/>
                    <a:pt x="486350" y="210099"/>
                  </a:cubicBezTo>
                  <a:cubicBezTo>
                    <a:pt x="486400" y="207158"/>
                    <a:pt x="485134" y="204349"/>
                    <a:pt x="482899" y="202438"/>
                  </a:cubicBezTo>
                  <a:close/>
                  <a:moveTo>
                    <a:pt x="354806" y="57849"/>
                  </a:moveTo>
                  <a:lnTo>
                    <a:pt x="386352" y="57849"/>
                  </a:lnTo>
                  <a:lnTo>
                    <a:pt x="386352" y="119825"/>
                  </a:lnTo>
                  <a:lnTo>
                    <a:pt x="354806" y="92747"/>
                  </a:lnTo>
                  <a:close/>
                  <a:moveTo>
                    <a:pt x="306302" y="272893"/>
                  </a:moveTo>
                  <a:cubicBezTo>
                    <a:pt x="331311" y="272923"/>
                    <a:pt x="351610" y="252673"/>
                    <a:pt x="351640" y="227665"/>
                  </a:cubicBezTo>
                  <a:cubicBezTo>
                    <a:pt x="351670" y="202656"/>
                    <a:pt x="331420" y="182357"/>
                    <a:pt x="306411" y="182327"/>
                  </a:cubicBezTo>
                  <a:cubicBezTo>
                    <a:pt x="281402" y="182297"/>
                    <a:pt x="261104" y="202546"/>
                    <a:pt x="261074" y="227555"/>
                  </a:cubicBezTo>
                  <a:cubicBezTo>
                    <a:pt x="261067" y="233504"/>
                    <a:pt x="262232" y="239396"/>
                    <a:pt x="264503" y="244895"/>
                  </a:cubicBezTo>
                  <a:lnTo>
                    <a:pt x="210216" y="282488"/>
                  </a:lnTo>
                  <a:cubicBezTo>
                    <a:pt x="191795" y="265627"/>
                    <a:pt x="163193" y="266891"/>
                    <a:pt x="146332" y="285312"/>
                  </a:cubicBezTo>
                  <a:cubicBezTo>
                    <a:pt x="129471" y="303733"/>
                    <a:pt x="130735" y="332335"/>
                    <a:pt x="149156" y="349197"/>
                  </a:cubicBezTo>
                  <a:cubicBezTo>
                    <a:pt x="166436" y="365014"/>
                    <a:pt x="192936" y="365014"/>
                    <a:pt x="210216" y="349197"/>
                  </a:cubicBezTo>
                  <a:lnTo>
                    <a:pt x="264306" y="387053"/>
                  </a:lnTo>
                  <a:cubicBezTo>
                    <a:pt x="254376" y="410164"/>
                    <a:pt x="265062" y="436949"/>
                    <a:pt x="288173" y="446879"/>
                  </a:cubicBezTo>
                  <a:cubicBezTo>
                    <a:pt x="311285" y="456808"/>
                    <a:pt x="338070" y="446122"/>
                    <a:pt x="347999" y="423011"/>
                  </a:cubicBezTo>
                  <a:cubicBezTo>
                    <a:pt x="357929" y="399900"/>
                    <a:pt x="347243" y="373115"/>
                    <a:pt x="324132" y="363185"/>
                  </a:cubicBezTo>
                  <a:cubicBezTo>
                    <a:pt x="307919" y="356220"/>
                    <a:pt x="289142" y="359245"/>
                    <a:pt x="275939" y="370951"/>
                  </a:cubicBezTo>
                  <a:lnTo>
                    <a:pt x="221849" y="333095"/>
                  </a:lnTo>
                  <a:cubicBezTo>
                    <a:pt x="226431" y="322050"/>
                    <a:pt x="226431" y="309635"/>
                    <a:pt x="221849" y="298590"/>
                  </a:cubicBezTo>
                  <a:lnTo>
                    <a:pt x="275939" y="260734"/>
                  </a:lnTo>
                  <a:cubicBezTo>
                    <a:pt x="284178" y="268450"/>
                    <a:pt x="295015" y="272790"/>
                    <a:pt x="306302" y="272893"/>
                  </a:cubicBezTo>
                  <a:close/>
                  <a:moveTo>
                    <a:pt x="306302" y="202110"/>
                  </a:moveTo>
                  <a:cubicBezTo>
                    <a:pt x="320386" y="202110"/>
                    <a:pt x="331803" y="213527"/>
                    <a:pt x="331803" y="227610"/>
                  </a:cubicBezTo>
                  <a:cubicBezTo>
                    <a:pt x="331803" y="241693"/>
                    <a:pt x="320386" y="253110"/>
                    <a:pt x="306302" y="253110"/>
                  </a:cubicBezTo>
                  <a:cubicBezTo>
                    <a:pt x="292219" y="253110"/>
                    <a:pt x="280802" y="241693"/>
                    <a:pt x="280802" y="227610"/>
                  </a:cubicBezTo>
                  <a:cubicBezTo>
                    <a:pt x="280693" y="213491"/>
                    <a:pt x="292051" y="201956"/>
                    <a:pt x="306170" y="201847"/>
                  </a:cubicBezTo>
                  <a:cubicBezTo>
                    <a:pt x="306214" y="201847"/>
                    <a:pt x="306258" y="201847"/>
                    <a:pt x="306302" y="201847"/>
                  </a:cubicBezTo>
                  <a:close/>
                  <a:moveTo>
                    <a:pt x="179852" y="341376"/>
                  </a:moveTo>
                  <a:cubicBezTo>
                    <a:pt x="165769" y="341376"/>
                    <a:pt x="154352" y="329959"/>
                    <a:pt x="154352" y="315875"/>
                  </a:cubicBezTo>
                  <a:cubicBezTo>
                    <a:pt x="154352" y="301792"/>
                    <a:pt x="165769" y="290375"/>
                    <a:pt x="179852" y="290375"/>
                  </a:cubicBezTo>
                  <a:cubicBezTo>
                    <a:pt x="193936" y="290375"/>
                    <a:pt x="205353" y="301792"/>
                    <a:pt x="205353" y="315875"/>
                  </a:cubicBezTo>
                  <a:cubicBezTo>
                    <a:pt x="205316" y="329944"/>
                    <a:pt x="193921" y="341339"/>
                    <a:pt x="179852" y="341376"/>
                  </a:cubicBezTo>
                  <a:close/>
                  <a:moveTo>
                    <a:pt x="306237" y="378772"/>
                  </a:moveTo>
                  <a:cubicBezTo>
                    <a:pt x="320320" y="378772"/>
                    <a:pt x="331737" y="390189"/>
                    <a:pt x="331737" y="404272"/>
                  </a:cubicBezTo>
                  <a:cubicBezTo>
                    <a:pt x="331737" y="418356"/>
                    <a:pt x="320320" y="429772"/>
                    <a:pt x="306236" y="429772"/>
                  </a:cubicBezTo>
                  <a:cubicBezTo>
                    <a:pt x="292179" y="429772"/>
                    <a:pt x="280772" y="418395"/>
                    <a:pt x="280736" y="404338"/>
                  </a:cubicBezTo>
                  <a:cubicBezTo>
                    <a:pt x="280772" y="390244"/>
                    <a:pt x="292208" y="378837"/>
                    <a:pt x="306302" y="378837"/>
                  </a:cubicBezTo>
                  <a:close/>
                </a:path>
              </a:pathLst>
            </a:custGeom>
            <a:solidFill>
              <a:schemeClr val="accent5"/>
            </a:solidFill>
            <a:ln w="6572" cap="flat">
              <a:noFill/>
              <a:prstDash val="solid"/>
              <a:miter/>
            </a:ln>
          </p:spPr>
          <p:txBody>
            <a:bodyPr rtlCol="0" anchor="ctr"/>
            <a:lstStyle/>
            <a:p>
              <a:endParaRPr lang="en-US"/>
            </a:p>
          </p:txBody>
        </p:sp>
      </p:grpSp>
      <p:pic>
        <p:nvPicPr>
          <p:cNvPr id="33" name="Picture 32">
            <a:extLst>
              <a:ext uri="{FF2B5EF4-FFF2-40B4-BE49-F238E27FC236}">
                <a16:creationId xmlns="" xmlns:a16="http://schemas.microsoft.com/office/drawing/2014/main" id="{0358F902-C90A-4B39-AC84-A650CB49B931}"/>
              </a:ext>
            </a:extLst>
          </p:cNvPr>
          <p:cNvPicPr>
            <a:picLocks noChangeAspect="1"/>
          </p:cNvPicPr>
          <p:nvPr/>
        </p:nvPicPr>
        <p:blipFill rotWithShape="1">
          <a:blip r:embed="rId2">
            <a:extLst>
              <a:ext uri="{28A0092B-C50C-407E-A947-70E740481C1C}">
                <a14:useLocalDpi xmlns:a14="http://schemas.microsoft.com/office/drawing/2010/main"/>
              </a:ext>
            </a:extLst>
          </a:blip>
          <a:srcRect l="2025" t="1119" r="2025"/>
          <a:stretch/>
        </p:blipFill>
        <p:spPr>
          <a:xfrm>
            <a:off x="3310175" y="1212349"/>
            <a:ext cx="5417446" cy="4741525"/>
          </a:xfrm>
          <a:prstGeom prst="rect">
            <a:avLst/>
          </a:prstGeom>
          <a:ln>
            <a:solidFill>
              <a:schemeClr val="bg2">
                <a:lumMod val="50000"/>
              </a:schemeClr>
            </a:solidFill>
          </a:ln>
          <a:effectLst>
            <a:outerShdw blurRad="63500" algn="ctr" rotWithShape="0">
              <a:prstClr val="black">
                <a:alpha val="40000"/>
              </a:prstClr>
            </a:outerShdw>
          </a:effectLst>
        </p:spPr>
      </p:pic>
      <p:grpSp>
        <p:nvGrpSpPr>
          <p:cNvPr id="48" name="Group 47">
            <a:extLst>
              <a:ext uri="{FF2B5EF4-FFF2-40B4-BE49-F238E27FC236}">
                <a16:creationId xmlns="" xmlns:a16="http://schemas.microsoft.com/office/drawing/2014/main" id="{F5838312-AF16-4469-AF9A-BEC1CD41FCA7}"/>
              </a:ext>
            </a:extLst>
          </p:cNvPr>
          <p:cNvGrpSpPr/>
          <p:nvPr/>
        </p:nvGrpSpPr>
        <p:grpSpPr>
          <a:xfrm>
            <a:off x="3102796" y="1406678"/>
            <a:ext cx="2938408" cy="4044644"/>
            <a:chOff x="6235618" y="1938626"/>
            <a:chExt cx="2389416" cy="3288971"/>
          </a:xfrm>
        </p:grpSpPr>
        <p:grpSp>
          <p:nvGrpSpPr>
            <p:cNvPr id="13" name="Group 12">
              <a:extLst>
                <a:ext uri="{FF2B5EF4-FFF2-40B4-BE49-F238E27FC236}">
                  <a16:creationId xmlns="" xmlns:a16="http://schemas.microsoft.com/office/drawing/2014/main" id="{502F3E49-7E96-46A5-8B35-A64BEAE5F1E0}"/>
                </a:ext>
              </a:extLst>
            </p:cNvPr>
            <p:cNvGrpSpPr/>
            <p:nvPr/>
          </p:nvGrpSpPr>
          <p:grpSpPr>
            <a:xfrm>
              <a:off x="6235618" y="1938626"/>
              <a:ext cx="2389416" cy="3288971"/>
              <a:chOff x="364167" y="1876981"/>
              <a:chExt cx="2389416" cy="3288971"/>
            </a:xfrm>
          </p:grpSpPr>
          <p:sp>
            <p:nvSpPr>
              <p:cNvPr id="14" name="Rounded Rectangle 2">
                <a:extLst>
                  <a:ext uri="{FF2B5EF4-FFF2-40B4-BE49-F238E27FC236}">
                    <a16:creationId xmlns="" xmlns:a16="http://schemas.microsoft.com/office/drawing/2014/main" id="{533BFE87-4E56-4559-8BC7-CA91B6309758}"/>
                  </a:ext>
                </a:extLst>
              </p:cNvPr>
              <p:cNvSpPr/>
              <p:nvPr/>
            </p:nvSpPr>
            <p:spPr>
              <a:xfrm>
                <a:off x="364167" y="2185206"/>
                <a:ext cx="2389416" cy="2980746"/>
              </a:xfrm>
              <a:prstGeom prst="roundRect">
                <a:avLst>
                  <a:gd name="adj" fmla="val 4771"/>
                </a:avLst>
              </a:prstGeom>
              <a:solidFill>
                <a:schemeClr val="bg1"/>
              </a:solidFill>
              <a:ln>
                <a:noFill/>
              </a:ln>
              <a:effectLst>
                <a:outerShdw blurRad="444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Rectangle 14">
                <a:extLst>
                  <a:ext uri="{FF2B5EF4-FFF2-40B4-BE49-F238E27FC236}">
                    <a16:creationId xmlns="" xmlns:a16="http://schemas.microsoft.com/office/drawing/2014/main" id="{B4D75EAD-EF9C-4D05-9295-B964AA22422C}"/>
                  </a:ext>
                </a:extLst>
              </p:cNvPr>
              <p:cNvSpPr/>
              <p:nvPr/>
            </p:nvSpPr>
            <p:spPr>
              <a:xfrm>
                <a:off x="382306" y="3511192"/>
                <a:ext cx="2353138" cy="1057085"/>
              </a:xfrm>
              <a:prstGeom prst="rect">
                <a:avLst/>
              </a:prstGeom>
            </p:spPr>
            <p:txBody>
              <a:bodyPr wrap="square">
                <a:spAutoFit/>
              </a:bodyPr>
              <a:lstStyle/>
              <a:p>
                <a:pPr algn="ctr"/>
                <a:r>
                  <a:rPr lang="en-US" sz="2400" b="1" dirty="0">
                    <a:solidFill>
                      <a:schemeClr val="tx2"/>
                    </a:solidFill>
                  </a:rPr>
                  <a:t>Indirect Purchase Through Property Syndication</a:t>
                </a:r>
              </a:p>
            </p:txBody>
          </p:sp>
          <p:sp>
            <p:nvSpPr>
              <p:cNvPr id="16" name="Oval 15">
                <a:extLst>
                  <a:ext uri="{FF2B5EF4-FFF2-40B4-BE49-F238E27FC236}">
                    <a16:creationId xmlns="" xmlns:a16="http://schemas.microsoft.com/office/drawing/2014/main" id="{D631D223-EE57-4E65-9471-BB1EEEA674E0}"/>
                  </a:ext>
                </a:extLst>
              </p:cNvPr>
              <p:cNvSpPr/>
              <p:nvPr/>
            </p:nvSpPr>
            <p:spPr>
              <a:xfrm>
                <a:off x="1250649" y="1876981"/>
                <a:ext cx="616450" cy="616450"/>
              </a:xfrm>
              <a:prstGeom prst="ellipse">
                <a:avLst/>
              </a:prstGeom>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t>03</a:t>
                </a:r>
              </a:p>
            </p:txBody>
          </p:sp>
        </p:grpSp>
        <p:grpSp>
          <p:nvGrpSpPr>
            <p:cNvPr id="46" name="Group 45">
              <a:extLst>
                <a:ext uri="{FF2B5EF4-FFF2-40B4-BE49-F238E27FC236}">
                  <a16:creationId xmlns="" xmlns:a16="http://schemas.microsoft.com/office/drawing/2014/main" id="{FD119B7D-508D-4345-A73E-F0006D734FF4}"/>
                </a:ext>
              </a:extLst>
            </p:cNvPr>
            <p:cNvGrpSpPr/>
            <p:nvPr/>
          </p:nvGrpSpPr>
          <p:grpSpPr>
            <a:xfrm>
              <a:off x="7106650" y="2664602"/>
              <a:ext cx="647349" cy="798708"/>
              <a:chOff x="7193853" y="2811307"/>
              <a:chExt cx="476250" cy="587604"/>
            </a:xfrm>
            <a:solidFill>
              <a:schemeClr val="accent5"/>
            </a:solidFill>
          </p:grpSpPr>
          <p:sp>
            <p:nvSpPr>
              <p:cNvPr id="35" name="Freeform: Shape 34">
                <a:extLst>
                  <a:ext uri="{FF2B5EF4-FFF2-40B4-BE49-F238E27FC236}">
                    <a16:creationId xmlns="" xmlns:a16="http://schemas.microsoft.com/office/drawing/2014/main" id="{7E6AA734-52B2-47CA-ABBB-62356D4711D8}"/>
                  </a:ext>
                </a:extLst>
              </p:cNvPr>
              <p:cNvSpPr/>
              <p:nvPr/>
            </p:nvSpPr>
            <p:spPr>
              <a:xfrm>
                <a:off x="7330828" y="3170311"/>
                <a:ext cx="190500" cy="228600"/>
              </a:xfrm>
              <a:custGeom>
                <a:avLst/>
                <a:gdLst>
                  <a:gd name="connsiteX0" fmla="*/ 193710 w 190500"/>
                  <a:gd name="connsiteY0" fmla="*/ 88055 h 228600"/>
                  <a:gd name="connsiteX1" fmla="*/ 106779 w 190500"/>
                  <a:gd name="connsiteY1" fmla="*/ 3312 h 228600"/>
                  <a:gd name="connsiteX2" fmla="*/ 90454 w 190500"/>
                  <a:gd name="connsiteY2" fmla="*/ 3312 h 228600"/>
                  <a:gd name="connsiteX3" fmla="*/ 3529 w 190500"/>
                  <a:gd name="connsiteY3" fmla="*/ 88055 h 228600"/>
                  <a:gd name="connsiteX4" fmla="*/ 0 w 190500"/>
                  <a:gd name="connsiteY4" fmla="*/ 96428 h 228600"/>
                  <a:gd name="connsiteX5" fmla="*/ 0 w 190500"/>
                  <a:gd name="connsiteY5" fmla="*/ 220617 h 228600"/>
                  <a:gd name="connsiteX6" fmla="*/ 11685 w 190500"/>
                  <a:gd name="connsiteY6" fmla="*/ 232303 h 228600"/>
                  <a:gd name="connsiteX7" fmla="*/ 68667 w 190500"/>
                  <a:gd name="connsiteY7" fmla="*/ 232303 h 228600"/>
                  <a:gd name="connsiteX8" fmla="*/ 130032 w 190500"/>
                  <a:gd name="connsiteY8" fmla="*/ 232303 h 228600"/>
                  <a:gd name="connsiteX9" fmla="*/ 185554 w 190500"/>
                  <a:gd name="connsiteY9" fmla="*/ 232303 h 228600"/>
                  <a:gd name="connsiteX10" fmla="*/ 197240 w 190500"/>
                  <a:gd name="connsiteY10" fmla="*/ 220617 h 228600"/>
                  <a:gd name="connsiteX11" fmla="*/ 197240 w 190500"/>
                  <a:gd name="connsiteY11" fmla="*/ 96428 h 228600"/>
                  <a:gd name="connsiteX12" fmla="*/ 193710 w 190500"/>
                  <a:gd name="connsiteY12" fmla="*/ 88055 h 228600"/>
                  <a:gd name="connsiteX13" fmla="*/ 118347 w 190500"/>
                  <a:gd name="connsiteY13" fmla="*/ 208925 h 228600"/>
                  <a:gd name="connsiteX14" fmla="*/ 80359 w 190500"/>
                  <a:gd name="connsiteY14" fmla="*/ 208925 h 228600"/>
                  <a:gd name="connsiteX15" fmla="*/ 80359 w 190500"/>
                  <a:gd name="connsiteY15" fmla="*/ 149019 h 228600"/>
                  <a:gd name="connsiteX16" fmla="*/ 118347 w 190500"/>
                  <a:gd name="connsiteY16" fmla="*/ 149019 h 228600"/>
                  <a:gd name="connsiteX17" fmla="*/ 118347 w 190500"/>
                  <a:gd name="connsiteY17" fmla="*/ 208925 h 228600"/>
                  <a:gd name="connsiteX18" fmla="*/ 173862 w 190500"/>
                  <a:gd name="connsiteY18" fmla="*/ 208925 h 228600"/>
                  <a:gd name="connsiteX19" fmla="*/ 141717 w 190500"/>
                  <a:gd name="connsiteY19" fmla="*/ 208925 h 228600"/>
                  <a:gd name="connsiteX20" fmla="*/ 141717 w 190500"/>
                  <a:gd name="connsiteY20" fmla="*/ 137334 h 228600"/>
                  <a:gd name="connsiteX21" fmla="*/ 130032 w 190500"/>
                  <a:gd name="connsiteY21" fmla="*/ 125648 h 228600"/>
                  <a:gd name="connsiteX22" fmla="*/ 68667 w 190500"/>
                  <a:gd name="connsiteY22" fmla="*/ 125648 h 228600"/>
                  <a:gd name="connsiteX23" fmla="*/ 56981 w 190500"/>
                  <a:gd name="connsiteY23" fmla="*/ 137334 h 228600"/>
                  <a:gd name="connsiteX24" fmla="*/ 56981 w 190500"/>
                  <a:gd name="connsiteY24" fmla="*/ 208925 h 228600"/>
                  <a:gd name="connsiteX25" fmla="*/ 23377 w 190500"/>
                  <a:gd name="connsiteY25" fmla="*/ 208925 h 228600"/>
                  <a:gd name="connsiteX26" fmla="*/ 23377 w 190500"/>
                  <a:gd name="connsiteY26" fmla="*/ 101357 h 228600"/>
                  <a:gd name="connsiteX27" fmla="*/ 98623 w 190500"/>
                  <a:gd name="connsiteY27" fmla="*/ 28011 h 228600"/>
                  <a:gd name="connsiteX28" fmla="*/ 173869 w 190500"/>
                  <a:gd name="connsiteY28" fmla="*/ 101357 h 228600"/>
                  <a:gd name="connsiteX29" fmla="*/ 173869 w 190500"/>
                  <a:gd name="connsiteY29" fmla="*/ 208925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500" h="228600">
                    <a:moveTo>
                      <a:pt x="193710" y="88055"/>
                    </a:moveTo>
                    <a:lnTo>
                      <a:pt x="106779" y="3312"/>
                    </a:lnTo>
                    <a:cubicBezTo>
                      <a:pt x="102238" y="-1104"/>
                      <a:pt x="95002" y="-1104"/>
                      <a:pt x="90454" y="3312"/>
                    </a:cubicBezTo>
                    <a:lnTo>
                      <a:pt x="3529" y="88055"/>
                    </a:lnTo>
                    <a:cubicBezTo>
                      <a:pt x="1275" y="90257"/>
                      <a:pt x="0" y="93280"/>
                      <a:pt x="0" y="96428"/>
                    </a:cubicBezTo>
                    <a:lnTo>
                      <a:pt x="0" y="220617"/>
                    </a:lnTo>
                    <a:cubicBezTo>
                      <a:pt x="0" y="227071"/>
                      <a:pt x="5232" y="232303"/>
                      <a:pt x="11685" y="232303"/>
                    </a:cubicBezTo>
                    <a:lnTo>
                      <a:pt x="68667" y="232303"/>
                    </a:lnTo>
                    <a:lnTo>
                      <a:pt x="130032" y="232303"/>
                    </a:lnTo>
                    <a:lnTo>
                      <a:pt x="185554" y="232303"/>
                    </a:lnTo>
                    <a:cubicBezTo>
                      <a:pt x="192008" y="232303"/>
                      <a:pt x="197240" y="227071"/>
                      <a:pt x="197240" y="220617"/>
                    </a:cubicBezTo>
                    <a:lnTo>
                      <a:pt x="197240" y="96428"/>
                    </a:lnTo>
                    <a:cubicBezTo>
                      <a:pt x="197240" y="93273"/>
                      <a:pt x="195965" y="90257"/>
                      <a:pt x="193710" y="88055"/>
                    </a:cubicBezTo>
                    <a:close/>
                    <a:moveTo>
                      <a:pt x="118347" y="208925"/>
                    </a:moveTo>
                    <a:lnTo>
                      <a:pt x="80359" y="208925"/>
                    </a:lnTo>
                    <a:lnTo>
                      <a:pt x="80359" y="149019"/>
                    </a:lnTo>
                    <a:lnTo>
                      <a:pt x="118347" y="149019"/>
                    </a:lnTo>
                    <a:lnTo>
                      <a:pt x="118347" y="208925"/>
                    </a:lnTo>
                    <a:close/>
                    <a:moveTo>
                      <a:pt x="173862" y="208925"/>
                    </a:moveTo>
                    <a:lnTo>
                      <a:pt x="141717" y="208925"/>
                    </a:lnTo>
                    <a:lnTo>
                      <a:pt x="141717" y="137334"/>
                    </a:lnTo>
                    <a:cubicBezTo>
                      <a:pt x="141717" y="130880"/>
                      <a:pt x="136486" y="125648"/>
                      <a:pt x="130032" y="125648"/>
                    </a:cubicBezTo>
                    <a:lnTo>
                      <a:pt x="68667" y="125648"/>
                    </a:lnTo>
                    <a:cubicBezTo>
                      <a:pt x="62213" y="125648"/>
                      <a:pt x="56981" y="130880"/>
                      <a:pt x="56981" y="137334"/>
                    </a:cubicBezTo>
                    <a:lnTo>
                      <a:pt x="56981" y="208925"/>
                    </a:lnTo>
                    <a:lnTo>
                      <a:pt x="23377" y="208925"/>
                    </a:lnTo>
                    <a:lnTo>
                      <a:pt x="23377" y="101357"/>
                    </a:lnTo>
                    <a:lnTo>
                      <a:pt x="98623" y="28011"/>
                    </a:lnTo>
                    <a:lnTo>
                      <a:pt x="173869" y="101357"/>
                    </a:lnTo>
                    <a:lnTo>
                      <a:pt x="173869" y="208925"/>
                    </a:lnTo>
                    <a:close/>
                  </a:path>
                </a:pathLst>
              </a:custGeom>
              <a:grpFill/>
              <a:ln w="6572" cap="flat">
                <a:noFill/>
                <a:prstDash val="solid"/>
                <a:miter/>
              </a:ln>
            </p:spPr>
            <p:txBody>
              <a:bodyPr rtlCol="0" anchor="ctr"/>
              <a:lstStyle/>
              <a:p>
                <a:endParaRPr lang="en-US" sz="2000"/>
              </a:p>
            </p:txBody>
          </p:sp>
          <p:sp>
            <p:nvSpPr>
              <p:cNvPr id="36" name="Freeform: Shape 35">
                <a:extLst>
                  <a:ext uri="{FF2B5EF4-FFF2-40B4-BE49-F238E27FC236}">
                    <a16:creationId xmlns="" xmlns:a16="http://schemas.microsoft.com/office/drawing/2014/main" id="{B4F0FBAB-E3AE-404F-AB97-789DA6D20462}"/>
                  </a:ext>
                </a:extLst>
              </p:cNvPr>
              <p:cNvSpPr/>
              <p:nvPr/>
            </p:nvSpPr>
            <p:spPr>
              <a:xfrm>
                <a:off x="7297231" y="3116252"/>
                <a:ext cx="257175" cy="133350"/>
              </a:xfrm>
              <a:custGeom>
                <a:avLst/>
                <a:gdLst>
                  <a:gd name="connsiteX0" fmla="*/ 254207 w 257175"/>
                  <a:gd name="connsiteY0" fmla="*/ 134411 h 133350"/>
                  <a:gd name="connsiteX1" fmla="*/ 246320 w 257175"/>
                  <a:gd name="connsiteY1" fmla="*/ 131342 h 133350"/>
                  <a:gd name="connsiteX2" fmla="*/ 132949 w 257175"/>
                  <a:gd name="connsiteY2" fmla="*/ 27533 h 133350"/>
                  <a:gd name="connsiteX3" fmla="*/ 19578 w 257175"/>
                  <a:gd name="connsiteY3" fmla="*/ 131342 h 133350"/>
                  <a:gd name="connsiteX4" fmla="*/ 3068 w 257175"/>
                  <a:gd name="connsiteY4" fmla="*/ 130619 h 133350"/>
                  <a:gd name="connsiteX5" fmla="*/ 3791 w 257175"/>
                  <a:gd name="connsiteY5" fmla="*/ 114109 h 133350"/>
                  <a:gd name="connsiteX6" fmla="*/ 125056 w 257175"/>
                  <a:gd name="connsiteY6" fmla="*/ 3071 h 133350"/>
                  <a:gd name="connsiteX7" fmla="*/ 140842 w 257175"/>
                  <a:gd name="connsiteY7" fmla="*/ 3071 h 133350"/>
                  <a:gd name="connsiteX8" fmla="*/ 262107 w 257175"/>
                  <a:gd name="connsiteY8" fmla="*/ 114109 h 133350"/>
                  <a:gd name="connsiteX9" fmla="*/ 262830 w 257175"/>
                  <a:gd name="connsiteY9" fmla="*/ 130619 h 133350"/>
                  <a:gd name="connsiteX10" fmla="*/ 254207 w 257175"/>
                  <a:gd name="connsiteY10" fmla="*/ 13441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175" h="133350">
                    <a:moveTo>
                      <a:pt x="254207" y="134411"/>
                    </a:moveTo>
                    <a:cubicBezTo>
                      <a:pt x="251387" y="134411"/>
                      <a:pt x="248561" y="133392"/>
                      <a:pt x="246320" y="131342"/>
                    </a:cubicBezTo>
                    <a:lnTo>
                      <a:pt x="132949" y="27533"/>
                    </a:lnTo>
                    <a:lnTo>
                      <a:pt x="19578" y="131342"/>
                    </a:lnTo>
                    <a:cubicBezTo>
                      <a:pt x="14813" y="135705"/>
                      <a:pt x="7419" y="135377"/>
                      <a:pt x="3068" y="130619"/>
                    </a:cubicBezTo>
                    <a:cubicBezTo>
                      <a:pt x="-1289" y="125860"/>
                      <a:pt x="-967" y="118460"/>
                      <a:pt x="3791" y="114109"/>
                    </a:cubicBezTo>
                    <a:lnTo>
                      <a:pt x="125056" y="3071"/>
                    </a:lnTo>
                    <a:cubicBezTo>
                      <a:pt x="129518" y="-1024"/>
                      <a:pt x="136380" y="-1024"/>
                      <a:pt x="140842" y="3071"/>
                    </a:cubicBezTo>
                    <a:lnTo>
                      <a:pt x="262107" y="114109"/>
                    </a:lnTo>
                    <a:cubicBezTo>
                      <a:pt x="266865" y="118466"/>
                      <a:pt x="267194" y="125860"/>
                      <a:pt x="262830" y="130619"/>
                    </a:cubicBezTo>
                    <a:cubicBezTo>
                      <a:pt x="260529" y="133136"/>
                      <a:pt x="257375" y="134411"/>
                      <a:pt x="254207" y="134411"/>
                    </a:cubicBezTo>
                    <a:close/>
                  </a:path>
                </a:pathLst>
              </a:custGeom>
              <a:grpFill/>
              <a:ln w="6572" cap="flat">
                <a:noFill/>
                <a:prstDash val="solid"/>
                <a:miter/>
              </a:ln>
            </p:spPr>
            <p:txBody>
              <a:bodyPr rtlCol="0" anchor="ctr"/>
              <a:lstStyle/>
              <a:p>
                <a:endParaRPr lang="en-US" sz="2000"/>
              </a:p>
            </p:txBody>
          </p:sp>
          <p:sp>
            <p:nvSpPr>
              <p:cNvPr id="45" name="Freeform: Shape 44">
                <a:extLst>
                  <a:ext uri="{FF2B5EF4-FFF2-40B4-BE49-F238E27FC236}">
                    <a16:creationId xmlns="" xmlns:a16="http://schemas.microsoft.com/office/drawing/2014/main" id="{E1A5BF85-D63E-433B-9E8F-A7D5DA3AFFFB}"/>
                  </a:ext>
                </a:extLst>
              </p:cNvPr>
              <p:cNvSpPr/>
              <p:nvPr/>
            </p:nvSpPr>
            <p:spPr>
              <a:xfrm>
                <a:off x="7193853" y="2811307"/>
                <a:ext cx="476250" cy="266700"/>
              </a:xfrm>
              <a:custGeom>
                <a:avLst/>
                <a:gdLst>
                  <a:gd name="connsiteX0" fmla="*/ 475255 w 476250"/>
                  <a:gd name="connsiteY0" fmla="*/ 151202 h 266700"/>
                  <a:gd name="connsiteX1" fmla="*/ 475255 w 476250"/>
                  <a:gd name="connsiteY1" fmla="*/ 151202 h 266700"/>
                  <a:gd name="connsiteX2" fmla="*/ 412333 w 476250"/>
                  <a:gd name="connsiteY2" fmla="*/ 8946 h 266700"/>
                  <a:gd name="connsiteX3" fmla="*/ 404006 w 476250"/>
                  <a:gd name="connsiteY3" fmla="*/ 1020 h 266700"/>
                  <a:gd name="connsiteX4" fmla="*/ 392544 w 476250"/>
                  <a:gd name="connsiteY4" fmla="*/ 1296 h 266700"/>
                  <a:gd name="connsiteX5" fmla="*/ 320834 w 476250"/>
                  <a:gd name="connsiteY5" fmla="*/ 33014 h 266700"/>
                  <a:gd name="connsiteX6" fmla="*/ 312007 w 476250"/>
                  <a:gd name="connsiteY6" fmla="*/ 47459 h 266700"/>
                  <a:gd name="connsiteX7" fmla="*/ 184171 w 476250"/>
                  <a:gd name="connsiteY7" fmla="*/ 41794 h 266700"/>
                  <a:gd name="connsiteX8" fmla="*/ 145289 w 476250"/>
                  <a:gd name="connsiteY8" fmla="*/ 40677 h 266700"/>
                  <a:gd name="connsiteX9" fmla="*/ 143764 w 476250"/>
                  <a:gd name="connsiteY9" fmla="*/ 29399 h 266700"/>
                  <a:gd name="connsiteX10" fmla="*/ 134635 w 476250"/>
                  <a:gd name="connsiteY10" fmla="*/ 22426 h 266700"/>
                  <a:gd name="connsiteX11" fmla="*/ 58857 w 476250"/>
                  <a:gd name="connsiteY11" fmla="*/ 2269 h 266700"/>
                  <a:gd name="connsiteX12" fmla="*/ 40501 w 476250"/>
                  <a:gd name="connsiteY12" fmla="*/ 12902 h 266700"/>
                  <a:gd name="connsiteX13" fmla="*/ 509 w 476250"/>
                  <a:gd name="connsiteY13" fmla="*/ 163236 h 266700"/>
                  <a:gd name="connsiteX14" fmla="*/ 2027 w 476250"/>
                  <a:gd name="connsiteY14" fmla="*/ 174606 h 266700"/>
                  <a:gd name="connsiteX15" fmla="*/ 11156 w 476250"/>
                  <a:gd name="connsiteY15" fmla="*/ 181586 h 266700"/>
                  <a:gd name="connsiteX16" fmla="*/ 86928 w 476250"/>
                  <a:gd name="connsiteY16" fmla="*/ 201743 h 266700"/>
                  <a:gd name="connsiteX17" fmla="*/ 90805 w 476250"/>
                  <a:gd name="connsiteY17" fmla="*/ 202249 h 266700"/>
                  <a:gd name="connsiteX18" fmla="*/ 98311 w 476250"/>
                  <a:gd name="connsiteY18" fmla="*/ 200225 h 266700"/>
                  <a:gd name="connsiteX19" fmla="*/ 105284 w 476250"/>
                  <a:gd name="connsiteY19" fmla="*/ 191096 h 266700"/>
                  <a:gd name="connsiteX20" fmla="*/ 106703 w 476250"/>
                  <a:gd name="connsiteY20" fmla="*/ 185753 h 266700"/>
                  <a:gd name="connsiteX21" fmla="*/ 177322 w 476250"/>
                  <a:gd name="connsiteY21" fmla="*/ 244916 h 266700"/>
                  <a:gd name="connsiteX22" fmla="*/ 237596 w 476250"/>
                  <a:gd name="connsiteY22" fmla="*/ 272197 h 266700"/>
                  <a:gd name="connsiteX23" fmla="*/ 254592 w 476250"/>
                  <a:gd name="connsiteY23" fmla="*/ 266289 h 266700"/>
                  <a:gd name="connsiteX24" fmla="*/ 279462 w 476250"/>
                  <a:gd name="connsiteY24" fmla="*/ 274636 h 266700"/>
                  <a:gd name="connsiteX25" fmla="*/ 291568 w 476250"/>
                  <a:gd name="connsiteY25" fmla="*/ 271264 h 266700"/>
                  <a:gd name="connsiteX26" fmla="*/ 300881 w 476250"/>
                  <a:gd name="connsiteY26" fmla="*/ 258468 h 266700"/>
                  <a:gd name="connsiteX27" fmla="*/ 324981 w 476250"/>
                  <a:gd name="connsiteY27" fmla="*/ 254512 h 266700"/>
                  <a:gd name="connsiteX28" fmla="*/ 334806 w 476250"/>
                  <a:gd name="connsiteY28" fmla="*/ 235629 h 266700"/>
                  <a:gd name="connsiteX29" fmla="*/ 358795 w 476250"/>
                  <a:gd name="connsiteY29" fmla="*/ 229649 h 266700"/>
                  <a:gd name="connsiteX30" fmla="*/ 366360 w 476250"/>
                  <a:gd name="connsiteY30" fmla="*/ 197583 h 266700"/>
                  <a:gd name="connsiteX31" fmla="*/ 375009 w 476250"/>
                  <a:gd name="connsiteY31" fmla="*/ 192581 h 266700"/>
                  <a:gd name="connsiteX32" fmla="*/ 376100 w 476250"/>
                  <a:gd name="connsiteY32" fmla="*/ 195052 h 266700"/>
                  <a:gd name="connsiteX33" fmla="*/ 389843 w 476250"/>
                  <a:gd name="connsiteY33" fmla="*/ 203984 h 266700"/>
                  <a:gd name="connsiteX34" fmla="*/ 395896 w 476250"/>
                  <a:gd name="connsiteY34" fmla="*/ 202702 h 266700"/>
                  <a:gd name="connsiteX35" fmla="*/ 467599 w 476250"/>
                  <a:gd name="connsiteY35" fmla="*/ 170978 h 266700"/>
                  <a:gd name="connsiteX36" fmla="*/ 475255 w 476250"/>
                  <a:gd name="connsiteY36" fmla="*/ 151202 h 266700"/>
                  <a:gd name="connsiteX37" fmla="*/ 84851 w 476250"/>
                  <a:gd name="connsiteY37" fmla="*/ 176998 h 266700"/>
                  <a:gd name="connsiteX38" fmla="*/ 25254 w 476250"/>
                  <a:gd name="connsiteY38" fmla="*/ 161146 h 266700"/>
                  <a:gd name="connsiteX39" fmla="*/ 60941 w 476250"/>
                  <a:gd name="connsiteY39" fmla="*/ 27007 h 266700"/>
                  <a:gd name="connsiteX40" fmla="*/ 120531 w 476250"/>
                  <a:gd name="connsiteY40" fmla="*/ 42859 h 266700"/>
                  <a:gd name="connsiteX41" fmla="*/ 84851 w 476250"/>
                  <a:gd name="connsiteY41" fmla="*/ 176998 h 266700"/>
                  <a:gd name="connsiteX42" fmla="*/ 343134 w 476250"/>
                  <a:gd name="connsiteY42" fmla="*/ 212298 h 266700"/>
                  <a:gd name="connsiteX43" fmla="*/ 328865 w 476250"/>
                  <a:gd name="connsiteY43" fmla="*/ 210063 h 266700"/>
                  <a:gd name="connsiteX44" fmla="*/ 275163 w 476250"/>
                  <a:gd name="connsiteY44" fmla="*/ 157768 h 266700"/>
                  <a:gd name="connsiteX45" fmla="*/ 258634 w 476250"/>
                  <a:gd name="connsiteY45" fmla="*/ 157985 h 266700"/>
                  <a:gd name="connsiteX46" fmla="*/ 258851 w 476250"/>
                  <a:gd name="connsiteY46" fmla="*/ 174514 h 266700"/>
                  <a:gd name="connsiteX47" fmla="*/ 311534 w 476250"/>
                  <a:gd name="connsiteY47" fmla="*/ 225811 h 266700"/>
                  <a:gd name="connsiteX48" fmla="*/ 310699 w 476250"/>
                  <a:gd name="connsiteY48" fmla="*/ 236011 h 266700"/>
                  <a:gd name="connsiteX49" fmla="*/ 297161 w 476250"/>
                  <a:gd name="connsiteY49" fmla="*/ 232383 h 266700"/>
                  <a:gd name="connsiteX50" fmla="*/ 248901 w 476250"/>
                  <a:gd name="connsiteY50" fmla="*/ 185010 h 266700"/>
                  <a:gd name="connsiteX51" fmla="*/ 232365 w 476250"/>
                  <a:gd name="connsiteY51" fmla="*/ 185161 h 266700"/>
                  <a:gd name="connsiteX52" fmla="*/ 232516 w 476250"/>
                  <a:gd name="connsiteY52" fmla="*/ 201697 h 266700"/>
                  <a:gd name="connsiteX53" fmla="*/ 279061 w 476250"/>
                  <a:gd name="connsiteY53" fmla="*/ 247381 h 266700"/>
                  <a:gd name="connsiteX54" fmla="*/ 278693 w 476250"/>
                  <a:gd name="connsiteY54" fmla="*/ 251252 h 266700"/>
                  <a:gd name="connsiteX55" fmla="*/ 261158 w 476250"/>
                  <a:gd name="connsiteY55" fmla="*/ 242675 h 266700"/>
                  <a:gd name="connsiteX56" fmla="*/ 238227 w 476250"/>
                  <a:gd name="connsiteY56" fmla="*/ 218075 h 266700"/>
                  <a:gd name="connsiteX57" fmla="*/ 221711 w 476250"/>
                  <a:gd name="connsiteY57" fmla="*/ 217490 h 266700"/>
                  <a:gd name="connsiteX58" fmla="*/ 221126 w 476250"/>
                  <a:gd name="connsiteY58" fmla="*/ 234006 h 266700"/>
                  <a:gd name="connsiteX59" fmla="*/ 235007 w 476250"/>
                  <a:gd name="connsiteY59" fmla="*/ 248899 h 266700"/>
                  <a:gd name="connsiteX60" fmla="*/ 234468 w 476250"/>
                  <a:gd name="connsiteY60" fmla="*/ 249004 h 266700"/>
                  <a:gd name="connsiteX61" fmla="*/ 192688 w 476250"/>
                  <a:gd name="connsiteY61" fmla="*/ 227302 h 266700"/>
                  <a:gd name="connsiteX62" fmla="*/ 113335 w 476250"/>
                  <a:gd name="connsiteY62" fmla="*/ 160791 h 266700"/>
                  <a:gd name="connsiteX63" fmla="*/ 139118 w 476250"/>
                  <a:gd name="connsiteY63" fmla="*/ 63870 h 266700"/>
                  <a:gd name="connsiteX64" fmla="*/ 172801 w 476250"/>
                  <a:gd name="connsiteY64" fmla="*/ 64836 h 266700"/>
                  <a:gd name="connsiteX65" fmla="*/ 170500 w 476250"/>
                  <a:gd name="connsiteY65" fmla="*/ 143243 h 266700"/>
                  <a:gd name="connsiteX66" fmla="*/ 211551 w 476250"/>
                  <a:gd name="connsiteY66" fmla="*/ 139668 h 266700"/>
                  <a:gd name="connsiteX67" fmla="*/ 213049 w 476250"/>
                  <a:gd name="connsiteY67" fmla="*/ 138623 h 266700"/>
                  <a:gd name="connsiteX68" fmla="*/ 274486 w 476250"/>
                  <a:gd name="connsiteY68" fmla="*/ 128778 h 266700"/>
                  <a:gd name="connsiteX69" fmla="*/ 343679 w 476250"/>
                  <a:gd name="connsiteY69" fmla="*/ 203393 h 266700"/>
                  <a:gd name="connsiteX70" fmla="*/ 343134 w 476250"/>
                  <a:gd name="connsiteY70" fmla="*/ 212298 h 266700"/>
                  <a:gd name="connsiteX71" fmla="*/ 352545 w 476250"/>
                  <a:gd name="connsiteY71" fmla="*/ 178576 h 266700"/>
                  <a:gd name="connsiteX72" fmla="*/ 291509 w 476250"/>
                  <a:gd name="connsiteY72" fmla="*/ 112755 h 266700"/>
                  <a:gd name="connsiteX73" fmla="*/ 199017 w 476250"/>
                  <a:gd name="connsiteY73" fmla="*/ 119945 h 266700"/>
                  <a:gd name="connsiteX74" fmla="*/ 185899 w 476250"/>
                  <a:gd name="connsiteY74" fmla="*/ 125617 h 266700"/>
                  <a:gd name="connsiteX75" fmla="*/ 200043 w 476250"/>
                  <a:gd name="connsiteY75" fmla="*/ 58921 h 266700"/>
                  <a:gd name="connsiteX76" fmla="*/ 323982 w 476250"/>
                  <a:gd name="connsiteY76" fmla="*/ 77219 h 266700"/>
                  <a:gd name="connsiteX77" fmla="*/ 365506 w 476250"/>
                  <a:gd name="connsiteY77" fmla="*/ 171083 h 266700"/>
                  <a:gd name="connsiteX78" fmla="*/ 352545 w 476250"/>
                  <a:gd name="connsiteY78" fmla="*/ 178576 h 266700"/>
                  <a:gd name="connsiteX79" fmla="*/ 394095 w 476250"/>
                  <a:gd name="connsiteY79" fmla="*/ 177938 h 266700"/>
                  <a:gd name="connsiteX80" fmla="*/ 337948 w 476250"/>
                  <a:gd name="connsiteY80" fmla="*/ 51008 h 266700"/>
                  <a:gd name="connsiteX81" fmla="*/ 394338 w 476250"/>
                  <a:gd name="connsiteY81" fmla="*/ 26060 h 266700"/>
                  <a:gd name="connsiteX82" fmla="*/ 450485 w 476250"/>
                  <a:gd name="connsiteY82" fmla="*/ 152997 h 266700"/>
                  <a:gd name="connsiteX83" fmla="*/ 394095 w 476250"/>
                  <a:gd name="connsiteY83" fmla="*/ 177938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6250" h="266700">
                    <a:moveTo>
                      <a:pt x="475255" y="151202"/>
                    </a:moveTo>
                    <a:cubicBezTo>
                      <a:pt x="475255" y="151202"/>
                      <a:pt x="475255" y="151202"/>
                      <a:pt x="475255" y="151202"/>
                    </a:cubicBezTo>
                    <a:lnTo>
                      <a:pt x="412333" y="8946"/>
                    </a:lnTo>
                    <a:cubicBezTo>
                      <a:pt x="410709" y="5279"/>
                      <a:pt x="407758" y="2459"/>
                      <a:pt x="404006" y="1020"/>
                    </a:cubicBezTo>
                    <a:cubicBezTo>
                      <a:pt x="400253" y="-433"/>
                      <a:pt x="396178" y="-327"/>
                      <a:pt x="392544" y="1296"/>
                    </a:cubicBezTo>
                    <a:lnTo>
                      <a:pt x="320834" y="33014"/>
                    </a:lnTo>
                    <a:cubicBezTo>
                      <a:pt x="315011" y="35583"/>
                      <a:pt x="311718" y="41439"/>
                      <a:pt x="312007" y="47459"/>
                    </a:cubicBezTo>
                    <a:cubicBezTo>
                      <a:pt x="273823" y="33566"/>
                      <a:pt x="208974" y="15545"/>
                      <a:pt x="184171" y="41794"/>
                    </a:cubicBezTo>
                    <a:lnTo>
                      <a:pt x="145289" y="40677"/>
                    </a:lnTo>
                    <a:cubicBezTo>
                      <a:pt x="146288" y="36839"/>
                      <a:pt x="145756" y="32836"/>
                      <a:pt x="143764" y="29399"/>
                    </a:cubicBezTo>
                    <a:cubicBezTo>
                      <a:pt x="141747" y="25929"/>
                      <a:pt x="138507" y="23451"/>
                      <a:pt x="134635" y="22426"/>
                    </a:cubicBezTo>
                    <a:lnTo>
                      <a:pt x="58857" y="2269"/>
                    </a:lnTo>
                    <a:cubicBezTo>
                      <a:pt x="50833" y="146"/>
                      <a:pt x="42624" y="4911"/>
                      <a:pt x="40501" y="12902"/>
                    </a:cubicBezTo>
                    <a:lnTo>
                      <a:pt x="509" y="163236"/>
                    </a:lnTo>
                    <a:cubicBezTo>
                      <a:pt x="-516" y="167101"/>
                      <a:pt x="16" y="171143"/>
                      <a:pt x="2027" y="174606"/>
                    </a:cubicBezTo>
                    <a:cubicBezTo>
                      <a:pt x="4045" y="178083"/>
                      <a:pt x="7285" y="180561"/>
                      <a:pt x="11156" y="181586"/>
                    </a:cubicBezTo>
                    <a:lnTo>
                      <a:pt x="86928" y="201743"/>
                    </a:lnTo>
                    <a:cubicBezTo>
                      <a:pt x="88209" y="202085"/>
                      <a:pt x="89510" y="202249"/>
                      <a:pt x="90805" y="202249"/>
                    </a:cubicBezTo>
                    <a:cubicBezTo>
                      <a:pt x="93414" y="202249"/>
                      <a:pt x="95984" y="201565"/>
                      <a:pt x="98311" y="200225"/>
                    </a:cubicBezTo>
                    <a:cubicBezTo>
                      <a:pt x="101781" y="198207"/>
                      <a:pt x="104259" y="194967"/>
                      <a:pt x="105284" y="191096"/>
                    </a:cubicBezTo>
                    <a:lnTo>
                      <a:pt x="106703" y="185753"/>
                    </a:lnTo>
                    <a:lnTo>
                      <a:pt x="177322" y="244916"/>
                    </a:lnTo>
                    <a:cubicBezTo>
                      <a:pt x="199366" y="264948"/>
                      <a:pt x="219740" y="274189"/>
                      <a:pt x="237596" y="272197"/>
                    </a:cubicBezTo>
                    <a:cubicBezTo>
                      <a:pt x="244859" y="271422"/>
                      <a:pt x="250485" y="268938"/>
                      <a:pt x="254592" y="266289"/>
                    </a:cubicBezTo>
                    <a:cubicBezTo>
                      <a:pt x="261302" y="270272"/>
                      <a:pt x="270530" y="274636"/>
                      <a:pt x="279462" y="274636"/>
                    </a:cubicBezTo>
                    <a:cubicBezTo>
                      <a:pt x="283655" y="274636"/>
                      <a:pt x="287789" y="273676"/>
                      <a:pt x="291568" y="271264"/>
                    </a:cubicBezTo>
                    <a:cubicBezTo>
                      <a:pt x="296609" y="268037"/>
                      <a:pt x="299395" y="263299"/>
                      <a:pt x="300881" y="258468"/>
                    </a:cubicBezTo>
                    <a:cubicBezTo>
                      <a:pt x="310660" y="260703"/>
                      <a:pt x="318731" y="259382"/>
                      <a:pt x="324981" y="254512"/>
                    </a:cubicBezTo>
                    <a:cubicBezTo>
                      <a:pt x="331297" y="249582"/>
                      <a:pt x="333919" y="242399"/>
                      <a:pt x="334806" y="235629"/>
                    </a:cubicBezTo>
                    <a:cubicBezTo>
                      <a:pt x="344836" y="236964"/>
                      <a:pt x="352874" y="234985"/>
                      <a:pt x="358795" y="229649"/>
                    </a:cubicBezTo>
                    <a:cubicBezTo>
                      <a:pt x="369488" y="219987"/>
                      <a:pt x="367681" y="204162"/>
                      <a:pt x="366360" y="197583"/>
                    </a:cubicBezTo>
                    <a:lnTo>
                      <a:pt x="375009" y="192581"/>
                    </a:lnTo>
                    <a:lnTo>
                      <a:pt x="376100" y="195052"/>
                    </a:lnTo>
                    <a:cubicBezTo>
                      <a:pt x="378571" y="200652"/>
                      <a:pt x="384079" y="203984"/>
                      <a:pt x="389843" y="203984"/>
                    </a:cubicBezTo>
                    <a:cubicBezTo>
                      <a:pt x="391860" y="203984"/>
                      <a:pt x="393924" y="203577"/>
                      <a:pt x="395896" y="202702"/>
                    </a:cubicBezTo>
                    <a:lnTo>
                      <a:pt x="467599" y="170978"/>
                    </a:lnTo>
                    <a:cubicBezTo>
                      <a:pt x="475163" y="167646"/>
                      <a:pt x="478601" y="158767"/>
                      <a:pt x="475255" y="151202"/>
                    </a:cubicBezTo>
                    <a:close/>
                    <a:moveTo>
                      <a:pt x="84851" y="176998"/>
                    </a:moveTo>
                    <a:lnTo>
                      <a:pt x="25254" y="161146"/>
                    </a:lnTo>
                    <a:lnTo>
                      <a:pt x="60941" y="27007"/>
                    </a:lnTo>
                    <a:lnTo>
                      <a:pt x="120531" y="42859"/>
                    </a:lnTo>
                    <a:lnTo>
                      <a:pt x="84851" y="176998"/>
                    </a:lnTo>
                    <a:close/>
                    <a:moveTo>
                      <a:pt x="343134" y="212298"/>
                    </a:moveTo>
                    <a:cubicBezTo>
                      <a:pt x="343114" y="212331"/>
                      <a:pt x="339815" y="214007"/>
                      <a:pt x="328865" y="210063"/>
                    </a:cubicBezTo>
                    <a:lnTo>
                      <a:pt x="275163" y="157768"/>
                    </a:lnTo>
                    <a:cubicBezTo>
                      <a:pt x="270543" y="153259"/>
                      <a:pt x="263136" y="153365"/>
                      <a:pt x="258634" y="157985"/>
                    </a:cubicBezTo>
                    <a:cubicBezTo>
                      <a:pt x="254132" y="162612"/>
                      <a:pt x="254231" y="170012"/>
                      <a:pt x="258851" y="174514"/>
                    </a:cubicBezTo>
                    <a:lnTo>
                      <a:pt x="311534" y="225811"/>
                    </a:lnTo>
                    <a:cubicBezTo>
                      <a:pt x="312014" y="230451"/>
                      <a:pt x="311574" y="235012"/>
                      <a:pt x="310699" y="236011"/>
                    </a:cubicBezTo>
                    <a:cubicBezTo>
                      <a:pt x="310673" y="236004"/>
                      <a:pt x="307256" y="237154"/>
                      <a:pt x="297161" y="232383"/>
                    </a:cubicBezTo>
                    <a:lnTo>
                      <a:pt x="248901" y="185010"/>
                    </a:lnTo>
                    <a:cubicBezTo>
                      <a:pt x="244287" y="180495"/>
                      <a:pt x="236887" y="180554"/>
                      <a:pt x="232365" y="185161"/>
                    </a:cubicBezTo>
                    <a:cubicBezTo>
                      <a:pt x="227843" y="189768"/>
                      <a:pt x="227915" y="197169"/>
                      <a:pt x="232516" y="201697"/>
                    </a:cubicBezTo>
                    <a:lnTo>
                      <a:pt x="279061" y="247381"/>
                    </a:lnTo>
                    <a:cubicBezTo>
                      <a:pt x="279054" y="248833"/>
                      <a:pt x="278949" y="250266"/>
                      <a:pt x="278693" y="251252"/>
                    </a:cubicBezTo>
                    <a:cubicBezTo>
                      <a:pt x="276760" y="251035"/>
                      <a:pt x="271450" y="249628"/>
                      <a:pt x="261158" y="242675"/>
                    </a:cubicBezTo>
                    <a:lnTo>
                      <a:pt x="238227" y="218075"/>
                    </a:lnTo>
                    <a:cubicBezTo>
                      <a:pt x="233830" y="213350"/>
                      <a:pt x="226424" y="213093"/>
                      <a:pt x="221711" y="217490"/>
                    </a:cubicBezTo>
                    <a:cubicBezTo>
                      <a:pt x="216986" y="221893"/>
                      <a:pt x="216729" y="229287"/>
                      <a:pt x="221126" y="234006"/>
                    </a:cubicBezTo>
                    <a:lnTo>
                      <a:pt x="235007" y="248899"/>
                    </a:lnTo>
                    <a:cubicBezTo>
                      <a:pt x="234810" y="248919"/>
                      <a:pt x="234672" y="248991"/>
                      <a:pt x="234468" y="249004"/>
                    </a:cubicBezTo>
                    <a:cubicBezTo>
                      <a:pt x="223749" y="249694"/>
                      <a:pt x="209092" y="242208"/>
                      <a:pt x="192688" y="227302"/>
                    </a:cubicBezTo>
                    <a:lnTo>
                      <a:pt x="113335" y="160791"/>
                    </a:lnTo>
                    <a:lnTo>
                      <a:pt x="139118" y="63870"/>
                    </a:lnTo>
                    <a:lnTo>
                      <a:pt x="172801" y="64836"/>
                    </a:lnTo>
                    <a:cubicBezTo>
                      <a:pt x="163705" y="90784"/>
                      <a:pt x="154148" y="129087"/>
                      <a:pt x="170500" y="143243"/>
                    </a:cubicBezTo>
                    <a:cubicBezTo>
                      <a:pt x="179892" y="151373"/>
                      <a:pt x="193713" y="150177"/>
                      <a:pt x="211551" y="139668"/>
                    </a:cubicBezTo>
                    <a:cubicBezTo>
                      <a:pt x="212076" y="139359"/>
                      <a:pt x="212576" y="139011"/>
                      <a:pt x="213049" y="138623"/>
                    </a:cubicBezTo>
                    <a:cubicBezTo>
                      <a:pt x="213443" y="138294"/>
                      <a:pt x="252897" y="106281"/>
                      <a:pt x="274486" y="128778"/>
                    </a:cubicBezTo>
                    <a:lnTo>
                      <a:pt x="343679" y="203393"/>
                    </a:lnTo>
                    <a:cubicBezTo>
                      <a:pt x="344257" y="207119"/>
                      <a:pt x="344060" y="211338"/>
                      <a:pt x="343134" y="212298"/>
                    </a:cubicBezTo>
                    <a:close/>
                    <a:moveTo>
                      <a:pt x="352545" y="178576"/>
                    </a:moveTo>
                    <a:lnTo>
                      <a:pt x="291509" y="112755"/>
                    </a:lnTo>
                    <a:cubicBezTo>
                      <a:pt x="256925" y="76719"/>
                      <a:pt x="206240" y="114266"/>
                      <a:pt x="199017" y="119945"/>
                    </a:cubicBezTo>
                    <a:cubicBezTo>
                      <a:pt x="189928" y="125183"/>
                      <a:pt x="186096" y="125281"/>
                      <a:pt x="185899" y="125617"/>
                    </a:cubicBezTo>
                    <a:cubicBezTo>
                      <a:pt x="181732" y="119130"/>
                      <a:pt x="188396" y="87721"/>
                      <a:pt x="200043" y="58921"/>
                    </a:cubicBezTo>
                    <a:cubicBezTo>
                      <a:pt x="211636" y="41498"/>
                      <a:pt x="277681" y="57863"/>
                      <a:pt x="323982" y="77219"/>
                    </a:cubicBezTo>
                    <a:lnTo>
                      <a:pt x="365506" y="171083"/>
                    </a:lnTo>
                    <a:lnTo>
                      <a:pt x="352545" y="178576"/>
                    </a:lnTo>
                    <a:close/>
                    <a:moveTo>
                      <a:pt x="394095" y="177938"/>
                    </a:moveTo>
                    <a:lnTo>
                      <a:pt x="337948" y="51008"/>
                    </a:lnTo>
                    <a:lnTo>
                      <a:pt x="394338" y="26060"/>
                    </a:lnTo>
                    <a:lnTo>
                      <a:pt x="450485" y="152997"/>
                    </a:lnTo>
                    <a:lnTo>
                      <a:pt x="394095" y="177938"/>
                    </a:lnTo>
                    <a:close/>
                  </a:path>
                </a:pathLst>
              </a:custGeom>
              <a:grpFill/>
              <a:ln w="6572" cap="flat">
                <a:noFill/>
                <a:prstDash val="solid"/>
                <a:miter/>
              </a:ln>
            </p:spPr>
            <p:txBody>
              <a:bodyPr rtlCol="0" anchor="ctr"/>
              <a:lstStyle/>
              <a:p>
                <a:endParaRPr lang="en-US" sz="2000"/>
              </a:p>
            </p:txBody>
          </p:sp>
        </p:grpSp>
      </p:grpSp>
      <p:sp>
        <p:nvSpPr>
          <p:cNvPr id="8" name="TextBox 7"/>
          <p:cNvSpPr txBox="1"/>
          <p:nvPr/>
        </p:nvSpPr>
        <p:spPr>
          <a:xfrm>
            <a:off x="4402919" y="114301"/>
            <a:ext cx="4643633" cy="1200329"/>
          </a:xfrm>
          <a:prstGeom prst="rect">
            <a:avLst/>
          </a:prstGeom>
          <a:noFill/>
        </p:spPr>
        <p:txBody>
          <a:bodyPr wrap="square" rtlCol="0">
            <a:spAutoFit/>
          </a:bodyPr>
          <a:lstStyle/>
          <a:p>
            <a:r>
              <a:rPr lang="en-US" dirty="0"/>
              <a:t>“Real estate funds  in private </a:t>
            </a:r>
            <a:r>
              <a:rPr lang="en-US" dirty="0" smtClean="0"/>
              <a:t>equity expect </a:t>
            </a:r>
            <a:r>
              <a:rPr lang="en-US" dirty="0"/>
              <a:t>a </a:t>
            </a:r>
            <a:r>
              <a:rPr lang="en-US" b="1" dirty="0"/>
              <a:t>50 percent growth by </a:t>
            </a:r>
            <a:r>
              <a:rPr lang="en-US" b="1" dirty="0" smtClean="0"/>
              <a:t>2023  </a:t>
            </a:r>
            <a:r>
              <a:rPr lang="en-US" b="1" dirty="0"/>
              <a:t>to reach a market </a:t>
            </a:r>
            <a:r>
              <a:rPr lang="en-US" b="1" dirty="0" smtClean="0"/>
              <a:t>size </a:t>
            </a:r>
            <a:r>
              <a:rPr lang="en-US" b="1" dirty="0"/>
              <a:t>of US$1.2 trillion.”</a:t>
            </a:r>
          </a:p>
          <a:p>
            <a:endParaRPr lang="en-US" dirty="0"/>
          </a:p>
        </p:txBody>
      </p:sp>
    </p:spTree>
    <p:extLst>
      <p:ext uri="{BB962C8B-B14F-4D97-AF65-F5344CB8AC3E}">
        <p14:creationId xmlns:p14="http://schemas.microsoft.com/office/powerpoint/2010/main" val="264282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par>
                                <p:cTn id="15" presetID="10" presetClass="exit" presetSubtype="0" fill="hold" nodeType="withEffect">
                                  <p:stCondLst>
                                    <p:cond delay="0"/>
                                  </p:stCondLst>
                                  <p:childTnLst>
                                    <p:animEffect transition="out" filter="fade">
                                      <p:cBhvr>
                                        <p:cTn id="16" dur="500"/>
                                        <p:tgtEl>
                                          <p:spTgt spid="50"/>
                                        </p:tgtEl>
                                      </p:cBhvr>
                                    </p:animEffect>
                                    <p:set>
                                      <p:cBhvr>
                                        <p:cTn id="17" dur="1" fill="hold">
                                          <p:stCondLst>
                                            <p:cond delay="499"/>
                                          </p:stCondLst>
                                        </p:cTn>
                                        <p:tgtEl>
                                          <p:spTgt spid="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p:tgtEl>
                                          <p:spTgt spid="33"/>
                                        </p:tgtEl>
                                        <p:attrNameLst>
                                          <p:attrName>ppt_x</p:attrName>
                                        </p:attrNameLst>
                                      </p:cBhvr>
                                      <p:tavLst>
                                        <p:tav tm="0">
                                          <p:val>
                                            <p:strVal val="#ppt_x-#ppt_w*1.125000"/>
                                          </p:val>
                                        </p:tav>
                                        <p:tav tm="100000">
                                          <p:val>
                                            <p:strVal val="#ppt_x"/>
                                          </p:val>
                                        </p:tav>
                                      </p:tavLst>
                                    </p:anim>
                                    <p:animEffect transition="in" filter="wipe(right)">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decel="100000"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500" fill="hold"/>
                                        <p:tgtEl>
                                          <p:spTgt spid="48"/>
                                        </p:tgtEl>
                                        <p:attrNameLst>
                                          <p:attrName>ppt_x</p:attrName>
                                        </p:attrNameLst>
                                      </p:cBhvr>
                                      <p:tavLst>
                                        <p:tav tm="0">
                                          <p:val>
                                            <p:strVal val="#ppt_x"/>
                                          </p:val>
                                        </p:tav>
                                        <p:tav tm="100000">
                                          <p:val>
                                            <p:strVal val="#ppt_x"/>
                                          </p:val>
                                        </p:tav>
                                      </p:tavLst>
                                    </p:anim>
                                    <p:anim calcmode="lin" valueType="num">
                                      <p:cBhvr additive="base">
                                        <p:cTn id="29" dur="500" fill="hold"/>
                                        <p:tgtEl>
                                          <p:spTgt spid="48"/>
                                        </p:tgtEl>
                                        <p:attrNameLst>
                                          <p:attrName>ppt_y</p:attrName>
                                        </p:attrNameLst>
                                      </p:cBhvr>
                                      <p:tavLst>
                                        <p:tav tm="0">
                                          <p:val>
                                            <p:strVal val="1+#ppt_h/2"/>
                                          </p:val>
                                        </p:tav>
                                        <p:tav tm="100000">
                                          <p:val>
                                            <p:strVal val="#ppt_y"/>
                                          </p:val>
                                        </p:tav>
                                      </p:tavLst>
                                    </p:anim>
                                  </p:childTnLst>
                                </p:cTn>
                              </p:par>
                              <p:par>
                                <p:cTn id="30" presetID="10" presetClass="exit" presetSubtype="0" fill="hold" nodeType="withEffect">
                                  <p:stCondLst>
                                    <p:cond delay="0"/>
                                  </p:stCondLst>
                                  <p:childTnLst>
                                    <p:animEffect transition="out" filter="fade">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3"/>
                                        </p:tgtEl>
                                      </p:cBhvr>
                                    </p:animEffect>
                                    <p:set>
                                      <p:cBhvr>
                                        <p:cTn id="35" dur="1" fill="hold">
                                          <p:stCondLst>
                                            <p:cond delay="499"/>
                                          </p:stCondLst>
                                        </p:cTn>
                                        <p:tgtEl>
                                          <p:spTgt spid="3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B77F842F-4A60-4FB0-9BD0-D53C4683C2B0}"/>
              </a:ext>
            </a:extLst>
          </p:cNvPr>
          <p:cNvSpPr>
            <a:spLocks noGrp="1"/>
          </p:cNvSpPr>
          <p:nvPr>
            <p:ph type="sldNum" sz="quarter" idx="4294967295"/>
          </p:nvPr>
        </p:nvSpPr>
        <p:spPr>
          <a:xfrm>
            <a:off x="8704263" y="6470650"/>
            <a:ext cx="439737" cy="365125"/>
          </a:xfrm>
        </p:spPr>
        <p:txBody>
          <a:bodyPr/>
          <a:lstStyle/>
          <a:p>
            <a:fld id="{7F719C81-63A4-42FD-B6DA-A0393CDC7BCF}" type="slidenum">
              <a:rPr lang="en-US" smtClean="0"/>
              <a:pPr/>
              <a:t>16</a:t>
            </a:fld>
            <a:endParaRPr lang="en-US"/>
          </a:p>
        </p:txBody>
      </p:sp>
      <p:sp>
        <p:nvSpPr>
          <p:cNvPr id="3" name="Rectangle 2">
            <a:extLst>
              <a:ext uri="{FF2B5EF4-FFF2-40B4-BE49-F238E27FC236}">
                <a16:creationId xmlns="" xmlns:a16="http://schemas.microsoft.com/office/drawing/2014/main" id="{47EE56FA-2A45-42B6-84CC-1452B89CF586}"/>
              </a:ext>
            </a:extLst>
          </p:cNvPr>
          <p:cNvSpPr/>
          <p:nvPr/>
        </p:nvSpPr>
        <p:spPr>
          <a:xfrm>
            <a:off x="1985211" y="411886"/>
            <a:ext cx="5173578" cy="1477328"/>
          </a:xfrm>
          <a:prstGeom prst="rect">
            <a:avLst/>
          </a:prstGeom>
        </p:spPr>
        <p:txBody>
          <a:bodyPr wrap="square">
            <a:spAutoFit/>
          </a:bodyPr>
          <a:lstStyle/>
          <a:p>
            <a:pPr algn="ctr"/>
            <a:r>
              <a:rPr lang="en-US" sz="2400" dirty="0">
                <a:solidFill>
                  <a:schemeClr val="bg1"/>
                </a:solidFill>
                <a:latin typeface="Alegreya" panose="00000500000000000000" pitchFamily="2" charset="0"/>
                <a:ea typeface="+mj-ea"/>
                <a:cs typeface="+mj-cs"/>
              </a:rPr>
              <a:t>The Solution:</a:t>
            </a:r>
          </a:p>
          <a:p>
            <a:pPr algn="ctr"/>
            <a:r>
              <a:rPr lang="en-US" sz="6600" dirty="0">
                <a:solidFill>
                  <a:schemeClr val="bg1"/>
                </a:solidFill>
                <a:latin typeface="Alegreya ExtraBold"/>
                <a:ea typeface="+mj-ea"/>
                <a:cs typeface="+mj-cs"/>
              </a:rPr>
              <a:t>Syndication?</a:t>
            </a:r>
            <a:endParaRPr lang="en-US" sz="4400" dirty="0">
              <a:solidFill>
                <a:schemeClr val="bg1"/>
              </a:solidFill>
            </a:endParaRPr>
          </a:p>
        </p:txBody>
      </p:sp>
      <p:sp>
        <p:nvSpPr>
          <p:cNvPr id="4" name="Rectangle: Rounded Corners 3">
            <a:extLst>
              <a:ext uri="{FF2B5EF4-FFF2-40B4-BE49-F238E27FC236}">
                <a16:creationId xmlns="" xmlns:a16="http://schemas.microsoft.com/office/drawing/2014/main" id="{8904E065-E817-4E0E-87FF-35589430479D}"/>
              </a:ext>
            </a:extLst>
          </p:cNvPr>
          <p:cNvSpPr/>
          <p:nvPr/>
        </p:nvSpPr>
        <p:spPr>
          <a:xfrm>
            <a:off x="1611086" y="1622424"/>
            <a:ext cx="5704113" cy="1514773"/>
          </a:xfrm>
          <a:prstGeom prst="roundRect">
            <a:avLst>
              <a:gd name="adj" fmla="val 50000"/>
            </a:avLst>
          </a:prstGeom>
          <a:solidFill>
            <a:schemeClr val="accent2"/>
          </a:solidFill>
        </p:spPr>
        <p:txBody>
          <a:bodyPr wrap="square" anchor="ctr" anchorCtr="0">
            <a:spAutoFit/>
          </a:bodyPr>
          <a:lstStyle/>
          <a:p>
            <a:pPr algn="ctr"/>
            <a:r>
              <a:rPr lang="en-US" sz="3200" dirty="0"/>
              <a:t>What Is </a:t>
            </a:r>
            <a:r>
              <a:rPr lang="en-US" sz="3200" b="1" dirty="0"/>
              <a:t>A Property Syndicate?</a:t>
            </a:r>
          </a:p>
        </p:txBody>
      </p:sp>
      <p:sp>
        <p:nvSpPr>
          <p:cNvPr id="5" name="Rectangle 4">
            <a:extLst>
              <a:ext uri="{FF2B5EF4-FFF2-40B4-BE49-F238E27FC236}">
                <a16:creationId xmlns="" xmlns:a16="http://schemas.microsoft.com/office/drawing/2014/main" id="{46D55C16-89D1-4477-B766-06CC4FC2F4EA}"/>
              </a:ext>
            </a:extLst>
          </p:cNvPr>
          <p:cNvSpPr/>
          <p:nvPr/>
        </p:nvSpPr>
        <p:spPr>
          <a:xfrm>
            <a:off x="727969" y="2718910"/>
            <a:ext cx="7466120" cy="1815882"/>
          </a:xfrm>
          <a:prstGeom prst="rect">
            <a:avLst/>
          </a:prstGeom>
        </p:spPr>
        <p:txBody>
          <a:bodyPr wrap="square">
            <a:spAutoFit/>
          </a:bodyPr>
          <a:lstStyle/>
          <a:p>
            <a:pPr algn="ctr"/>
            <a:r>
              <a:rPr lang="en-US" dirty="0">
                <a:solidFill>
                  <a:schemeClr val="bg1"/>
                </a:solidFill>
              </a:rPr>
              <a:t> </a:t>
            </a:r>
            <a:r>
              <a:rPr lang="en-US" sz="2800" dirty="0">
                <a:solidFill>
                  <a:schemeClr val="bg1"/>
                </a:solidFill>
              </a:rPr>
              <a:t>is a process whereby groups of investors pool their funds to acquire larger assets or complete bigger projects than could be tackled individually.</a:t>
            </a:r>
          </a:p>
        </p:txBody>
      </p:sp>
    </p:spTree>
    <p:extLst>
      <p:ext uri="{BB962C8B-B14F-4D97-AF65-F5344CB8AC3E}">
        <p14:creationId xmlns:p14="http://schemas.microsoft.com/office/powerpoint/2010/main" val="692832764"/>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type="lt">
                                    <p:tmAbs val="20"/>
                                  </p:iterate>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8000">
              <a:srgbClr val="8D9FE4">
                <a:lumMod val="99000"/>
                <a:alpha val="91000"/>
              </a:srgb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086" y="326572"/>
            <a:ext cx="8165592" cy="544372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757" y="326572"/>
            <a:ext cx="8173921" cy="5443728"/>
          </a:xfrm>
          <a:prstGeom prst="rect">
            <a:avLst/>
          </a:prstGeom>
        </p:spPr>
      </p:pic>
    </p:spTree>
    <p:extLst>
      <p:ext uri="{BB962C8B-B14F-4D97-AF65-F5344CB8AC3E}">
        <p14:creationId xmlns:p14="http://schemas.microsoft.com/office/powerpoint/2010/main" val="260251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233996" y="0"/>
            <a:ext cx="6383045" cy="1107996"/>
          </a:xfrm>
          <a:prstGeom prst="rect">
            <a:avLst/>
          </a:prstGeom>
          <a:noFill/>
        </p:spPr>
        <p:txBody>
          <a:bodyPr wrap="square" rtlCol="0">
            <a:spAutoFit/>
          </a:bodyPr>
          <a:lstStyle/>
          <a:p>
            <a:r>
              <a:rPr lang="en-US" sz="6600" dirty="0" smtClean="0">
                <a:latin typeface="+mj-lt"/>
              </a:rPr>
              <a:t>2 Years Research</a:t>
            </a:r>
            <a:endParaRPr lang="en-US" sz="6600" dirty="0">
              <a:latin typeface="+mj-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7996"/>
            <a:ext cx="9144000" cy="3050542"/>
          </a:xfrm>
          <a:prstGeom prst="rect">
            <a:avLst/>
          </a:prstGeom>
        </p:spPr>
      </p:pic>
    </p:spTree>
    <p:extLst>
      <p:ext uri="{BB962C8B-B14F-4D97-AF65-F5344CB8AC3E}">
        <p14:creationId xmlns:p14="http://schemas.microsoft.com/office/powerpoint/2010/main" val="34203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66F8A1F9-5AB5-4897-AA39-0301E61FA75C}"/>
              </a:ext>
            </a:extLst>
          </p:cNvPr>
          <p:cNvSpPr>
            <a:spLocks noGrp="1"/>
          </p:cNvSpPr>
          <p:nvPr>
            <p:ph type="title"/>
          </p:nvPr>
        </p:nvSpPr>
        <p:spPr>
          <a:xfrm>
            <a:off x="465687" y="365126"/>
            <a:ext cx="3130985" cy="676024"/>
          </a:xfrm>
        </p:spPr>
        <p:txBody>
          <a:bodyPr/>
          <a:lstStyle/>
          <a:p>
            <a:r>
              <a:rPr lang="en-US" dirty="0"/>
              <a:t>Syndicate Options:</a:t>
            </a:r>
          </a:p>
        </p:txBody>
      </p:sp>
      <p:sp>
        <p:nvSpPr>
          <p:cNvPr id="2" name="Slide Number Placeholder 1">
            <a:extLst>
              <a:ext uri="{FF2B5EF4-FFF2-40B4-BE49-F238E27FC236}">
                <a16:creationId xmlns="" xmlns:a16="http://schemas.microsoft.com/office/drawing/2014/main" id="{9BBDCFBD-2305-45D2-8C46-D616C4352C83}"/>
              </a:ext>
            </a:extLst>
          </p:cNvPr>
          <p:cNvSpPr>
            <a:spLocks noGrp="1"/>
          </p:cNvSpPr>
          <p:nvPr>
            <p:ph type="sldNum" sz="quarter" idx="12"/>
          </p:nvPr>
        </p:nvSpPr>
        <p:spPr/>
        <p:txBody>
          <a:bodyPr/>
          <a:lstStyle/>
          <a:p>
            <a:fld id="{7F719C81-63A4-42FD-B6DA-A0393CDC7BCF}" type="slidenum">
              <a:rPr lang="en-US" smtClean="0"/>
              <a:pPr/>
              <a:t>19</a:t>
            </a:fld>
            <a:endParaRPr lang="en-US"/>
          </a:p>
        </p:txBody>
      </p:sp>
      <p:grpSp>
        <p:nvGrpSpPr>
          <p:cNvPr id="29" name="Group 28">
            <a:extLst>
              <a:ext uri="{FF2B5EF4-FFF2-40B4-BE49-F238E27FC236}">
                <a16:creationId xmlns="" xmlns:a16="http://schemas.microsoft.com/office/drawing/2014/main" id="{0797FBD2-8709-4489-AEF8-B11319567B1B}"/>
              </a:ext>
            </a:extLst>
          </p:cNvPr>
          <p:cNvGrpSpPr/>
          <p:nvPr/>
        </p:nvGrpSpPr>
        <p:grpSpPr>
          <a:xfrm>
            <a:off x="5078425" y="1709255"/>
            <a:ext cx="2389416" cy="3439489"/>
            <a:chOff x="5078425" y="1709255"/>
            <a:chExt cx="2389416" cy="3439489"/>
          </a:xfrm>
        </p:grpSpPr>
        <p:grpSp>
          <p:nvGrpSpPr>
            <p:cNvPr id="10" name="Group 9">
              <a:extLst>
                <a:ext uri="{FF2B5EF4-FFF2-40B4-BE49-F238E27FC236}">
                  <a16:creationId xmlns="" xmlns:a16="http://schemas.microsoft.com/office/drawing/2014/main" id="{0C55D775-26A4-44C8-96B5-4744CC0B8ABE}"/>
                </a:ext>
              </a:extLst>
            </p:cNvPr>
            <p:cNvGrpSpPr/>
            <p:nvPr/>
          </p:nvGrpSpPr>
          <p:grpSpPr>
            <a:xfrm>
              <a:off x="5078425" y="1709255"/>
              <a:ext cx="2389416" cy="3439489"/>
              <a:chOff x="1361177" y="1938625"/>
              <a:chExt cx="2389416" cy="3439489"/>
            </a:xfrm>
          </p:grpSpPr>
          <p:sp>
            <p:nvSpPr>
              <p:cNvPr id="11" name="Rounded Rectangle 2">
                <a:extLst>
                  <a:ext uri="{FF2B5EF4-FFF2-40B4-BE49-F238E27FC236}">
                    <a16:creationId xmlns="" xmlns:a16="http://schemas.microsoft.com/office/drawing/2014/main" id="{C415E613-2E62-455C-99BF-1A27A77760B9}"/>
                  </a:ext>
                </a:extLst>
              </p:cNvPr>
              <p:cNvSpPr/>
              <p:nvPr/>
            </p:nvSpPr>
            <p:spPr>
              <a:xfrm>
                <a:off x="1361177" y="1938625"/>
                <a:ext cx="2389416" cy="3439489"/>
              </a:xfrm>
              <a:prstGeom prst="roundRect">
                <a:avLst>
                  <a:gd name="adj" fmla="val 4771"/>
                </a:avLst>
              </a:prstGeom>
              <a:solidFill>
                <a:schemeClr val="bg1"/>
              </a:solidFill>
              <a:ln>
                <a:noFill/>
              </a:ln>
              <a:effectLst>
                <a:outerShdw blurRad="444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FDCB703A-DBEA-4FF0-8C7D-BCB3B28422DD}"/>
                  </a:ext>
                </a:extLst>
              </p:cNvPr>
              <p:cNvSpPr/>
              <p:nvPr/>
            </p:nvSpPr>
            <p:spPr>
              <a:xfrm>
                <a:off x="1426090" y="2813529"/>
                <a:ext cx="2259589" cy="707886"/>
              </a:xfrm>
              <a:prstGeom prst="rect">
                <a:avLst/>
              </a:prstGeom>
            </p:spPr>
            <p:txBody>
              <a:bodyPr wrap="square">
                <a:spAutoFit/>
              </a:bodyPr>
              <a:lstStyle/>
              <a:p>
                <a:pPr algn="ctr"/>
                <a:r>
                  <a:rPr lang="en-US" sz="2000" b="1" dirty="0"/>
                  <a:t>Australian Commercial: </a:t>
                </a:r>
              </a:p>
            </p:txBody>
          </p:sp>
          <p:sp>
            <p:nvSpPr>
              <p:cNvPr id="13" name="Rectangle 12">
                <a:extLst>
                  <a:ext uri="{FF2B5EF4-FFF2-40B4-BE49-F238E27FC236}">
                    <a16:creationId xmlns="" xmlns:a16="http://schemas.microsoft.com/office/drawing/2014/main" id="{38A6F800-0BB7-45F0-B692-69FF20787D1A}"/>
                  </a:ext>
                </a:extLst>
              </p:cNvPr>
              <p:cNvSpPr/>
              <p:nvPr/>
            </p:nvSpPr>
            <p:spPr>
              <a:xfrm>
                <a:off x="1361177" y="4255363"/>
                <a:ext cx="2389416" cy="343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F33DC950-9A59-425B-8BEF-3A7DCF27D73D}"/>
                  </a:ext>
                </a:extLst>
              </p:cNvPr>
              <p:cNvSpPr/>
              <p:nvPr/>
            </p:nvSpPr>
            <p:spPr>
              <a:xfrm>
                <a:off x="1852005" y="3870754"/>
                <a:ext cx="1407758" cy="1077218"/>
              </a:xfrm>
              <a:prstGeom prst="rect">
                <a:avLst/>
              </a:prstGeom>
            </p:spPr>
            <p:txBody>
              <a:bodyPr wrap="none">
                <a:spAutoFit/>
              </a:bodyPr>
              <a:lstStyle/>
              <a:p>
                <a:pPr algn="ctr"/>
                <a:r>
                  <a:rPr lang="en-US" sz="2000" dirty="0"/>
                  <a:t>approx.</a:t>
                </a:r>
              </a:p>
              <a:p>
                <a:pPr algn="ctr"/>
                <a:r>
                  <a:rPr lang="en-US" sz="2400" b="1" dirty="0">
                    <a:solidFill>
                      <a:schemeClr val="bg1"/>
                    </a:solidFill>
                  </a:rPr>
                  <a:t>3-7 years</a:t>
                </a:r>
              </a:p>
              <a:p>
                <a:pPr algn="ctr"/>
                <a:r>
                  <a:rPr lang="en-US" sz="2000" dirty="0"/>
                  <a:t>investment</a:t>
                </a:r>
              </a:p>
            </p:txBody>
          </p:sp>
        </p:grpSp>
        <p:grpSp>
          <p:nvGrpSpPr>
            <p:cNvPr id="27" name="Group 26">
              <a:extLst>
                <a:ext uri="{FF2B5EF4-FFF2-40B4-BE49-F238E27FC236}">
                  <a16:creationId xmlns="" xmlns:a16="http://schemas.microsoft.com/office/drawing/2014/main" id="{066D5482-AFA0-4A79-99F4-4AE4A18D8236}"/>
                </a:ext>
              </a:extLst>
            </p:cNvPr>
            <p:cNvGrpSpPr/>
            <p:nvPr/>
          </p:nvGrpSpPr>
          <p:grpSpPr>
            <a:xfrm>
              <a:off x="5987383" y="1974368"/>
              <a:ext cx="571500" cy="514350"/>
              <a:chOff x="5983953" y="1974368"/>
              <a:chExt cx="571500" cy="514350"/>
            </a:xfrm>
          </p:grpSpPr>
          <p:sp>
            <p:nvSpPr>
              <p:cNvPr id="20" name="Freeform: Shape 19">
                <a:extLst>
                  <a:ext uri="{FF2B5EF4-FFF2-40B4-BE49-F238E27FC236}">
                    <a16:creationId xmlns="" xmlns:a16="http://schemas.microsoft.com/office/drawing/2014/main" id="{8A1BE7A9-8854-4D94-8B38-0926781E3B15}"/>
                  </a:ext>
                </a:extLst>
              </p:cNvPr>
              <p:cNvSpPr/>
              <p:nvPr/>
            </p:nvSpPr>
            <p:spPr>
              <a:xfrm>
                <a:off x="5983953" y="1974368"/>
                <a:ext cx="571500" cy="514350"/>
              </a:xfrm>
              <a:custGeom>
                <a:avLst/>
                <a:gdLst>
                  <a:gd name="connsiteX0" fmla="*/ 564418 w 571500"/>
                  <a:gd name="connsiteY0" fmla="*/ 0 h 514350"/>
                  <a:gd name="connsiteX1" fmla="*/ 13145 w 571500"/>
                  <a:gd name="connsiteY1" fmla="*/ 0 h 514350"/>
                  <a:gd name="connsiteX2" fmla="*/ 0 w 571500"/>
                  <a:gd name="connsiteY2" fmla="*/ 13145 h 514350"/>
                  <a:gd name="connsiteX3" fmla="*/ 0 w 571500"/>
                  <a:gd name="connsiteY3" fmla="*/ 174934 h 514350"/>
                  <a:gd name="connsiteX4" fmla="*/ 34189 w 571500"/>
                  <a:gd name="connsiteY4" fmla="*/ 224094 h 514350"/>
                  <a:gd name="connsiteX5" fmla="*/ 34189 w 571500"/>
                  <a:gd name="connsiteY5" fmla="*/ 507759 h 514350"/>
                  <a:gd name="connsiteX6" fmla="*/ 47333 w 571500"/>
                  <a:gd name="connsiteY6" fmla="*/ 520903 h 514350"/>
                  <a:gd name="connsiteX7" fmla="*/ 349532 w 571500"/>
                  <a:gd name="connsiteY7" fmla="*/ 520903 h 514350"/>
                  <a:gd name="connsiteX8" fmla="*/ 480865 w 571500"/>
                  <a:gd name="connsiteY8" fmla="*/ 520903 h 514350"/>
                  <a:gd name="connsiteX9" fmla="*/ 531452 w 571500"/>
                  <a:gd name="connsiteY9" fmla="*/ 520903 h 514350"/>
                  <a:gd name="connsiteX10" fmla="*/ 544596 w 571500"/>
                  <a:gd name="connsiteY10" fmla="*/ 507759 h 514350"/>
                  <a:gd name="connsiteX11" fmla="*/ 544596 w 571500"/>
                  <a:gd name="connsiteY11" fmla="*/ 223647 h 514350"/>
                  <a:gd name="connsiteX12" fmla="*/ 577563 w 571500"/>
                  <a:gd name="connsiteY12" fmla="*/ 174934 h 514350"/>
                  <a:gd name="connsiteX13" fmla="*/ 577563 w 571500"/>
                  <a:gd name="connsiteY13" fmla="*/ 13145 h 514350"/>
                  <a:gd name="connsiteX14" fmla="*/ 564418 w 571500"/>
                  <a:gd name="connsiteY14" fmla="*/ 0 h 514350"/>
                  <a:gd name="connsiteX15" fmla="*/ 472519 w 571500"/>
                  <a:gd name="connsiteY15" fmla="*/ 174934 h 514350"/>
                  <a:gd name="connsiteX16" fmla="*/ 446289 w 571500"/>
                  <a:gd name="connsiteY16" fmla="*/ 201170 h 514350"/>
                  <a:gd name="connsiteX17" fmla="*/ 420059 w 571500"/>
                  <a:gd name="connsiteY17" fmla="*/ 174934 h 514350"/>
                  <a:gd name="connsiteX18" fmla="*/ 420059 w 571500"/>
                  <a:gd name="connsiteY18" fmla="*/ 26289 h 514350"/>
                  <a:gd name="connsiteX19" fmla="*/ 472519 w 571500"/>
                  <a:gd name="connsiteY19" fmla="*/ 26289 h 514350"/>
                  <a:gd name="connsiteX20" fmla="*/ 472519 w 571500"/>
                  <a:gd name="connsiteY20" fmla="*/ 174934 h 514350"/>
                  <a:gd name="connsiteX21" fmla="*/ 105044 w 571500"/>
                  <a:gd name="connsiteY21" fmla="*/ 26289 h 514350"/>
                  <a:gd name="connsiteX22" fmla="*/ 157511 w 571500"/>
                  <a:gd name="connsiteY22" fmla="*/ 26289 h 514350"/>
                  <a:gd name="connsiteX23" fmla="*/ 157511 w 571500"/>
                  <a:gd name="connsiteY23" fmla="*/ 174934 h 514350"/>
                  <a:gd name="connsiteX24" fmla="*/ 131274 w 571500"/>
                  <a:gd name="connsiteY24" fmla="*/ 201170 h 514350"/>
                  <a:gd name="connsiteX25" fmla="*/ 105044 w 571500"/>
                  <a:gd name="connsiteY25" fmla="*/ 174934 h 514350"/>
                  <a:gd name="connsiteX26" fmla="*/ 105044 w 571500"/>
                  <a:gd name="connsiteY26" fmla="*/ 26289 h 514350"/>
                  <a:gd name="connsiteX27" fmla="*/ 183800 w 571500"/>
                  <a:gd name="connsiteY27" fmla="*/ 26289 h 514350"/>
                  <a:gd name="connsiteX28" fmla="*/ 236259 w 571500"/>
                  <a:gd name="connsiteY28" fmla="*/ 26289 h 514350"/>
                  <a:gd name="connsiteX29" fmla="*/ 236259 w 571500"/>
                  <a:gd name="connsiteY29" fmla="*/ 174934 h 514350"/>
                  <a:gd name="connsiteX30" fmla="*/ 210029 w 571500"/>
                  <a:gd name="connsiteY30" fmla="*/ 201170 h 514350"/>
                  <a:gd name="connsiteX31" fmla="*/ 183800 w 571500"/>
                  <a:gd name="connsiteY31" fmla="*/ 174934 h 514350"/>
                  <a:gd name="connsiteX32" fmla="*/ 183800 w 571500"/>
                  <a:gd name="connsiteY32" fmla="*/ 26289 h 514350"/>
                  <a:gd name="connsiteX33" fmla="*/ 262548 w 571500"/>
                  <a:gd name="connsiteY33" fmla="*/ 26289 h 514350"/>
                  <a:gd name="connsiteX34" fmla="*/ 315015 w 571500"/>
                  <a:gd name="connsiteY34" fmla="*/ 26289 h 514350"/>
                  <a:gd name="connsiteX35" fmla="*/ 315015 w 571500"/>
                  <a:gd name="connsiteY35" fmla="*/ 174934 h 514350"/>
                  <a:gd name="connsiteX36" fmla="*/ 288785 w 571500"/>
                  <a:gd name="connsiteY36" fmla="*/ 201170 h 514350"/>
                  <a:gd name="connsiteX37" fmla="*/ 262548 w 571500"/>
                  <a:gd name="connsiteY37" fmla="*/ 174934 h 514350"/>
                  <a:gd name="connsiteX38" fmla="*/ 262548 w 571500"/>
                  <a:gd name="connsiteY38" fmla="*/ 26289 h 514350"/>
                  <a:gd name="connsiteX39" fmla="*/ 341304 w 571500"/>
                  <a:gd name="connsiteY39" fmla="*/ 26289 h 514350"/>
                  <a:gd name="connsiteX40" fmla="*/ 393770 w 571500"/>
                  <a:gd name="connsiteY40" fmla="*/ 26289 h 514350"/>
                  <a:gd name="connsiteX41" fmla="*/ 393770 w 571500"/>
                  <a:gd name="connsiteY41" fmla="*/ 174934 h 514350"/>
                  <a:gd name="connsiteX42" fmla="*/ 367533 w 571500"/>
                  <a:gd name="connsiteY42" fmla="*/ 201170 h 514350"/>
                  <a:gd name="connsiteX43" fmla="*/ 341304 w 571500"/>
                  <a:gd name="connsiteY43" fmla="*/ 174934 h 514350"/>
                  <a:gd name="connsiteX44" fmla="*/ 341304 w 571500"/>
                  <a:gd name="connsiteY44" fmla="*/ 26289 h 514350"/>
                  <a:gd name="connsiteX45" fmla="*/ 26289 w 571500"/>
                  <a:gd name="connsiteY45" fmla="*/ 174934 h 514350"/>
                  <a:gd name="connsiteX46" fmla="*/ 26289 w 571500"/>
                  <a:gd name="connsiteY46" fmla="*/ 26289 h 514350"/>
                  <a:gd name="connsiteX47" fmla="*/ 78755 w 571500"/>
                  <a:gd name="connsiteY47" fmla="*/ 26289 h 514350"/>
                  <a:gd name="connsiteX48" fmla="*/ 78755 w 571500"/>
                  <a:gd name="connsiteY48" fmla="*/ 174934 h 514350"/>
                  <a:gd name="connsiteX49" fmla="*/ 52519 w 571500"/>
                  <a:gd name="connsiteY49" fmla="*/ 201170 h 514350"/>
                  <a:gd name="connsiteX50" fmla="*/ 26289 w 571500"/>
                  <a:gd name="connsiteY50" fmla="*/ 174934 h 514350"/>
                  <a:gd name="connsiteX51" fmla="*/ 362683 w 571500"/>
                  <a:gd name="connsiteY51" fmla="*/ 494614 h 514350"/>
                  <a:gd name="connsiteX52" fmla="*/ 362683 w 571500"/>
                  <a:gd name="connsiteY52" fmla="*/ 269213 h 514350"/>
                  <a:gd name="connsiteX53" fmla="*/ 467727 w 571500"/>
                  <a:gd name="connsiteY53" fmla="*/ 269213 h 514350"/>
                  <a:gd name="connsiteX54" fmla="*/ 467727 w 571500"/>
                  <a:gd name="connsiteY54" fmla="*/ 494614 h 514350"/>
                  <a:gd name="connsiteX55" fmla="*/ 362683 w 571500"/>
                  <a:gd name="connsiteY55" fmla="*/ 494614 h 514350"/>
                  <a:gd name="connsiteX56" fmla="*/ 494016 w 571500"/>
                  <a:gd name="connsiteY56" fmla="*/ 494614 h 514350"/>
                  <a:gd name="connsiteX57" fmla="*/ 494016 w 571500"/>
                  <a:gd name="connsiteY57" fmla="*/ 256068 h 514350"/>
                  <a:gd name="connsiteX58" fmla="*/ 480872 w 571500"/>
                  <a:gd name="connsiteY58" fmla="*/ 242924 h 514350"/>
                  <a:gd name="connsiteX59" fmla="*/ 349539 w 571500"/>
                  <a:gd name="connsiteY59" fmla="*/ 242924 h 514350"/>
                  <a:gd name="connsiteX60" fmla="*/ 336394 w 571500"/>
                  <a:gd name="connsiteY60" fmla="*/ 256068 h 514350"/>
                  <a:gd name="connsiteX61" fmla="*/ 336394 w 571500"/>
                  <a:gd name="connsiteY61" fmla="*/ 494614 h 514350"/>
                  <a:gd name="connsiteX62" fmla="*/ 60478 w 571500"/>
                  <a:gd name="connsiteY62" fmla="*/ 494614 h 514350"/>
                  <a:gd name="connsiteX63" fmla="*/ 60478 w 571500"/>
                  <a:gd name="connsiteY63" fmla="*/ 226789 h 514350"/>
                  <a:gd name="connsiteX64" fmla="*/ 91900 w 571500"/>
                  <a:gd name="connsiteY64" fmla="*/ 209661 h 514350"/>
                  <a:gd name="connsiteX65" fmla="*/ 131274 w 571500"/>
                  <a:gd name="connsiteY65" fmla="*/ 227466 h 514350"/>
                  <a:gd name="connsiteX66" fmla="*/ 170655 w 571500"/>
                  <a:gd name="connsiteY66" fmla="*/ 209661 h 514350"/>
                  <a:gd name="connsiteX67" fmla="*/ 210029 w 571500"/>
                  <a:gd name="connsiteY67" fmla="*/ 227466 h 514350"/>
                  <a:gd name="connsiteX68" fmla="*/ 249404 w 571500"/>
                  <a:gd name="connsiteY68" fmla="*/ 209661 h 514350"/>
                  <a:gd name="connsiteX69" fmla="*/ 288785 w 571500"/>
                  <a:gd name="connsiteY69" fmla="*/ 227466 h 514350"/>
                  <a:gd name="connsiteX70" fmla="*/ 328159 w 571500"/>
                  <a:gd name="connsiteY70" fmla="*/ 209661 h 514350"/>
                  <a:gd name="connsiteX71" fmla="*/ 367533 w 571500"/>
                  <a:gd name="connsiteY71" fmla="*/ 227466 h 514350"/>
                  <a:gd name="connsiteX72" fmla="*/ 406914 w 571500"/>
                  <a:gd name="connsiteY72" fmla="*/ 209661 h 514350"/>
                  <a:gd name="connsiteX73" fmla="*/ 446289 w 571500"/>
                  <a:gd name="connsiteY73" fmla="*/ 227466 h 514350"/>
                  <a:gd name="connsiteX74" fmla="*/ 485663 w 571500"/>
                  <a:gd name="connsiteY74" fmla="*/ 209661 h 514350"/>
                  <a:gd name="connsiteX75" fmla="*/ 518307 w 571500"/>
                  <a:gd name="connsiteY75" fmla="*/ 226992 h 514350"/>
                  <a:gd name="connsiteX76" fmla="*/ 518307 w 571500"/>
                  <a:gd name="connsiteY76" fmla="*/ 494614 h 514350"/>
                  <a:gd name="connsiteX77" fmla="*/ 494016 w 571500"/>
                  <a:gd name="connsiteY77" fmla="*/ 494614 h 514350"/>
                  <a:gd name="connsiteX78" fmla="*/ 551274 w 571500"/>
                  <a:gd name="connsiteY78" fmla="*/ 174934 h 514350"/>
                  <a:gd name="connsiteX79" fmla="*/ 525044 w 571500"/>
                  <a:gd name="connsiteY79" fmla="*/ 201170 h 514350"/>
                  <a:gd name="connsiteX80" fmla="*/ 498808 w 571500"/>
                  <a:gd name="connsiteY80" fmla="*/ 174934 h 514350"/>
                  <a:gd name="connsiteX81" fmla="*/ 498808 w 571500"/>
                  <a:gd name="connsiteY81" fmla="*/ 26289 h 514350"/>
                  <a:gd name="connsiteX82" fmla="*/ 551274 w 571500"/>
                  <a:gd name="connsiteY82" fmla="*/ 26289 h 514350"/>
                  <a:gd name="connsiteX83" fmla="*/ 551274 w 571500"/>
                  <a:gd name="connsiteY83" fmla="*/ 17493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71500" h="514350">
                    <a:moveTo>
                      <a:pt x="564418" y="0"/>
                    </a:moveTo>
                    <a:lnTo>
                      <a:pt x="13145" y="0"/>
                    </a:lnTo>
                    <a:cubicBezTo>
                      <a:pt x="5889" y="0"/>
                      <a:pt x="0" y="5889"/>
                      <a:pt x="0" y="13145"/>
                    </a:cubicBezTo>
                    <a:lnTo>
                      <a:pt x="0" y="174934"/>
                    </a:lnTo>
                    <a:cubicBezTo>
                      <a:pt x="0" y="197444"/>
                      <a:pt x="14255" y="216635"/>
                      <a:pt x="34189" y="224094"/>
                    </a:cubicBezTo>
                    <a:lnTo>
                      <a:pt x="34189" y="507759"/>
                    </a:lnTo>
                    <a:cubicBezTo>
                      <a:pt x="34189" y="515015"/>
                      <a:pt x="40078" y="520903"/>
                      <a:pt x="47333" y="520903"/>
                    </a:cubicBezTo>
                    <a:lnTo>
                      <a:pt x="349532" y="520903"/>
                    </a:lnTo>
                    <a:lnTo>
                      <a:pt x="480865" y="520903"/>
                    </a:lnTo>
                    <a:lnTo>
                      <a:pt x="531452" y="520903"/>
                    </a:lnTo>
                    <a:cubicBezTo>
                      <a:pt x="538708" y="520903"/>
                      <a:pt x="544596" y="515015"/>
                      <a:pt x="544596" y="507759"/>
                    </a:cubicBezTo>
                    <a:lnTo>
                      <a:pt x="544596" y="223647"/>
                    </a:lnTo>
                    <a:cubicBezTo>
                      <a:pt x="563893" y="215872"/>
                      <a:pt x="577563" y="196983"/>
                      <a:pt x="577563" y="174934"/>
                    </a:cubicBezTo>
                    <a:lnTo>
                      <a:pt x="577563" y="13145"/>
                    </a:lnTo>
                    <a:cubicBezTo>
                      <a:pt x="577563" y="5889"/>
                      <a:pt x="571681" y="0"/>
                      <a:pt x="564418" y="0"/>
                    </a:cubicBezTo>
                    <a:close/>
                    <a:moveTo>
                      <a:pt x="472519" y="174934"/>
                    </a:moveTo>
                    <a:cubicBezTo>
                      <a:pt x="472519" y="189399"/>
                      <a:pt x="460748" y="201170"/>
                      <a:pt x="446289" y="201170"/>
                    </a:cubicBezTo>
                    <a:cubicBezTo>
                      <a:pt x="431830" y="201170"/>
                      <a:pt x="420059" y="189399"/>
                      <a:pt x="420059" y="174934"/>
                    </a:cubicBezTo>
                    <a:lnTo>
                      <a:pt x="420059" y="26289"/>
                    </a:lnTo>
                    <a:lnTo>
                      <a:pt x="472519" y="26289"/>
                    </a:lnTo>
                    <a:lnTo>
                      <a:pt x="472519" y="174934"/>
                    </a:lnTo>
                    <a:close/>
                    <a:moveTo>
                      <a:pt x="105044" y="26289"/>
                    </a:moveTo>
                    <a:lnTo>
                      <a:pt x="157511" y="26289"/>
                    </a:lnTo>
                    <a:lnTo>
                      <a:pt x="157511" y="174934"/>
                    </a:lnTo>
                    <a:cubicBezTo>
                      <a:pt x="157511" y="189399"/>
                      <a:pt x="145740" y="201170"/>
                      <a:pt x="131274" y="201170"/>
                    </a:cubicBezTo>
                    <a:cubicBezTo>
                      <a:pt x="116809" y="201170"/>
                      <a:pt x="105044" y="189399"/>
                      <a:pt x="105044" y="174934"/>
                    </a:cubicBezTo>
                    <a:lnTo>
                      <a:pt x="105044" y="26289"/>
                    </a:lnTo>
                    <a:close/>
                    <a:moveTo>
                      <a:pt x="183800" y="26289"/>
                    </a:moveTo>
                    <a:lnTo>
                      <a:pt x="236259" y="26289"/>
                    </a:lnTo>
                    <a:lnTo>
                      <a:pt x="236259" y="174934"/>
                    </a:lnTo>
                    <a:cubicBezTo>
                      <a:pt x="236259" y="189399"/>
                      <a:pt x="224488" y="201170"/>
                      <a:pt x="210029" y="201170"/>
                    </a:cubicBezTo>
                    <a:cubicBezTo>
                      <a:pt x="195570" y="201170"/>
                      <a:pt x="183800" y="189399"/>
                      <a:pt x="183800" y="174934"/>
                    </a:cubicBezTo>
                    <a:lnTo>
                      <a:pt x="183800" y="26289"/>
                    </a:lnTo>
                    <a:close/>
                    <a:moveTo>
                      <a:pt x="262548" y="26289"/>
                    </a:moveTo>
                    <a:lnTo>
                      <a:pt x="315015" y="26289"/>
                    </a:lnTo>
                    <a:lnTo>
                      <a:pt x="315015" y="174934"/>
                    </a:lnTo>
                    <a:cubicBezTo>
                      <a:pt x="315015" y="189399"/>
                      <a:pt x="303244" y="201170"/>
                      <a:pt x="288785" y="201170"/>
                    </a:cubicBezTo>
                    <a:cubicBezTo>
                      <a:pt x="274319" y="201170"/>
                      <a:pt x="262548" y="189399"/>
                      <a:pt x="262548" y="174934"/>
                    </a:cubicBezTo>
                    <a:lnTo>
                      <a:pt x="262548" y="26289"/>
                    </a:lnTo>
                    <a:close/>
                    <a:moveTo>
                      <a:pt x="341304" y="26289"/>
                    </a:moveTo>
                    <a:lnTo>
                      <a:pt x="393770" y="26289"/>
                    </a:lnTo>
                    <a:lnTo>
                      <a:pt x="393770" y="174934"/>
                    </a:lnTo>
                    <a:cubicBezTo>
                      <a:pt x="393770" y="189399"/>
                      <a:pt x="381999" y="201170"/>
                      <a:pt x="367533" y="201170"/>
                    </a:cubicBezTo>
                    <a:cubicBezTo>
                      <a:pt x="353068" y="201170"/>
                      <a:pt x="341304" y="189399"/>
                      <a:pt x="341304" y="174934"/>
                    </a:cubicBezTo>
                    <a:lnTo>
                      <a:pt x="341304" y="26289"/>
                    </a:lnTo>
                    <a:close/>
                    <a:moveTo>
                      <a:pt x="26289" y="174934"/>
                    </a:moveTo>
                    <a:lnTo>
                      <a:pt x="26289" y="26289"/>
                    </a:lnTo>
                    <a:lnTo>
                      <a:pt x="78755" y="26289"/>
                    </a:lnTo>
                    <a:lnTo>
                      <a:pt x="78755" y="174934"/>
                    </a:lnTo>
                    <a:cubicBezTo>
                      <a:pt x="78755" y="189399"/>
                      <a:pt x="66984" y="201170"/>
                      <a:pt x="52519" y="201170"/>
                    </a:cubicBezTo>
                    <a:cubicBezTo>
                      <a:pt x="38060" y="201170"/>
                      <a:pt x="26289" y="189399"/>
                      <a:pt x="26289" y="174934"/>
                    </a:cubicBezTo>
                    <a:close/>
                    <a:moveTo>
                      <a:pt x="362683" y="494614"/>
                    </a:moveTo>
                    <a:lnTo>
                      <a:pt x="362683" y="269213"/>
                    </a:lnTo>
                    <a:lnTo>
                      <a:pt x="467727" y="269213"/>
                    </a:lnTo>
                    <a:lnTo>
                      <a:pt x="467727" y="494614"/>
                    </a:lnTo>
                    <a:lnTo>
                      <a:pt x="362683" y="494614"/>
                    </a:lnTo>
                    <a:close/>
                    <a:moveTo>
                      <a:pt x="494016" y="494614"/>
                    </a:moveTo>
                    <a:lnTo>
                      <a:pt x="494016" y="256068"/>
                    </a:lnTo>
                    <a:cubicBezTo>
                      <a:pt x="494016" y="248812"/>
                      <a:pt x="488128" y="242924"/>
                      <a:pt x="480872" y="242924"/>
                    </a:cubicBezTo>
                    <a:lnTo>
                      <a:pt x="349539" y="242924"/>
                    </a:lnTo>
                    <a:cubicBezTo>
                      <a:pt x="342283" y="242924"/>
                      <a:pt x="336394" y="248812"/>
                      <a:pt x="336394" y="256068"/>
                    </a:cubicBezTo>
                    <a:lnTo>
                      <a:pt x="336394" y="494614"/>
                    </a:lnTo>
                    <a:lnTo>
                      <a:pt x="60478" y="494614"/>
                    </a:lnTo>
                    <a:lnTo>
                      <a:pt x="60478" y="226789"/>
                    </a:lnTo>
                    <a:cubicBezTo>
                      <a:pt x="72906" y="224883"/>
                      <a:pt x="83934" y="218678"/>
                      <a:pt x="91900" y="209661"/>
                    </a:cubicBezTo>
                    <a:cubicBezTo>
                      <a:pt x="101528" y="220571"/>
                      <a:pt x="115612" y="227466"/>
                      <a:pt x="131274" y="227466"/>
                    </a:cubicBezTo>
                    <a:cubicBezTo>
                      <a:pt x="146936" y="227466"/>
                      <a:pt x="161020" y="220571"/>
                      <a:pt x="170655" y="209661"/>
                    </a:cubicBezTo>
                    <a:cubicBezTo>
                      <a:pt x="180283" y="220571"/>
                      <a:pt x="194368" y="227466"/>
                      <a:pt x="210029" y="227466"/>
                    </a:cubicBezTo>
                    <a:cubicBezTo>
                      <a:pt x="225691" y="227466"/>
                      <a:pt x="239775" y="220571"/>
                      <a:pt x="249404" y="209661"/>
                    </a:cubicBezTo>
                    <a:cubicBezTo>
                      <a:pt x="259032" y="220571"/>
                      <a:pt x="273116" y="227466"/>
                      <a:pt x="288785" y="227466"/>
                    </a:cubicBezTo>
                    <a:cubicBezTo>
                      <a:pt x="304453" y="227466"/>
                      <a:pt x="318531" y="220571"/>
                      <a:pt x="328159" y="209661"/>
                    </a:cubicBezTo>
                    <a:cubicBezTo>
                      <a:pt x="337787" y="220571"/>
                      <a:pt x="351872" y="227466"/>
                      <a:pt x="367533" y="227466"/>
                    </a:cubicBezTo>
                    <a:cubicBezTo>
                      <a:pt x="383195" y="227466"/>
                      <a:pt x="397279" y="220571"/>
                      <a:pt x="406914" y="209661"/>
                    </a:cubicBezTo>
                    <a:cubicBezTo>
                      <a:pt x="416543" y="220571"/>
                      <a:pt x="430627" y="227466"/>
                      <a:pt x="446289" y="227466"/>
                    </a:cubicBezTo>
                    <a:cubicBezTo>
                      <a:pt x="461950" y="227466"/>
                      <a:pt x="476035" y="220571"/>
                      <a:pt x="485663" y="209661"/>
                    </a:cubicBezTo>
                    <a:cubicBezTo>
                      <a:pt x="493885" y="218981"/>
                      <a:pt x="505373" y="225323"/>
                      <a:pt x="518307" y="226992"/>
                    </a:cubicBezTo>
                    <a:lnTo>
                      <a:pt x="518307" y="494614"/>
                    </a:lnTo>
                    <a:lnTo>
                      <a:pt x="494016" y="494614"/>
                    </a:lnTo>
                    <a:close/>
                    <a:moveTo>
                      <a:pt x="551274" y="174934"/>
                    </a:moveTo>
                    <a:cubicBezTo>
                      <a:pt x="551274" y="189399"/>
                      <a:pt x="539503" y="201170"/>
                      <a:pt x="525044" y="201170"/>
                    </a:cubicBezTo>
                    <a:cubicBezTo>
                      <a:pt x="510578" y="201170"/>
                      <a:pt x="498808" y="189399"/>
                      <a:pt x="498808" y="174934"/>
                    </a:cubicBezTo>
                    <a:lnTo>
                      <a:pt x="498808" y="26289"/>
                    </a:lnTo>
                    <a:lnTo>
                      <a:pt x="551274" y="26289"/>
                    </a:lnTo>
                    <a:lnTo>
                      <a:pt x="551274" y="174934"/>
                    </a:lnTo>
                    <a:close/>
                  </a:path>
                </a:pathLst>
              </a:custGeom>
              <a:solidFill>
                <a:srgbClr val="000000"/>
              </a:solidFill>
              <a:ln w="6572" cap="flat">
                <a:noFill/>
                <a:prstDash val="solid"/>
                <a:miter/>
              </a:ln>
            </p:spPr>
            <p:txBody>
              <a:bodyPr rtlCol="0" anchor="ctr"/>
              <a:lstStyle/>
              <a:p>
                <a:endParaRPr lang="en-US"/>
              </a:p>
            </p:txBody>
          </p:sp>
          <p:sp>
            <p:nvSpPr>
              <p:cNvPr id="21" name="Freeform: Shape 20">
                <a:extLst>
                  <a:ext uri="{FF2B5EF4-FFF2-40B4-BE49-F238E27FC236}">
                    <a16:creationId xmlns="" xmlns:a16="http://schemas.microsoft.com/office/drawing/2014/main" id="{693E9CA3-66B4-4F9D-8AA4-C08C29B93B29}"/>
                  </a:ext>
                </a:extLst>
              </p:cNvPr>
              <p:cNvSpPr/>
              <p:nvPr/>
            </p:nvSpPr>
            <p:spPr>
              <a:xfrm>
                <a:off x="6067204" y="2217292"/>
                <a:ext cx="209550" cy="209550"/>
              </a:xfrm>
              <a:custGeom>
                <a:avLst/>
                <a:gdLst>
                  <a:gd name="connsiteX0" fmla="*/ 198259 w 209550"/>
                  <a:gd name="connsiteY0" fmla="*/ 0 h 209550"/>
                  <a:gd name="connsiteX1" fmla="*/ 13145 w 209550"/>
                  <a:gd name="connsiteY1" fmla="*/ 0 h 209550"/>
                  <a:gd name="connsiteX2" fmla="*/ 0 w 209550"/>
                  <a:gd name="connsiteY2" fmla="*/ 13145 h 209550"/>
                  <a:gd name="connsiteX3" fmla="*/ 0 w 209550"/>
                  <a:gd name="connsiteY3" fmla="*/ 198265 h 209550"/>
                  <a:gd name="connsiteX4" fmla="*/ 13145 w 209550"/>
                  <a:gd name="connsiteY4" fmla="*/ 211410 h 209550"/>
                  <a:gd name="connsiteX5" fmla="*/ 198265 w 209550"/>
                  <a:gd name="connsiteY5" fmla="*/ 211410 h 209550"/>
                  <a:gd name="connsiteX6" fmla="*/ 211410 w 209550"/>
                  <a:gd name="connsiteY6" fmla="*/ 198265 h 209550"/>
                  <a:gd name="connsiteX7" fmla="*/ 211410 w 209550"/>
                  <a:gd name="connsiteY7" fmla="*/ 13145 h 209550"/>
                  <a:gd name="connsiteX8" fmla="*/ 198259 w 209550"/>
                  <a:gd name="connsiteY8" fmla="*/ 0 h 209550"/>
                  <a:gd name="connsiteX9" fmla="*/ 185114 w 209550"/>
                  <a:gd name="connsiteY9" fmla="*/ 185121 h 209550"/>
                  <a:gd name="connsiteX10" fmla="*/ 26289 w 209550"/>
                  <a:gd name="connsiteY10" fmla="*/ 185121 h 209550"/>
                  <a:gd name="connsiteX11" fmla="*/ 26289 w 209550"/>
                  <a:gd name="connsiteY11" fmla="*/ 26289 h 209550"/>
                  <a:gd name="connsiteX12" fmla="*/ 185121 w 209550"/>
                  <a:gd name="connsiteY12" fmla="*/ 26289 h 209550"/>
                  <a:gd name="connsiteX13" fmla="*/ 185121 w 209550"/>
                  <a:gd name="connsiteY13" fmla="*/ 185121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50" h="209550">
                    <a:moveTo>
                      <a:pt x="198259" y="0"/>
                    </a:moveTo>
                    <a:lnTo>
                      <a:pt x="13145" y="0"/>
                    </a:lnTo>
                    <a:cubicBezTo>
                      <a:pt x="5889" y="0"/>
                      <a:pt x="0" y="5889"/>
                      <a:pt x="0" y="13145"/>
                    </a:cubicBezTo>
                    <a:lnTo>
                      <a:pt x="0" y="198265"/>
                    </a:lnTo>
                    <a:cubicBezTo>
                      <a:pt x="0" y="205521"/>
                      <a:pt x="5889" y="211410"/>
                      <a:pt x="13145" y="211410"/>
                    </a:cubicBezTo>
                    <a:lnTo>
                      <a:pt x="198265" y="211410"/>
                    </a:lnTo>
                    <a:cubicBezTo>
                      <a:pt x="205521" y="211410"/>
                      <a:pt x="211410" y="205521"/>
                      <a:pt x="211410" y="198265"/>
                    </a:cubicBezTo>
                    <a:lnTo>
                      <a:pt x="211410" y="13145"/>
                    </a:lnTo>
                    <a:cubicBezTo>
                      <a:pt x="211403" y="5889"/>
                      <a:pt x="205521" y="0"/>
                      <a:pt x="198259" y="0"/>
                    </a:cubicBezTo>
                    <a:close/>
                    <a:moveTo>
                      <a:pt x="185114" y="185121"/>
                    </a:moveTo>
                    <a:lnTo>
                      <a:pt x="26289" y="185121"/>
                    </a:lnTo>
                    <a:lnTo>
                      <a:pt x="26289" y="26289"/>
                    </a:lnTo>
                    <a:lnTo>
                      <a:pt x="185121" y="26289"/>
                    </a:lnTo>
                    <a:lnTo>
                      <a:pt x="185121" y="185121"/>
                    </a:lnTo>
                    <a:close/>
                  </a:path>
                </a:pathLst>
              </a:custGeom>
              <a:solidFill>
                <a:srgbClr val="000000"/>
              </a:solidFill>
              <a:ln w="6572" cap="flat">
                <a:noFill/>
                <a:prstDash val="solid"/>
                <a:miter/>
              </a:ln>
            </p:spPr>
            <p:txBody>
              <a:bodyPr rtlCol="0" anchor="ctr"/>
              <a:lstStyle/>
              <a:p>
                <a:endParaRPr lang="en-US"/>
              </a:p>
            </p:txBody>
          </p:sp>
          <p:sp>
            <p:nvSpPr>
              <p:cNvPr id="22" name="Freeform: Shape 21">
                <a:extLst>
                  <a:ext uri="{FF2B5EF4-FFF2-40B4-BE49-F238E27FC236}">
                    <a16:creationId xmlns="" xmlns:a16="http://schemas.microsoft.com/office/drawing/2014/main" id="{A6835C12-A379-4643-82B2-BE35B1061B7B}"/>
                  </a:ext>
                </a:extLst>
              </p:cNvPr>
              <p:cNvSpPr/>
              <p:nvPr/>
            </p:nvSpPr>
            <p:spPr>
              <a:xfrm>
                <a:off x="6100612" y="2253717"/>
                <a:ext cx="38100" cy="38100"/>
              </a:xfrm>
              <a:custGeom>
                <a:avLst/>
                <a:gdLst>
                  <a:gd name="connsiteX0" fmla="*/ 13143 w 38100"/>
                  <a:gd name="connsiteY0" fmla="*/ 43540 h 38100"/>
                  <a:gd name="connsiteX1" fmla="*/ 22436 w 38100"/>
                  <a:gd name="connsiteY1" fmla="*/ 39688 h 38100"/>
                  <a:gd name="connsiteX2" fmla="*/ 39688 w 38100"/>
                  <a:gd name="connsiteY2" fmla="*/ 22436 h 38100"/>
                  <a:gd name="connsiteX3" fmla="*/ 39688 w 38100"/>
                  <a:gd name="connsiteY3" fmla="*/ 3850 h 38100"/>
                  <a:gd name="connsiteX4" fmla="*/ 21102 w 38100"/>
                  <a:gd name="connsiteY4" fmla="*/ 3850 h 38100"/>
                  <a:gd name="connsiteX5" fmla="*/ 3850 w 38100"/>
                  <a:gd name="connsiteY5" fmla="*/ 21102 h 38100"/>
                  <a:gd name="connsiteX6" fmla="*/ 3850 w 38100"/>
                  <a:gd name="connsiteY6" fmla="*/ 39688 h 38100"/>
                  <a:gd name="connsiteX7" fmla="*/ 13143 w 38100"/>
                  <a:gd name="connsiteY7" fmla="*/ 4354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13143" y="43540"/>
                    </a:moveTo>
                    <a:cubicBezTo>
                      <a:pt x="16508" y="43540"/>
                      <a:pt x="19873" y="42258"/>
                      <a:pt x="22436" y="39688"/>
                    </a:cubicBezTo>
                    <a:lnTo>
                      <a:pt x="39688" y="22436"/>
                    </a:lnTo>
                    <a:cubicBezTo>
                      <a:pt x="44821" y="17303"/>
                      <a:pt x="44821" y="8983"/>
                      <a:pt x="39688" y="3850"/>
                    </a:cubicBezTo>
                    <a:cubicBezTo>
                      <a:pt x="34562" y="-1283"/>
                      <a:pt x="26228" y="-1283"/>
                      <a:pt x="21102" y="3850"/>
                    </a:cubicBezTo>
                    <a:lnTo>
                      <a:pt x="3850" y="21102"/>
                    </a:lnTo>
                    <a:cubicBezTo>
                      <a:pt x="-1283" y="26235"/>
                      <a:pt x="-1283" y="34555"/>
                      <a:pt x="3850" y="39688"/>
                    </a:cubicBezTo>
                    <a:cubicBezTo>
                      <a:pt x="6413" y="42258"/>
                      <a:pt x="9778" y="43540"/>
                      <a:pt x="13143" y="43540"/>
                    </a:cubicBezTo>
                    <a:close/>
                  </a:path>
                </a:pathLst>
              </a:custGeom>
              <a:solidFill>
                <a:srgbClr val="000000"/>
              </a:solidFill>
              <a:ln w="6572" cap="flat">
                <a:noFill/>
                <a:prstDash val="solid"/>
                <a:miter/>
              </a:ln>
            </p:spPr>
            <p:txBody>
              <a:bodyPr rtlCol="0" anchor="ctr"/>
              <a:lstStyle/>
              <a:p>
                <a:endParaRPr lang="en-US"/>
              </a:p>
            </p:txBody>
          </p:sp>
          <p:sp>
            <p:nvSpPr>
              <p:cNvPr id="23" name="Freeform: Shape 22">
                <a:extLst>
                  <a:ext uri="{FF2B5EF4-FFF2-40B4-BE49-F238E27FC236}">
                    <a16:creationId xmlns="" xmlns:a16="http://schemas.microsoft.com/office/drawing/2014/main" id="{E2318151-E6A2-42CE-9E4F-6DE3FB0FD3E1}"/>
                  </a:ext>
                </a:extLst>
              </p:cNvPr>
              <p:cNvSpPr/>
              <p:nvPr/>
            </p:nvSpPr>
            <p:spPr>
              <a:xfrm>
                <a:off x="6130324" y="2252080"/>
                <a:ext cx="66675" cy="66675"/>
              </a:xfrm>
              <a:custGeom>
                <a:avLst/>
                <a:gdLst>
                  <a:gd name="connsiteX0" fmla="*/ 3851 w 66675"/>
                  <a:gd name="connsiteY0" fmla="*/ 66661 h 66675"/>
                  <a:gd name="connsiteX1" fmla="*/ 13144 w 66675"/>
                  <a:gd name="connsiteY1" fmla="*/ 70512 h 66675"/>
                  <a:gd name="connsiteX2" fmla="*/ 22437 w 66675"/>
                  <a:gd name="connsiteY2" fmla="*/ 66661 h 66675"/>
                  <a:gd name="connsiteX3" fmla="*/ 66662 w 66675"/>
                  <a:gd name="connsiteY3" fmla="*/ 22436 h 66675"/>
                  <a:gd name="connsiteX4" fmla="*/ 66662 w 66675"/>
                  <a:gd name="connsiteY4" fmla="*/ 3850 h 66675"/>
                  <a:gd name="connsiteX5" fmla="*/ 48069 w 66675"/>
                  <a:gd name="connsiteY5" fmla="*/ 3850 h 66675"/>
                  <a:gd name="connsiteX6" fmla="*/ 3844 w 66675"/>
                  <a:gd name="connsiteY6" fmla="*/ 48074 h 66675"/>
                  <a:gd name="connsiteX7" fmla="*/ 3851 w 66675"/>
                  <a:gd name="connsiteY7" fmla="*/ 6666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66675">
                    <a:moveTo>
                      <a:pt x="3851" y="66661"/>
                    </a:moveTo>
                    <a:cubicBezTo>
                      <a:pt x="6414" y="69230"/>
                      <a:pt x="9779" y="70512"/>
                      <a:pt x="13144" y="70512"/>
                    </a:cubicBezTo>
                    <a:cubicBezTo>
                      <a:pt x="16509" y="70512"/>
                      <a:pt x="19874" y="69230"/>
                      <a:pt x="22437" y="66661"/>
                    </a:cubicBezTo>
                    <a:lnTo>
                      <a:pt x="66662" y="22436"/>
                    </a:lnTo>
                    <a:cubicBezTo>
                      <a:pt x="71794" y="17303"/>
                      <a:pt x="71794" y="8976"/>
                      <a:pt x="66662" y="3850"/>
                    </a:cubicBezTo>
                    <a:cubicBezTo>
                      <a:pt x="61529" y="-1283"/>
                      <a:pt x="53208" y="-1283"/>
                      <a:pt x="48069" y="3850"/>
                    </a:cubicBezTo>
                    <a:lnTo>
                      <a:pt x="3844" y="48074"/>
                    </a:lnTo>
                    <a:cubicBezTo>
                      <a:pt x="-1282" y="53207"/>
                      <a:pt x="-1282" y="61521"/>
                      <a:pt x="3851" y="66661"/>
                    </a:cubicBezTo>
                    <a:close/>
                  </a:path>
                </a:pathLst>
              </a:custGeom>
              <a:solidFill>
                <a:srgbClr val="000000"/>
              </a:solidFill>
              <a:ln w="6572" cap="flat">
                <a:noFill/>
                <a:prstDash val="solid"/>
                <a:miter/>
              </a:ln>
            </p:spPr>
            <p:txBody>
              <a:bodyPr rtlCol="0" anchor="ctr"/>
              <a:lstStyle/>
              <a:p>
                <a:endParaRPr lang="en-US"/>
              </a:p>
            </p:txBody>
          </p:sp>
          <p:sp>
            <p:nvSpPr>
              <p:cNvPr id="24" name="Freeform: Shape 23">
                <a:extLst>
                  <a:ext uri="{FF2B5EF4-FFF2-40B4-BE49-F238E27FC236}">
                    <a16:creationId xmlns="" xmlns:a16="http://schemas.microsoft.com/office/drawing/2014/main" id="{AB46503A-BE3A-4ECA-80E5-583F0AE9358C}"/>
                  </a:ext>
                </a:extLst>
              </p:cNvPr>
              <p:cNvSpPr/>
              <p:nvPr/>
            </p:nvSpPr>
            <p:spPr>
              <a:xfrm>
                <a:off x="6098962" y="2319579"/>
                <a:ext cx="28575" cy="28575"/>
              </a:xfrm>
              <a:custGeom>
                <a:avLst/>
                <a:gdLst>
                  <a:gd name="connsiteX0" fmla="*/ 13149 w 28575"/>
                  <a:gd name="connsiteY0" fmla="*/ 34363 h 28575"/>
                  <a:gd name="connsiteX1" fmla="*/ 22443 w 28575"/>
                  <a:gd name="connsiteY1" fmla="*/ 30512 h 28575"/>
                  <a:gd name="connsiteX2" fmla="*/ 30520 w 28575"/>
                  <a:gd name="connsiteY2" fmla="*/ 22434 h 28575"/>
                  <a:gd name="connsiteX3" fmla="*/ 30513 w 28575"/>
                  <a:gd name="connsiteY3" fmla="*/ 3841 h 28575"/>
                  <a:gd name="connsiteX4" fmla="*/ 11927 w 28575"/>
                  <a:gd name="connsiteY4" fmla="*/ 3848 h 28575"/>
                  <a:gd name="connsiteX5" fmla="*/ 3850 w 28575"/>
                  <a:gd name="connsiteY5" fmla="*/ 11925 h 28575"/>
                  <a:gd name="connsiteX6" fmla="*/ 3850 w 28575"/>
                  <a:gd name="connsiteY6" fmla="*/ 30512 h 28575"/>
                  <a:gd name="connsiteX7" fmla="*/ 13149 w 28575"/>
                  <a:gd name="connsiteY7" fmla="*/ 34363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28575">
                    <a:moveTo>
                      <a:pt x="13149" y="34363"/>
                    </a:moveTo>
                    <a:cubicBezTo>
                      <a:pt x="16514" y="34363"/>
                      <a:pt x="19879" y="33081"/>
                      <a:pt x="22443" y="30512"/>
                    </a:cubicBezTo>
                    <a:lnTo>
                      <a:pt x="30520" y="22434"/>
                    </a:lnTo>
                    <a:cubicBezTo>
                      <a:pt x="35653" y="17301"/>
                      <a:pt x="35646" y="8974"/>
                      <a:pt x="30513" y="3841"/>
                    </a:cubicBezTo>
                    <a:cubicBezTo>
                      <a:pt x="25380" y="-1285"/>
                      <a:pt x="17060" y="-1278"/>
                      <a:pt x="11927" y="3848"/>
                    </a:cubicBezTo>
                    <a:lnTo>
                      <a:pt x="3850" y="11925"/>
                    </a:lnTo>
                    <a:cubicBezTo>
                      <a:pt x="-1283" y="17058"/>
                      <a:pt x="-1283" y="25379"/>
                      <a:pt x="3850" y="30512"/>
                    </a:cubicBezTo>
                    <a:cubicBezTo>
                      <a:pt x="6419" y="33081"/>
                      <a:pt x="9784" y="34363"/>
                      <a:pt x="13149" y="34363"/>
                    </a:cubicBezTo>
                    <a:close/>
                  </a:path>
                </a:pathLst>
              </a:custGeom>
              <a:solidFill>
                <a:srgbClr val="000000"/>
              </a:solidFill>
              <a:ln w="6572" cap="flat">
                <a:noFill/>
                <a:prstDash val="solid"/>
                <a:miter/>
              </a:ln>
            </p:spPr>
            <p:txBody>
              <a:bodyPr rtlCol="0" anchor="ctr"/>
              <a:lstStyle/>
              <a:p>
                <a:endParaRPr lang="en-US"/>
              </a:p>
            </p:txBody>
          </p:sp>
          <p:sp>
            <p:nvSpPr>
              <p:cNvPr id="25" name="Freeform: Shape 24">
                <a:extLst>
                  <a:ext uri="{FF2B5EF4-FFF2-40B4-BE49-F238E27FC236}">
                    <a16:creationId xmlns="" xmlns:a16="http://schemas.microsoft.com/office/drawing/2014/main" id="{2E1F5974-C5D0-4807-A623-0D14387E516F}"/>
                  </a:ext>
                </a:extLst>
              </p:cNvPr>
              <p:cNvSpPr/>
              <p:nvPr/>
            </p:nvSpPr>
            <p:spPr>
              <a:xfrm>
                <a:off x="6360017" y="2340798"/>
                <a:ext cx="28575" cy="28575"/>
              </a:xfrm>
              <a:custGeom>
                <a:avLst/>
                <a:gdLst>
                  <a:gd name="connsiteX0" fmla="*/ 28878 w 28575"/>
                  <a:gd name="connsiteY0" fmla="*/ 14439 h 28575"/>
                  <a:gd name="connsiteX1" fmla="*/ 14439 w 28575"/>
                  <a:gd name="connsiteY1" fmla="*/ 28878 h 28575"/>
                  <a:gd name="connsiteX2" fmla="*/ 0 w 28575"/>
                  <a:gd name="connsiteY2" fmla="*/ 14439 h 28575"/>
                  <a:gd name="connsiteX3" fmla="*/ 14439 w 28575"/>
                  <a:gd name="connsiteY3" fmla="*/ 0 h 28575"/>
                  <a:gd name="connsiteX4" fmla="*/ 28878 w 28575"/>
                  <a:gd name="connsiteY4" fmla="*/ 1443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878" y="14439"/>
                    </a:moveTo>
                    <a:cubicBezTo>
                      <a:pt x="28878" y="22414"/>
                      <a:pt x="22414" y="28878"/>
                      <a:pt x="14439" y="28878"/>
                    </a:cubicBezTo>
                    <a:cubicBezTo>
                      <a:pt x="6465" y="28878"/>
                      <a:pt x="0" y="22414"/>
                      <a:pt x="0" y="14439"/>
                    </a:cubicBezTo>
                    <a:cubicBezTo>
                      <a:pt x="0" y="6465"/>
                      <a:pt x="6465" y="0"/>
                      <a:pt x="14439" y="0"/>
                    </a:cubicBezTo>
                    <a:cubicBezTo>
                      <a:pt x="22414" y="0"/>
                      <a:pt x="28878" y="6465"/>
                      <a:pt x="28878" y="14439"/>
                    </a:cubicBezTo>
                    <a:close/>
                  </a:path>
                </a:pathLst>
              </a:custGeom>
              <a:solidFill>
                <a:srgbClr val="000000"/>
              </a:solidFill>
              <a:ln w="6572" cap="flat">
                <a:noFill/>
                <a:prstDash val="solid"/>
                <a:miter/>
              </a:ln>
            </p:spPr>
            <p:txBody>
              <a:bodyPr rtlCol="0" anchor="ctr"/>
              <a:lstStyle/>
              <a:p>
                <a:endParaRPr lang="en-US"/>
              </a:p>
            </p:txBody>
          </p:sp>
        </p:grpSp>
      </p:grpSp>
      <p:grpSp>
        <p:nvGrpSpPr>
          <p:cNvPr id="28" name="Group 27">
            <a:extLst>
              <a:ext uri="{FF2B5EF4-FFF2-40B4-BE49-F238E27FC236}">
                <a16:creationId xmlns="" xmlns:a16="http://schemas.microsoft.com/office/drawing/2014/main" id="{49DEC690-D1BB-42CA-B270-94E792885290}"/>
              </a:ext>
            </a:extLst>
          </p:cNvPr>
          <p:cNvGrpSpPr/>
          <p:nvPr/>
        </p:nvGrpSpPr>
        <p:grpSpPr>
          <a:xfrm>
            <a:off x="1676159" y="1709255"/>
            <a:ext cx="2389416" cy="3439489"/>
            <a:chOff x="1676159" y="1709255"/>
            <a:chExt cx="2389416" cy="3439489"/>
          </a:xfrm>
        </p:grpSpPr>
        <p:grpSp>
          <p:nvGrpSpPr>
            <p:cNvPr id="9" name="Group 8">
              <a:extLst>
                <a:ext uri="{FF2B5EF4-FFF2-40B4-BE49-F238E27FC236}">
                  <a16:creationId xmlns="" xmlns:a16="http://schemas.microsoft.com/office/drawing/2014/main" id="{A495C68B-CE3C-4C8A-8625-C65FE0E16776}"/>
                </a:ext>
              </a:extLst>
            </p:cNvPr>
            <p:cNvGrpSpPr/>
            <p:nvPr/>
          </p:nvGrpSpPr>
          <p:grpSpPr>
            <a:xfrm>
              <a:off x="1676159" y="1709255"/>
              <a:ext cx="2389416" cy="3439489"/>
              <a:chOff x="1361177" y="1938625"/>
              <a:chExt cx="2389416" cy="3439489"/>
            </a:xfrm>
          </p:grpSpPr>
          <p:sp>
            <p:nvSpPr>
              <p:cNvPr id="5" name="Rounded Rectangle 2">
                <a:extLst>
                  <a:ext uri="{FF2B5EF4-FFF2-40B4-BE49-F238E27FC236}">
                    <a16:creationId xmlns="" xmlns:a16="http://schemas.microsoft.com/office/drawing/2014/main" id="{966090AA-CE27-4393-AF4F-7258FA18DBC1}"/>
                  </a:ext>
                </a:extLst>
              </p:cNvPr>
              <p:cNvSpPr/>
              <p:nvPr/>
            </p:nvSpPr>
            <p:spPr>
              <a:xfrm>
                <a:off x="1361177" y="1938625"/>
                <a:ext cx="2389416" cy="3439489"/>
              </a:xfrm>
              <a:prstGeom prst="roundRect">
                <a:avLst>
                  <a:gd name="adj" fmla="val 4771"/>
                </a:avLst>
              </a:prstGeom>
              <a:solidFill>
                <a:schemeClr val="bg1"/>
              </a:solidFill>
              <a:ln>
                <a:noFill/>
              </a:ln>
              <a:effectLst>
                <a:outerShdw blurRad="444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934D4E92-4A17-4444-B5B9-13E023D40BAC}"/>
                  </a:ext>
                </a:extLst>
              </p:cNvPr>
              <p:cNvSpPr/>
              <p:nvPr/>
            </p:nvSpPr>
            <p:spPr>
              <a:xfrm>
                <a:off x="1426090" y="2813529"/>
                <a:ext cx="2259589" cy="707886"/>
              </a:xfrm>
              <a:prstGeom prst="rect">
                <a:avLst/>
              </a:prstGeom>
            </p:spPr>
            <p:txBody>
              <a:bodyPr wrap="square">
                <a:spAutoFit/>
              </a:bodyPr>
              <a:lstStyle/>
              <a:p>
                <a:pPr algn="ctr"/>
                <a:r>
                  <a:rPr lang="en-US" sz="2000" b="1" dirty="0"/>
                  <a:t>Australian Residential: </a:t>
                </a:r>
              </a:p>
            </p:txBody>
          </p:sp>
          <p:sp>
            <p:nvSpPr>
              <p:cNvPr id="8" name="Rectangle 7">
                <a:extLst>
                  <a:ext uri="{FF2B5EF4-FFF2-40B4-BE49-F238E27FC236}">
                    <a16:creationId xmlns="" xmlns:a16="http://schemas.microsoft.com/office/drawing/2014/main" id="{0BEEF1C8-2247-4B6D-BF2F-25EDD0447671}"/>
                  </a:ext>
                </a:extLst>
              </p:cNvPr>
              <p:cNvSpPr/>
              <p:nvPr/>
            </p:nvSpPr>
            <p:spPr>
              <a:xfrm>
                <a:off x="1361177" y="4255363"/>
                <a:ext cx="2389416" cy="343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5F85F4AB-DC40-4ACC-ADC4-424088EC5588}"/>
                  </a:ext>
                </a:extLst>
              </p:cNvPr>
              <p:cNvSpPr/>
              <p:nvPr/>
            </p:nvSpPr>
            <p:spPr>
              <a:xfrm>
                <a:off x="1852005" y="3870754"/>
                <a:ext cx="1407758" cy="1077218"/>
              </a:xfrm>
              <a:prstGeom prst="rect">
                <a:avLst/>
              </a:prstGeom>
            </p:spPr>
            <p:txBody>
              <a:bodyPr wrap="none">
                <a:spAutoFit/>
              </a:bodyPr>
              <a:lstStyle/>
              <a:p>
                <a:pPr algn="ctr"/>
                <a:r>
                  <a:rPr lang="en-US" sz="2000" dirty="0"/>
                  <a:t>approx.</a:t>
                </a:r>
              </a:p>
              <a:p>
                <a:pPr algn="ctr"/>
                <a:r>
                  <a:rPr lang="en-US" sz="2400" b="1" dirty="0">
                    <a:solidFill>
                      <a:schemeClr val="bg1"/>
                    </a:solidFill>
                  </a:rPr>
                  <a:t>2 years</a:t>
                </a:r>
              </a:p>
              <a:p>
                <a:pPr algn="ctr"/>
                <a:r>
                  <a:rPr lang="en-US" sz="2000" dirty="0"/>
                  <a:t>investment</a:t>
                </a:r>
              </a:p>
            </p:txBody>
          </p:sp>
        </p:grpSp>
        <p:sp>
          <p:nvSpPr>
            <p:cNvPr id="26" name="Graphic 17">
              <a:extLst>
                <a:ext uri="{FF2B5EF4-FFF2-40B4-BE49-F238E27FC236}">
                  <a16:creationId xmlns="" xmlns:a16="http://schemas.microsoft.com/office/drawing/2014/main" id="{46E0DBEE-09D3-4F2A-9695-8C558B85A14C}"/>
                </a:ext>
              </a:extLst>
            </p:cNvPr>
            <p:cNvSpPr/>
            <p:nvPr/>
          </p:nvSpPr>
          <p:spPr>
            <a:xfrm>
              <a:off x="2526407" y="1969921"/>
              <a:ext cx="688920" cy="567346"/>
            </a:xfrm>
            <a:custGeom>
              <a:avLst/>
              <a:gdLst>
                <a:gd name="connsiteX0" fmla="*/ 782098 w 809625"/>
                <a:gd name="connsiteY0" fmla="*/ 0 h 666750"/>
                <a:gd name="connsiteX1" fmla="*/ 690086 w 809625"/>
                <a:gd name="connsiteY1" fmla="*/ 0 h 666750"/>
                <a:gd name="connsiteX2" fmla="*/ 690086 w 809625"/>
                <a:gd name="connsiteY2" fmla="*/ 52578 h 666750"/>
                <a:gd name="connsiteX3" fmla="*/ 0 w 809625"/>
                <a:gd name="connsiteY3" fmla="*/ 52578 h 666750"/>
                <a:gd name="connsiteX4" fmla="*/ 0 w 809625"/>
                <a:gd name="connsiteY4" fmla="*/ 407480 h 666750"/>
                <a:gd name="connsiteX5" fmla="*/ 5915 w 809625"/>
                <a:gd name="connsiteY5" fmla="*/ 407480 h 666750"/>
                <a:gd name="connsiteX6" fmla="*/ 3286 w 809625"/>
                <a:gd name="connsiteY6" fmla="*/ 432454 h 666750"/>
                <a:gd name="connsiteX7" fmla="*/ 32861 w 809625"/>
                <a:gd name="connsiteY7" fmla="*/ 517893 h 666750"/>
                <a:gd name="connsiteX8" fmla="*/ 32861 w 809625"/>
                <a:gd name="connsiteY8" fmla="*/ 670370 h 666750"/>
                <a:gd name="connsiteX9" fmla="*/ 171536 w 809625"/>
                <a:gd name="connsiteY9" fmla="*/ 670370 h 666750"/>
                <a:gd name="connsiteX10" fmla="*/ 171536 w 809625"/>
                <a:gd name="connsiteY10" fmla="*/ 670370 h 666750"/>
                <a:gd name="connsiteX11" fmla="*/ 197825 w 809625"/>
                <a:gd name="connsiteY11" fmla="*/ 670370 h 666750"/>
                <a:gd name="connsiteX12" fmla="*/ 197825 w 809625"/>
                <a:gd name="connsiteY12" fmla="*/ 670370 h 666750"/>
                <a:gd name="connsiteX13" fmla="*/ 361474 w 809625"/>
                <a:gd name="connsiteY13" fmla="*/ 670370 h 666750"/>
                <a:gd name="connsiteX14" fmla="*/ 492919 w 809625"/>
                <a:gd name="connsiteY14" fmla="*/ 670370 h 666750"/>
                <a:gd name="connsiteX15" fmla="*/ 650653 w 809625"/>
                <a:gd name="connsiteY15" fmla="*/ 670370 h 666750"/>
                <a:gd name="connsiteX16" fmla="*/ 782098 w 809625"/>
                <a:gd name="connsiteY16" fmla="*/ 670370 h 666750"/>
                <a:gd name="connsiteX17" fmla="*/ 782098 w 809625"/>
                <a:gd name="connsiteY17" fmla="*/ 407480 h 666750"/>
                <a:gd name="connsiteX18" fmla="*/ 814959 w 809625"/>
                <a:gd name="connsiteY18" fmla="*/ 407480 h 666750"/>
                <a:gd name="connsiteX19" fmla="*/ 814959 w 809625"/>
                <a:gd name="connsiteY19" fmla="*/ 52578 h 666750"/>
                <a:gd name="connsiteX20" fmla="*/ 782098 w 809625"/>
                <a:gd name="connsiteY20" fmla="*/ 52578 h 666750"/>
                <a:gd name="connsiteX21" fmla="*/ 782098 w 809625"/>
                <a:gd name="connsiteY21" fmla="*/ 0 h 666750"/>
                <a:gd name="connsiteX22" fmla="*/ 716375 w 809625"/>
                <a:gd name="connsiteY22" fmla="*/ 26289 h 666750"/>
                <a:gd name="connsiteX23" fmla="*/ 755809 w 809625"/>
                <a:gd name="connsiteY23" fmla="*/ 26289 h 666750"/>
                <a:gd name="connsiteX24" fmla="*/ 755809 w 809625"/>
                <a:gd name="connsiteY24" fmla="*/ 52578 h 666750"/>
                <a:gd name="connsiteX25" fmla="*/ 716375 w 809625"/>
                <a:gd name="connsiteY25" fmla="*/ 52578 h 666750"/>
                <a:gd name="connsiteX26" fmla="*/ 716375 w 809625"/>
                <a:gd name="connsiteY26" fmla="*/ 26289 h 666750"/>
                <a:gd name="connsiteX27" fmla="*/ 115014 w 809625"/>
                <a:gd name="connsiteY27" fmla="*/ 312839 h 666750"/>
                <a:gd name="connsiteX28" fmla="*/ 115014 w 809625"/>
                <a:gd name="connsiteY28" fmla="*/ 306924 h 666750"/>
                <a:gd name="connsiteX29" fmla="*/ 198482 w 809625"/>
                <a:gd name="connsiteY29" fmla="*/ 223457 h 666750"/>
                <a:gd name="connsiteX30" fmla="*/ 281950 w 809625"/>
                <a:gd name="connsiteY30" fmla="*/ 306924 h 666750"/>
                <a:gd name="connsiteX31" fmla="*/ 272091 w 809625"/>
                <a:gd name="connsiteY31" fmla="*/ 346358 h 666750"/>
                <a:gd name="connsiteX32" fmla="*/ 264862 w 809625"/>
                <a:gd name="connsiteY32" fmla="*/ 359502 h 666750"/>
                <a:gd name="connsiteX33" fmla="*/ 278663 w 809625"/>
                <a:gd name="connsiteY33" fmla="*/ 364760 h 666750"/>
                <a:gd name="connsiteX34" fmla="*/ 339128 w 809625"/>
                <a:gd name="connsiteY34" fmla="*/ 452171 h 666750"/>
                <a:gd name="connsiteX35" fmla="*/ 245802 w 809625"/>
                <a:gd name="connsiteY35" fmla="*/ 545497 h 666750"/>
                <a:gd name="connsiteX36" fmla="*/ 197168 w 809625"/>
                <a:gd name="connsiteY36" fmla="*/ 545497 h 666750"/>
                <a:gd name="connsiteX37" fmla="*/ 197168 w 809625"/>
                <a:gd name="connsiteY37" fmla="*/ 519208 h 666750"/>
                <a:gd name="connsiteX38" fmla="*/ 267491 w 809625"/>
                <a:gd name="connsiteY38" fmla="*/ 484375 h 666750"/>
                <a:gd name="connsiteX39" fmla="*/ 256318 w 809625"/>
                <a:gd name="connsiteY39" fmla="*/ 460058 h 666750"/>
                <a:gd name="connsiteX40" fmla="*/ 197825 w 809625"/>
                <a:gd name="connsiteY40" fmla="*/ 488975 h 666750"/>
                <a:gd name="connsiteX41" fmla="*/ 197825 w 809625"/>
                <a:gd name="connsiteY41" fmla="*/ 345700 h 666750"/>
                <a:gd name="connsiteX42" fmla="*/ 171536 w 809625"/>
                <a:gd name="connsiteY42" fmla="*/ 345700 h 666750"/>
                <a:gd name="connsiteX43" fmla="*/ 171536 w 809625"/>
                <a:gd name="connsiteY43" fmla="*/ 412080 h 666750"/>
                <a:gd name="connsiteX44" fmla="*/ 113043 w 809625"/>
                <a:gd name="connsiteY44" fmla="*/ 383162 h 666750"/>
                <a:gd name="connsiteX45" fmla="*/ 101213 w 809625"/>
                <a:gd name="connsiteY45" fmla="*/ 406822 h 666750"/>
                <a:gd name="connsiteX46" fmla="*/ 171536 w 809625"/>
                <a:gd name="connsiteY46" fmla="*/ 441655 h 666750"/>
                <a:gd name="connsiteX47" fmla="*/ 171536 w 809625"/>
                <a:gd name="connsiteY47" fmla="*/ 545497 h 666750"/>
                <a:gd name="connsiteX48" fmla="*/ 141961 w 809625"/>
                <a:gd name="connsiteY48" fmla="*/ 545497 h 666750"/>
                <a:gd name="connsiteX49" fmla="*/ 29575 w 809625"/>
                <a:gd name="connsiteY49" fmla="*/ 433111 h 666750"/>
                <a:gd name="connsiteX50" fmla="*/ 105813 w 809625"/>
                <a:gd name="connsiteY50" fmla="*/ 326641 h 666750"/>
                <a:gd name="connsiteX51" fmla="*/ 115672 w 809625"/>
                <a:gd name="connsiteY51" fmla="*/ 323355 h 666750"/>
                <a:gd name="connsiteX52" fmla="*/ 115014 w 809625"/>
                <a:gd name="connsiteY52" fmla="*/ 312839 h 666750"/>
                <a:gd name="connsiteX53" fmla="*/ 361474 w 809625"/>
                <a:gd name="connsiteY53" fmla="*/ 419967 h 666750"/>
                <a:gd name="connsiteX54" fmla="*/ 356873 w 809625"/>
                <a:gd name="connsiteY54" fmla="*/ 407480 h 666750"/>
                <a:gd name="connsiteX55" fmla="*/ 361474 w 809625"/>
                <a:gd name="connsiteY55" fmla="*/ 407480 h 666750"/>
                <a:gd name="connsiteX56" fmla="*/ 361474 w 809625"/>
                <a:gd name="connsiteY56" fmla="*/ 419967 h 666750"/>
                <a:gd name="connsiteX57" fmla="*/ 59150 w 809625"/>
                <a:gd name="connsiteY57" fmla="*/ 644081 h 666750"/>
                <a:gd name="connsiteX58" fmla="*/ 59150 w 809625"/>
                <a:gd name="connsiteY58" fmla="*/ 543525 h 666750"/>
                <a:gd name="connsiteX59" fmla="*/ 141961 w 809625"/>
                <a:gd name="connsiteY59" fmla="*/ 571129 h 666750"/>
                <a:gd name="connsiteX60" fmla="*/ 171536 w 809625"/>
                <a:gd name="connsiteY60" fmla="*/ 571129 h 666750"/>
                <a:gd name="connsiteX61" fmla="*/ 171536 w 809625"/>
                <a:gd name="connsiteY61" fmla="*/ 644081 h 666750"/>
                <a:gd name="connsiteX62" fmla="*/ 59150 w 809625"/>
                <a:gd name="connsiteY62" fmla="*/ 644081 h 666750"/>
                <a:gd name="connsiteX63" fmla="*/ 197825 w 809625"/>
                <a:gd name="connsiteY63" fmla="*/ 644081 h 666750"/>
                <a:gd name="connsiteX64" fmla="*/ 197825 w 809625"/>
                <a:gd name="connsiteY64" fmla="*/ 571129 h 666750"/>
                <a:gd name="connsiteX65" fmla="*/ 246459 w 809625"/>
                <a:gd name="connsiteY65" fmla="*/ 571129 h 666750"/>
                <a:gd name="connsiteX66" fmla="*/ 361474 w 809625"/>
                <a:gd name="connsiteY66" fmla="*/ 483718 h 666750"/>
                <a:gd name="connsiteX67" fmla="*/ 361474 w 809625"/>
                <a:gd name="connsiteY67" fmla="*/ 644081 h 666750"/>
                <a:gd name="connsiteX68" fmla="*/ 197825 w 809625"/>
                <a:gd name="connsiteY68" fmla="*/ 644081 h 666750"/>
                <a:gd name="connsiteX69" fmla="*/ 519208 w 809625"/>
                <a:gd name="connsiteY69" fmla="*/ 644081 h 666750"/>
                <a:gd name="connsiteX70" fmla="*/ 519208 w 809625"/>
                <a:gd name="connsiteY70" fmla="*/ 473202 h 666750"/>
                <a:gd name="connsiteX71" fmla="*/ 624364 w 809625"/>
                <a:gd name="connsiteY71" fmla="*/ 473202 h 666750"/>
                <a:gd name="connsiteX72" fmla="*/ 624364 w 809625"/>
                <a:gd name="connsiteY72" fmla="*/ 644081 h 666750"/>
                <a:gd name="connsiteX73" fmla="*/ 519208 w 809625"/>
                <a:gd name="connsiteY73" fmla="*/ 644081 h 666750"/>
                <a:gd name="connsiteX74" fmla="*/ 650653 w 809625"/>
                <a:gd name="connsiteY74" fmla="*/ 644081 h 666750"/>
                <a:gd name="connsiteX75" fmla="*/ 650653 w 809625"/>
                <a:gd name="connsiteY75" fmla="*/ 446913 h 666750"/>
                <a:gd name="connsiteX76" fmla="*/ 492919 w 809625"/>
                <a:gd name="connsiteY76" fmla="*/ 446913 h 666750"/>
                <a:gd name="connsiteX77" fmla="*/ 492919 w 809625"/>
                <a:gd name="connsiteY77" fmla="*/ 644081 h 666750"/>
                <a:gd name="connsiteX78" fmla="*/ 387763 w 809625"/>
                <a:gd name="connsiteY78" fmla="*/ 644081 h 666750"/>
                <a:gd name="connsiteX79" fmla="*/ 387763 w 809625"/>
                <a:gd name="connsiteY79" fmla="*/ 399593 h 666750"/>
                <a:gd name="connsiteX80" fmla="*/ 571786 w 809625"/>
                <a:gd name="connsiteY80" fmla="*/ 212284 h 666750"/>
                <a:gd name="connsiteX81" fmla="*/ 755809 w 809625"/>
                <a:gd name="connsiteY81" fmla="*/ 399593 h 666750"/>
                <a:gd name="connsiteX82" fmla="*/ 755809 w 809625"/>
                <a:gd name="connsiteY82" fmla="*/ 644081 h 666750"/>
                <a:gd name="connsiteX83" fmla="*/ 650653 w 809625"/>
                <a:gd name="connsiteY83" fmla="*/ 644081 h 666750"/>
                <a:gd name="connsiteX84" fmla="*/ 788670 w 809625"/>
                <a:gd name="connsiteY84" fmla="*/ 78867 h 666750"/>
                <a:gd name="connsiteX85" fmla="*/ 788670 w 809625"/>
                <a:gd name="connsiteY85" fmla="*/ 381191 h 666750"/>
                <a:gd name="connsiteX86" fmla="*/ 774211 w 809625"/>
                <a:gd name="connsiteY86" fmla="*/ 381191 h 666750"/>
                <a:gd name="connsiteX87" fmla="*/ 571786 w 809625"/>
                <a:gd name="connsiteY87" fmla="*/ 174822 h 666750"/>
                <a:gd name="connsiteX88" fmla="*/ 369360 w 809625"/>
                <a:gd name="connsiteY88" fmla="*/ 381191 h 666750"/>
                <a:gd name="connsiteX89" fmla="*/ 343071 w 809625"/>
                <a:gd name="connsiteY89" fmla="*/ 381191 h 666750"/>
                <a:gd name="connsiteX90" fmla="*/ 301666 w 809625"/>
                <a:gd name="connsiteY90" fmla="*/ 345700 h 666750"/>
                <a:gd name="connsiteX91" fmla="*/ 308896 w 809625"/>
                <a:gd name="connsiteY91" fmla="*/ 306924 h 666750"/>
                <a:gd name="connsiteX92" fmla="*/ 199139 w 809625"/>
                <a:gd name="connsiteY92" fmla="*/ 197168 h 666750"/>
                <a:gd name="connsiteX93" fmla="*/ 89383 w 809625"/>
                <a:gd name="connsiteY93" fmla="*/ 304952 h 666750"/>
                <a:gd name="connsiteX94" fmla="*/ 26289 w 809625"/>
                <a:gd name="connsiteY94" fmla="*/ 356216 h 666750"/>
                <a:gd name="connsiteX95" fmla="*/ 26289 w 809625"/>
                <a:gd name="connsiteY95" fmla="*/ 78867 h 666750"/>
                <a:gd name="connsiteX96" fmla="*/ 690086 w 809625"/>
                <a:gd name="connsiteY96" fmla="*/ 78867 h 666750"/>
                <a:gd name="connsiteX97" fmla="*/ 782098 w 809625"/>
                <a:gd name="connsiteY97" fmla="*/ 78867 h 666750"/>
                <a:gd name="connsiteX98" fmla="*/ 788670 w 809625"/>
                <a:gd name="connsiteY98" fmla="*/ 78867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809625" h="666750">
                  <a:moveTo>
                    <a:pt x="782098" y="0"/>
                  </a:moveTo>
                  <a:lnTo>
                    <a:pt x="690086" y="0"/>
                  </a:lnTo>
                  <a:lnTo>
                    <a:pt x="690086" y="52578"/>
                  </a:lnTo>
                  <a:lnTo>
                    <a:pt x="0" y="52578"/>
                  </a:lnTo>
                  <a:lnTo>
                    <a:pt x="0" y="407480"/>
                  </a:lnTo>
                  <a:lnTo>
                    <a:pt x="5915" y="407480"/>
                  </a:lnTo>
                  <a:cubicBezTo>
                    <a:pt x="4601" y="415366"/>
                    <a:pt x="3286" y="423910"/>
                    <a:pt x="3286" y="432454"/>
                  </a:cubicBezTo>
                  <a:cubicBezTo>
                    <a:pt x="3286" y="464658"/>
                    <a:pt x="14459" y="494233"/>
                    <a:pt x="32861" y="517893"/>
                  </a:cubicBezTo>
                  <a:lnTo>
                    <a:pt x="32861" y="670370"/>
                  </a:lnTo>
                  <a:lnTo>
                    <a:pt x="171536" y="670370"/>
                  </a:lnTo>
                  <a:lnTo>
                    <a:pt x="171536" y="670370"/>
                  </a:lnTo>
                  <a:lnTo>
                    <a:pt x="197825" y="670370"/>
                  </a:lnTo>
                  <a:lnTo>
                    <a:pt x="197825" y="670370"/>
                  </a:lnTo>
                  <a:lnTo>
                    <a:pt x="361474" y="670370"/>
                  </a:lnTo>
                  <a:lnTo>
                    <a:pt x="492919" y="670370"/>
                  </a:lnTo>
                  <a:lnTo>
                    <a:pt x="650653" y="670370"/>
                  </a:lnTo>
                  <a:lnTo>
                    <a:pt x="782098" y="670370"/>
                  </a:lnTo>
                  <a:lnTo>
                    <a:pt x="782098" y="407480"/>
                  </a:lnTo>
                  <a:lnTo>
                    <a:pt x="814959" y="407480"/>
                  </a:lnTo>
                  <a:lnTo>
                    <a:pt x="814959" y="52578"/>
                  </a:lnTo>
                  <a:lnTo>
                    <a:pt x="782098" y="52578"/>
                  </a:lnTo>
                  <a:lnTo>
                    <a:pt x="782098" y="0"/>
                  </a:lnTo>
                  <a:close/>
                  <a:moveTo>
                    <a:pt x="716375" y="26289"/>
                  </a:moveTo>
                  <a:lnTo>
                    <a:pt x="755809" y="26289"/>
                  </a:lnTo>
                  <a:lnTo>
                    <a:pt x="755809" y="52578"/>
                  </a:lnTo>
                  <a:lnTo>
                    <a:pt x="716375" y="52578"/>
                  </a:lnTo>
                  <a:lnTo>
                    <a:pt x="716375" y="26289"/>
                  </a:lnTo>
                  <a:close/>
                  <a:moveTo>
                    <a:pt x="115014" y="312839"/>
                  </a:moveTo>
                  <a:cubicBezTo>
                    <a:pt x="115014" y="310867"/>
                    <a:pt x="115014" y="308896"/>
                    <a:pt x="115014" y="306924"/>
                  </a:cubicBezTo>
                  <a:cubicBezTo>
                    <a:pt x="115014" y="260918"/>
                    <a:pt x="152476" y="223457"/>
                    <a:pt x="198482" y="223457"/>
                  </a:cubicBezTo>
                  <a:cubicBezTo>
                    <a:pt x="244488" y="223457"/>
                    <a:pt x="281950" y="260918"/>
                    <a:pt x="281950" y="306924"/>
                  </a:cubicBezTo>
                  <a:cubicBezTo>
                    <a:pt x="281950" y="320726"/>
                    <a:pt x="278663" y="333870"/>
                    <a:pt x="272091" y="346358"/>
                  </a:cubicBezTo>
                  <a:lnTo>
                    <a:pt x="264862" y="359502"/>
                  </a:lnTo>
                  <a:lnTo>
                    <a:pt x="278663" y="364760"/>
                  </a:lnTo>
                  <a:cubicBezTo>
                    <a:pt x="314811" y="378562"/>
                    <a:pt x="339128" y="413395"/>
                    <a:pt x="339128" y="452171"/>
                  </a:cubicBezTo>
                  <a:cubicBezTo>
                    <a:pt x="339128" y="503434"/>
                    <a:pt x="297066" y="545497"/>
                    <a:pt x="245802" y="545497"/>
                  </a:cubicBezTo>
                  <a:lnTo>
                    <a:pt x="197168" y="545497"/>
                  </a:lnTo>
                  <a:lnTo>
                    <a:pt x="197168" y="519208"/>
                  </a:lnTo>
                  <a:lnTo>
                    <a:pt x="267491" y="484375"/>
                  </a:lnTo>
                  <a:lnTo>
                    <a:pt x="256318" y="460058"/>
                  </a:lnTo>
                  <a:lnTo>
                    <a:pt x="197825" y="488975"/>
                  </a:lnTo>
                  <a:lnTo>
                    <a:pt x="197825" y="345700"/>
                  </a:lnTo>
                  <a:lnTo>
                    <a:pt x="171536" y="345700"/>
                  </a:lnTo>
                  <a:lnTo>
                    <a:pt x="171536" y="412080"/>
                  </a:lnTo>
                  <a:lnTo>
                    <a:pt x="113043" y="383162"/>
                  </a:lnTo>
                  <a:lnTo>
                    <a:pt x="101213" y="406822"/>
                  </a:lnTo>
                  <a:lnTo>
                    <a:pt x="171536" y="441655"/>
                  </a:lnTo>
                  <a:lnTo>
                    <a:pt x="171536" y="545497"/>
                  </a:lnTo>
                  <a:lnTo>
                    <a:pt x="141961" y="545497"/>
                  </a:lnTo>
                  <a:cubicBezTo>
                    <a:pt x="80181" y="545497"/>
                    <a:pt x="29575" y="494890"/>
                    <a:pt x="29575" y="433111"/>
                  </a:cubicBezTo>
                  <a:cubicBezTo>
                    <a:pt x="29575" y="385134"/>
                    <a:pt x="60465" y="341757"/>
                    <a:pt x="105813" y="326641"/>
                  </a:cubicBezTo>
                  <a:lnTo>
                    <a:pt x="115672" y="323355"/>
                  </a:lnTo>
                  <a:lnTo>
                    <a:pt x="115014" y="312839"/>
                  </a:lnTo>
                  <a:close/>
                  <a:moveTo>
                    <a:pt x="361474" y="419967"/>
                  </a:moveTo>
                  <a:cubicBezTo>
                    <a:pt x="360159" y="416023"/>
                    <a:pt x="358845" y="411423"/>
                    <a:pt x="356873" y="407480"/>
                  </a:cubicBezTo>
                  <a:lnTo>
                    <a:pt x="361474" y="407480"/>
                  </a:lnTo>
                  <a:lnTo>
                    <a:pt x="361474" y="419967"/>
                  </a:lnTo>
                  <a:close/>
                  <a:moveTo>
                    <a:pt x="59150" y="644081"/>
                  </a:moveTo>
                  <a:lnTo>
                    <a:pt x="59150" y="543525"/>
                  </a:lnTo>
                  <a:cubicBezTo>
                    <a:pt x="82153" y="560613"/>
                    <a:pt x="111071" y="571129"/>
                    <a:pt x="141961" y="571129"/>
                  </a:cubicBezTo>
                  <a:lnTo>
                    <a:pt x="171536" y="571129"/>
                  </a:lnTo>
                  <a:lnTo>
                    <a:pt x="171536" y="644081"/>
                  </a:lnTo>
                  <a:lnTo>
                    <a:pt x="59150" y="644081"/>
                  </a:lnTo>
                  <a:close/>
                  <a:moveTo>
                    <a:pt x="197825" y="644081"/>
                  </a:moveTo>
                  <a:lnTo>
                    <a:pt x="197825" y="571129"/>
                  </a:lnTo>
                  <a:lnTo>
                    <a:pt x="246459" y="571129"/>
                  </a:lnTo>
                  <a:cubicBezTo>
                    <a:pt x="301009" y="571129"/>
                    <a:pt x="347672" y="533667"/>
                    <a:pt x="361474" y="483718"/>
                  </a:cubicBezTo>
                  <a:lnTo>
                    <a:pt x="361474" y="644081"/>
                  </a:lnTo>
                  <a:lnTo>
                    <a:pt x="197825" y="644081"/>
                  </a:lnTo>
                  <a:close/>
                  <a:moveTo>
                    <a:pt x="519208" y="644081"/>
                  </a:moveTo>
                  <a:lnTo>
                    <a:pt x="519208" y="473202"/>
                  </a:lnTo>
                  <a:lnTo>
                    <a:pt x="624364" y="473202"/>
                  </a:lnTo>
                  <a:lnTo>
                    <a:pt x="624364" y="644081"/>
                  </a:lnTo>
                  <a:lnTo>
                    <a:pt x="519208" y="644081"/>
                  </a:lnTo>
                  <a:close/>
                  <a:moveTo>
                    <a:pt x="650653" y="644081"/>
                  </a:moveTo>
                  <a:lnTo>
                    <a:pt x="650653" y="446913"/>
                  </a:lnTo>
                  <a:lnTo>
                    <a:pt x="492919" y="446913"/>
                  </a:lnTo>
                  <a:lnTo>
                    <a:pt x="492919" y="644081"/>
                  </a:lnTo>
                  <a:lnTo>
                    <a:pt x="387763" y="644081"/>
                  </a:lnTo>
                  <a:lnTo>
                    <a:pt x="387763" y="399593"/>
                  </a:lnTo>
                  <a:lnTo>
                    <a:pt x="571786" y="212284"/>
                  </a:lnTo>
                  <a:lnTo>
                    <a:pt x="755809" y="399593"/>
                  </a:lnTo>
                  <a:lnTo>
                    <a:pt x="755809" y="644081"/>
                  </a:lnTo>
                  <a:lnTo>
                    <a:pt x="650653" y="644081"/>
                  </a:lnTo>
                  <a:close/>
                  <a:moveTo>
                    <a:pt x="788670" y="78867"/>
                  </a:moveTo>
                  <a:lnTo>
                    <a:pt x="788670" y="381191"/>
                  </a:lnTo>
                  <a:lnTo>
                    <a:pt x="774211" y="381191"/>
                  </a:lnTo>
                  <a:lnTo>
                    <a:pt x="571786" y="174822"/>
                  </a:lnTo>
                  <a:lnTo>
                    <a:pt x="369360" y="381191"/>
                  </a:lnTo>
                  <a:lnTo>
                    <a:pt x="343071" y="381191"/>
                  </a:lnTo>
                  <a:cubicBezTo>
                    <a:pt x="332556" y="366732"/>
                    <a:pt x="318097" y="354244"/>
                    <a:pt x="301666" y="345700"/>
                  </a:cubicBezTo>
                  <a:cubicBezTo>
                    <a:pt x="306267" y="333213"/>
                    <a:pt x="308896" y="320069"/>
                    <a:pt x="308896" y="306924"/>
                  </a:cubicBezTo>
                  <a:cubicBezTo>
                    <a:pt x="308896" y="246459"/>
                    <a:pt x="259604" y="197168"/>
                    <a:pt x="199139" y="197168"/>
                  </a:cubicBezTo>
                  <a:cubicBezTo>
                    <a:pt x="139332" y="197168"/>
                    <a:pt x="90697" y="245145"/>
                    <a:pt x="89383" y="304952"/>
                  </a:cubicBezTo>
                  <a:cubicBezTo>
                    <a:pt x="62436" y="315468"/>
                    <a:pt x="41405" y="333870"/>
                    <a:pt x="26289" y="356216"/>
                  </a:cubicBezTo>
                  <a:lnTo>
                    <a:pt x="26289" y="78867"/>
                  </a:lnTo>
                  <a:lnTo>
                    <a:pt x="690086" y="78867"/>
                  </a:lnTo>
                  <a:lnTo>
                    <a:pt x="782098" y="78867"/>
                  </a:lnTo>
                  <a:lnTo>
                    <a:pt x="788670" y="78867"/>
                  </a:lnTo>
                  <a:close/>
                </a:path>
              </a:pathLst>
            </a:custGeom>
            <a:solidFill>
              <a:srgbClr val="000000"/>
            </a:solidFill>
            <a:ln w="6572" cap="flat">
              <a:noFill/>
              <a:prstDash val="solid"/>
              <a:miter/>
            </a:ln>
          </p:spPr>
          <p:txBody>
            <a:bodyPr rtlCol="0" anchor="ctr"/>
            <a:lstStyle/>
            <a:p>
              <a:endParaRPr lang="en-US"/>
            </a:p>
          </p:txBody>
        </p:sp>
      </p:grpSp>
    </p:spTree>
    <p:extLst>
      <p:ext uri="{BB962C8B-B14F-4D97-AF65-F5344CB8AC3E}">
        <p14:creationId xmlns:p14="http://schemas.microsoft.com/office/powerpoint/2010/main" val="207316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C6736F-8742-489D-BA9D-9A12F18C6D98}"/>
              </a:ext>
            </a:extLst>
          </p:cNvPr>
          <p:cNvSpPr>
            <a:spLocks noGrp="1"/>
          </p:cNvSpPr>
          <p:nvPr>
            <p:ph type="title"/>
          </p:nvPr>
        </p:nvSpPr>
        <p:spPr/>
        <p:txBody>
          <a:bodyPr/>
          <a:lstStyle/>
          <a:p>
            <a:r>
              <a:rPr lang="en-US" dirty="0"/>
              <a:t>Current Challenges In Buying</a:t>
            </a:r>
            <a:br>
              <a:rPr lang="en-US" dirty="0"/>
            </a:br>
            <a:r>
              <a:rPr lang="en-US" dirty="0"/>
              <a:t>Direct Property Include:</a:t>
            </a:r>
          </a:p>
        </p:txBody>
      </p:sp>
      <p:pic>
        <p:nvPicPr>
          <p:cNvPr id="6" name="Picture 5" descr="A picture containing person, man, baseball, holding&#10;&#10;Description automatically generated">
            <a:extLst>
              <a:ext uri="{FF2B5EF4-FFF2-40B4-BE49-F238E27FC236}">
                <a16:creationId xmlns="" xmlns:a16="http://schemas.microsoft.com/office/drawing/2014/main" id="{CEB8AB38-6D36-4EA6-BD19-5323B289CD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000" r="40900"/>
          <a:stretch/>
        </p:blipFill>
        <p:spPr>
          <a:xfrm>
            <a:off x="5539343" y="1307592"/>
            <a:ext cx="3604657" cy="5550408"/>
          </a:xfrm>
          <a:prstGeom prst="rect">
            <a:avLst/>
          </a:prstGeom>
        </p:spPr>
      </p:pic>
      <p:grpSp>
        <p:nvGrpSpPr>
          <p:cNvPr id="66" name="Group 65">
            <a:extLst>
              <a:ext uri="{FF2B5EF4-FFF2-40B4-BE49-F238E27FC236}">
                <a16:creationId xmlns="" xmlns:a16="http://schemas.microsoft.com/office/drawing/2014/main" id="{44194443-19E9-449F-BC23-52BBE5B3D95A}"/>
              </a:ext>
            </a:extLst>
          </p:cNvPr>
          <p:cNvGrpSpPr/>
          <p:nvPr/>
        </p:nvGrpSpPr>
        <p:grpSpPr>
          <a:xfrm>
            <a:off x="489663" y="1586370"/>
            <a:ext cx="2632771" cy="585216"/>
            <a:chOff x="489663" y="1508313"/>
            <a:chExt cx="2632771" cy="585216"/>
          </a:xfrm>
        </p:grpSpPr>
        <p:grpSp>
          <p:nvGrpSpPr>
            <p:cNvPr id="10" name="Group 9">
              <a:extLst>
                <a:ext uri="{FF2B5EF4-FFF2-40B4-BE49-F238E27FC236}">
                  <a16:creationId xmlns="" xmlns:a16="http://schemas.microsoft.com/office/drawing/2014/main" id="{5B0B84AD-B663-425D-9FDF-87D02D68EE34}"/>
                </a:ext>
              </a:extLst>
            </p:cNvPr>
            <p:cNvGrpSpPr/>
            <p:nvPr/>
          </p:nvGrpSpPr>
          <p:grpSpPr>
            <a:xfrm>
              <a:off x="489663" y="1508313"/>
              <a:ext cx="2632771" cy="585216"/>
              <a:chOff x="786288" y="1453449"/>
              <a:chExt cx="2632771" cy="585216"/>
            </a:xfrm>
          </p:grpSpPr>
          <p:sp>
            <p:nvSpPr>
              <p:cNvPr id="7" name="Rectangle 6">
                <a:extLst>
                  <a:ext uri="{FF2B5EF4-FFF2-40B4-BE49-F238E27FC236}">
                    <a16:creationId xmlns="" xmlns:a16="http://schemas.microsoft.com/office/drawing/2014/main" id="{0DC83D95-9A9D-4D0C-BA00-3B957BDD87D6}"/>
                  </a:ext>
                </a:extLst>
              </p:cNvPr>
              <p:cNvSpPr/>
              <p:nvPr/>
            </p:nvSpPr>
            <p:spPr>
              <a:xfrm>
                <a:off x="1942373" y="1561391"/>
                <a:ext cx="1476686" cy="369332"/>
              </a:xfrm>
              <a:prstGeom prst="rect">
                <a:avLst/>
              </a:prstGeom>
            </p:spPr>
            <p:txBody>
              <a:bodyPr wrap="none">
                <a:spAutoFit/>
              </a:bodyPr>
              <a:lstStyle/>
              <a:p>
                <a:r>
                  <a:rPr lang="en-US" dirty="0">
                    <a:solidFill>
                      <a:schemeClr val="accent3"/>
                    </a:solidFill>
                  </a:rPr>
                  <a:t>Stamp duties</a:t>
                </a:r>
              </a:p>
            </p:txBody>
          </p:sp>
          <p:sp>
            <p:nvSpPr>
              <p:cNvPr id="8" name="Oval 7">
                <a:extLst>
                  <a:ext uri="{FF2B5EF4-FFF2-40B4-BE49-F238E27FC236}">
                    <a16:creationId xmlns="" xmlns:a16="http://schemas.microsoft.com/office/drawing/2014/main" id="{FE11A008-58ED-4EFC-AF20-D1013DF1A5E9}"/>
                  </a:ext>
                </a:extLst>
              </p:cNvPr>
              <p:cNvSpPr/>
              <p:nvPr/>
            </p:nvSpPr>
            <p:spPr>
              <a:xfrm>
                <a:off x="1357157" y="1453449"/>
                <a:ext cx="585216" cy="5852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68E5D034-188F-4F6C-995D-A37634542855}"/>
                  </a:ext>
                </a:extLst>
              </p:cNvPr>
              <p:cNvSpPr/>
              <p:nvPr/>
            </p:nvSpPr>
            <p:spPr>
              <a:xfrm>
                <a:off x="786288" y="1453669"/>
                <a:ext cx="649537" cy="584775"/>
              </a:xfrm>
              <a:prstGeom prst="rect">
                <a:avLst/>
              </a:prstGeom>
            </p:spPr>
            <p:txBody>
              <a:bodyPr wrap="none" anchor="ctr" anchorCtr="0">
                <a:spAutoFit/>
              </a:bodyPr>
              <a:lstStyle/>
              <a:p>
                <a:pPr algn="r"/>
                <a:r>
                  <a:rPr lang="en-US" sz="3200" b="1" dirty="0">
                    <a:solidFill>
                      <a:schemeClr val="tx2">
                        <a:lumMod val="40000"/>
                        <a:lumOff val="60000"/>
                      </a:schemeClr>
                    </a:solidFill>
                  </a:rPr>
                  <a:t>01</a:t>
                </a:r>
              </a:p>
            </p:txBody>
          </p:sp>
        </p:grpSp>
        <p:pic>
          <p:nvPicPr>
            <p:cNvPr id="54" name="Picture 53">
              <a:extLst>
                <a:ext uri="{FF2B5EF4-FFF2-40B4-BE49-F238E27FC236}">
                  <a16:creationId xmlns="" xmlns:a16="http://schemas.microsoft.com/office/drawing/2014/main" id="{BA7EB2CE-FF79-4156-8BA2-5BDD3213703B}"/>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1171440" y="1614524"/>
              <a:ext cx="369332" cy="369332"/>
            </a:xfrm>
            <a:prstGeom prst="rect">
              <a:avLst/>
            </a:prstGeom>
          </p:spPr>
        </p:pic>
      </p:grpSp>
      <p:grpSp>
        <p:nvGrpSpPr>
          <p:cNvPr id="65" name="Group 64">
            <a:extLst>
              <a:ext uri="{FF2B5EF4-FFF2-40B4-BE49-F238E27FC236}">
                <a16:creationId xmlns="" xmlns:a16="http://schemas.microsoft.com/office/drawing/2014/main" id="{595C223F-57FA-4F7C-9A5B-D46410FD61E4}"/>
              </a:ext>
            </a:extLst>
          </p:cNvPr>
          <p:cNvGrpSpPr/>
          <p:nvPr/>
        </p:nvGrpSpPr>
        <p:grpSpPr>
          <a:xfrm>
            <a:off x="489663" y="2354256"/>
            <a:ext cx="2632771" cy="585216"/>
            <a:chOff x="489663" y="2276199"/>
            <a:chExt cx="2632771" cy="585216"/>
          </a:xfrm>
        </p:grpSpPr>
        <p:grpSp>
          <p:nvGrpSpPr>
            <p:cNvPr id="11" name="Group 10">
              <a:extLst>
                <a:ext uri="{FF2B5EF4-FFF2-40B4-BE49-F238E27FC236}">
                  <a16:creationId xmlns="" xmlns:a16="http://schemas.microsoft.com/office/drawing/2014/main" id="{3B5A83D5-4014-426A-83DF-E349E9E6EA0E}"/>
                </a:ext>
              </a:extLst>
            </p:cNvPr>
            <p:cNvGrpSpPr/>
            <p:nvPr/>
          </p:nvGrpSpPr>
          <p:grpSpPr>
            <a:xfrm>
              <a:off x="489663" y="2276199"/>
              <a:ext cx="2632771" cy="585216"/>
              <a:chOff x="786288" y="1453449"/>
              <a:chExt cx="2632771" cy="585216"/>
            </a:xfrm>
          </p:grpSpPr>
          <p:sp>
            <p:nvSpPr>
              <p:cNvPr id="12" name="Rectangle 11">
                <a:extLst>
                  <a:ext uri="{FF2B5EF4-FFF2-40B4-BE49-F238E27FC236}">
                    <a16:creationId xmlns="" xmlns:a16="http://schemas.microsoft.com/office/drawing/2014/main" id="{93877E00-9406-4D98-A7DA-D1C496A43D1D}"/>
                  </a:ext>
                </a:extLst>
              </p:cNvPr>
              <p:cNvSpPr/>
              <p:nvPr/>
            </p:nvSpPr>
            <p:spPr>
              <a:xfrm>
                <a:off x="1942373" y="1561391"/>
                <a:ext cx="1476686" cy="369332"/>
              </a:xfrm>
              <a:prstGeom prst="rect">
                <a:avLst/>
              </a:prstGeom>
            </p:spPr>
            <p:txBody>
              <a:bodyPr wrap="none">
                <a:spAutoFit/>
              </a:bodyPr>
              <a:lstStyle/>
              <a:p>
                <a:r>
                  <a:rPr lang="en-US" dirty="0">
                    <a:solidFill>
                      <a:schemeClr val="accent3"/>
                    </a:solidFill>
                  </a:rPr>
                  <a:t>Buyers taxes</a:t>
                </a:r>
              </a:p>
            </p:txBody>
          </p:sp>
          <p:sp>
            <p:nvSpPr>
              <p:cNvPr id="13" name="Oval 12">
                <a:extLst>
                  <a:ext uri="{FF2B5EF4-FFF2-40B4-BE49-F238E27FC236}">
                    <a16:creationId xmlns="" xmlns:a16="http://schemas.microsoft.com/office/drawing/2014/main" id="{BB2CB2AE-25F0-4FAD-80C8-C81FE42498ED}"/>
                  </a:ext>
                </a:extLst>
              </p:cNvPr>
              <p:cNvSpPr/>
              <p:nvPr/>
            </p:nvSpPr>
            <p:spPr>
              <a:xfrm>
                <a:off x="1357157" y="1453449"/>
                <a:ext cx="585216" cy="5852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78BEF1AA-D90F-4E58-9068-EC28DB3B8A39}"/>
                  </a:ext>
                </a:extLst>
              </p:cNvPr>
              <p:cNvSpPr/>
              <p:nvPr/>
            </p:nvSpPr>
            <p:spPr>
              <a:xfrm>
                <a:off x="786288" y="1453669"/>
                <a:ext cx="649537" cy="584775"/>
              </a:xfrm>
              <a:prstGeom prst="rect">
                <a:avLst/>
              </a:prstGeom>
            </p:spPr>
            <p:txBody>
              <a:bodyPr wrap="none" anchor="ctr" anchorCtr="0">
                <a:spAutoFit/>
              </a:bodyPr>
              <a:lstStyle/>
              <a:p>
                <a:pPr algn="r"/>
                <a:r>
                  <a:rPr lang="en-US" sz="3200" b="1" dirty="0">
                    <a:solidFill>
                      <a:schemeClr val="tx2">
                        <a:lumMod val="40000"/>
                        <a:lumOff val="60000"/>
                      </a:schemeClr>
                    </a:solidFill>
                  </a:rPr>
                  <a:t>02</a:t>
                </a:r>
              </a:p>
            </p:txBody>
          </p:sp>
        </p:grpSp>
        <p:pic>
          <p:nvPicPr>
            <p:cNvPr id="55" name="Picture 54">
              <a:extLst>
                <a:ext uri="{FF2B5EF4-FFF2-40B4-BE49-F238E27FC236}">
                  <a16:creationId xmlns="" xmlns:a16="http://schemas.microsoft.com/office/drawing/2014/main" id="{0CCE4193-FE28-47DA-8B59-2791A27FEF47}"/>
                </a:ext>
              </a:extLst>
            </p:cNvPr>
            <p:cNvPicPr>
              <a:picLocks/>
            </p:cNvPicPr>
            <p:nvPr/>
          </p:nvPicPr>
          <p:blipFill>
            <a:blip r:embed="rId4" cstate="print">
              <a:extLst>
                <a:ext uri="{28A0092B-C50C-407E-A947-70E740481C1C}">
                  <a14:useLocalDpi xmlns:a14="http://schemas.microsoft.com/office/drawing/2010/main"/>
                </a:ext>
              </a:extLst>
            </a:blip>
            <a:stretch>
              <a:fillRect/>
            </a:stretch>
          </p:blipFill>
          <p:spPr>
            <a:xfrm>
              <a:off x="1198244" y="2375976"/>
              <a:ext cx="369432" cy="369432"/>
            </a:xfrm>
            <a:prstGeom prst="rect">
              <a:avLst/>
            </a:prstGeom>
          </p:spPr>
        </p:pic>
      </p:grpSp>
      <p:grpSp>
        <p:nvGrpSpPr>
          <p:cNvPr id="64" name="Group 63">
            <a:extLst>
              <a:ext uri="{FF2B5EF4-FFF2-40B4-BE49-F238E27FC236}">
                <a16:creationId xmlns="" xmlns:a16="http://schemas.microsoft.com/office/drawing/2014/main" id="{C13890D8-2D85-443C-8359-D62322B6FA7A}"/>
              </a:ext>
            </a:extLst>
          </p:cNvPr>
          <p:cNvGrpSpPr/>
          <p:nvPr/>
        </p:nvGrpSpPr>
        <p:grpSpPr>
          <a:xfrm>
            <a:off x="489663" y="3122142"/>
            <a:ext cx="2632771" cy="585216"/>
            <a:chOff x="489663" y="3044085"/>
            <a:chExt cx="2632771" cy="585216"/>
          </a:xfrm>
        </p:grpSpPr>
        <p:grpSp>
          <p:nvGrpSpPr>
            <p:cNvPr id="15" name="Group 14">
              <a:extLst>
                <a:ext uri="{FF2B5EF4-FFF2-40B4-BE49-F238E27FC236}">
                  <a16:creationId xmlns="" xmlns:a16="http://schemas.microsoft.com/office/drawing/2014/main" id="{E923D6EB-FE46-414A-B501-B64014AC5EB6}"/>
                </a:ext>
              </a:extLst>
            </p:cNvPr>
            <p:cNvGrpSpPr/>
            <p:nvPr/>
          </p:nvGrpSpPr>
          <p:grpSpPr>
            <a:xfrm>
              <a:off x="489663" y="3044085"/>
              <a:ext cx="2632771" cy="585216"/>
              <a:chOff x="786288" y="1453449"/>
              <a:chExt cx="2632771" cy="585216"/>
            </a:xfrm>
          </p:grpSpPr>
          <p:sp>
            <p:nvSpPr>
              <p:cNvPr id="16" name="Rectangle 15">
                <a:extLst>
                  <a:ext uri="{FF2B5EF4-FFF2-40B4-BE49-F238E27FC236}">
                    <a16:creationId xmlns="" xmlns:a16="http://schemas.microsoft.com/office/drawing/2014/main" id="{08116087-6056-48CC-91EB-A0BAC08C983D}"/>
                  </a:ext>
                </a:extLst>
              </p:cNvPr>
              <p:cNvSpPr/>
              <p:nvPr/>
            </p:nvSpPr>
            <p:spPr>
              <a:xfrm>
                <a:off x="1942373" y="1561391"/>
                <a:ext cx="1476686" cy="369332"/>
              </a:xfrm>
              <a:prstGeom prst="rect">
                <a:avLst/>
              </a:prstGeom>
            </p:spPr>
            <p:txBody>
              <a:bodyPr wrap="none">
                <a:spAutoFit/>
              </a:bodyPr>
              <a:lstStyle/>
              <a:p>
                <a:r>
                  <a:rPr lang="en-US" dirty="0">
                    <a:solidFill>
                      <a:schemeClr val="accent3"/>
                    </a:solidFill>
                  </a:rPr>
                  <a:t>Bank lending</a:t>
                </a:r>
              </a:p>
            </p:txBody>
          </p:sp>
          <p:sp>
            <p:nvSpPr>
              <p:cNvPr id="17" name="Oval 16">
                <a:extLst>
                  <a:ext uri="{FF2B5EF4-FFF2-40B4-BE49-F238E27FC236}">
                    <a16:creationId xmlns="" xmlns:a16="http://schemas.microsoft.com/office/drawing/2014/main" id="{2E200D4C-1A4A-4603-9F67-AE74888E428B}"/>
                  </a:ext>
                </a:extLst>
              </p:cNvPr>
              <p:cNvSpPr/>
              <p:nvPr/>
            </p:nvSpPr>
            <p:spPr>
              <a:xfrm>
                <a:off x="1357157" y="1453449"/>
                <a:ext cx="585216" cy="5852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B33FD83B-9F3B-4188-B2ED-914EE285E5EA}"/>
                  </a:ext>
                </a:extLst>
              </p:cNvPr>
              <p:cNvSpPr/>
              <p:nvPr/>
            </p:nvSpPr>
            <p:spPr>
              <a:xfrm>
                <a:off x="786288" y="1453669"/>
                <a:ext cx="649537" cy="584775"/>
              </a:xfrm>
              <a:prstGeom prst="rect">
                <a:avLst/>
              </a:prstGeom>
            </p:spPr>
            <p:txBody>
              <a:bodyPr wrap="none" anchor="ctr" anchorCtr="0">
                <a:spAutoFit/>
              </a:bodyPr>
              <a:lstStyle/>
              <a:p>
                <a:pPr algn="r"/>
                <a:r>
                  <a:rPr lang="en-US" sz="3200" b="1" dirty="0">
                    <a:solidFill>
                      <a:schemeClr val="tx2">
                        <a:lumMod val="40000"/>
                        <a:lumOff val="60000"/>
                      </a:schemeClr>
                    </a:solidFill>
                  </a:rPr>
                  <a:t>03</a:t>
                </a:r>
              </a:p>
            </p:txBody>
          </p:sp>
        </p:grpSp>
        <p:pic>
          <p:nvPicPr>
            <p:cNvPr id="56" name="Picture 55">
              <a:extLst>
                <a:ext uri="{FF2B5EF4-FFF2-40B4-BE49-F238E27FC236}">
                  <a16:creationId xmlns="" xmlns:a16="http://schemas.microsoft.com/office/drawing/2014/main" id="{5A27231B-CF67-4499-9843-DC695B3A2061}"/>
                </a:ext>
              </a:extLst>
            </p:cNvPr>
            <p:cNvPicPr>
              <a:picLocks/>
            </p:cNvPicPr>
            <p:nvPr/>
          </p:nvPicPr>
          <p:blipFill>
            <a:blip r:embed="rId5" cstate="print">
              <a:extLst>
                <a:ext uri="{28A0092B-C50C-407E-A947-70E740481C1C}">
                  <a14:useLocalDpi xmlns:a14="http://schemas.microsoft.com/office/drawing/2010/main"/>
                </a:ext>
              </a:extLst>
            </a:blip>
            <a:stretch>
              <a:fillRect/>
            </a:stretch>
          </p:blipFill>
          <p:spPr>
            <a:xfrm>
              <a:off x="1117200" y="3070756"/>
              <a:ext cx="437029" cy="437029"/>
            </a:xfrm>
            <a:prstGeom prst="rect">
              <a:avLst/>
            </a:prstGeom>
          </p:spPr>
        </p:pic>
      </p:grpSp>
      <p:grpSp>
        <p:nvGrpSpPr>
          <p:cNvPr id="63" name="Group 62">
            <a:extLst>
              <a:ext uri="{FF2B5EF4-FFF2-40B4-BE49-F238E27FC236}">
                <a16:creationId xmlns="" xmlns:a16="http://schemas.microsoft.com/office/drawing/2014/main" id="{720D5489-EA2C-4365-89B8-F6A5C796DD59}"/>
              </a:ext>
            </a:extLst>
          </p:cNvPr>
          <p:cNvGrpSpPr/>
          <p:nvPr/>
        </p:nvGrpSpPr>
        <p:grpSpPr>
          <a:xfrm>
            <a:off x="489663" y="3890028"/>
            <a:ext cx="2666435" cy="585216"/>
            <a:chOff x="489663" y="3811971"/>
            <a:chExt cx="2666435" cy="585216"/>
          </a:xfrm>
        </p:grpSpPr>
        <p:sp>
          <p:nvSpPr>
            <p:cNvPr id="20" name="Rectangle 19">
              <a:extLst>
                <a:ext uri="{FF2B5EF4-FFF2-40B4-BE49-F238E27FC236}">
                  <a16:creationId xmlns="" xmlns:a16="http://schemas.microsoft.com/office/drawing/2014/main" id="{AFE2AEAA-F10A-402C-9176-F206A2C2B63A}"/>
                </a:ext>
              </a:extLst>
            </p:cNvPr>
            <p:cNvSpPr/>
            <p:nvPr/>
          </p:nvSpPr>
          <p:spPr>
            <a:xfrm>
              <a:off x="1645748" y="3919913"/>
              <a:ext cx="1510350" cy="369332"/>
            </a:xfrm>
            <a:prstGeom prst="rect">
              <a:avLst/>
            </a:prstGeom>
          </p:spPr>
          <p:txBody>
            <a:bodyPr wrap="none">
              <a:spAutoFit/>
            </a:bodyPr>
            <a:lstStyle/>
            <a:p>
              <a:r>
                <a:rPr lang="en-US" dirty="0">
                  <a:solidFill>
                    <a:schemeClr val="accent3"/>
                  </a:solidFill>
                </a:rPr>
                <a:t>Waiting time </a:t>
              </a:r>
            </a:p>
          </p:txBody>
        </p:sp>
        <p:sp>
          <p:nvSpPr>
            <p:cNvPr id="21" name="Oval 20">
              <a:extLst>
                <a:ext uri="{FF2B5EF4-FFF2-40B4-BE49-F238E27FC236}">
                  <a16:creationId xmlns="" xmlns:a16="http://schemas.microsoft.com/office/drawing/2014/main" id="{5402F6ED-A412-4047-93A2-3922AAD42254}"/>
                </a:ext>
              </a:extLst>
            </p:cNvPr>
            <p:cNvSpPr/>
            <p:nvPr/>
          </p:nvSpPr>
          <p:spPr>
            <a:xfrm>
              <a:off x="1060532" y="3811971"/>
              <a:ext cx="585216" cy="5852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AA691976-6323-4F77-88BF-9AD7711466C3}"/>
                </a:ext>
              </a:extLst>
            </p:cNvPr>
            <p:cNvSpPr/>
            <p:nvPr/>
          </p:nvSpPr>
          <p:spPr>
            <a:xfrm>
              <a:off x="489663" y="3812191"/>
              <a:ext cx="649537" cy="584775"/>
            </a:xfrm>
            <a:prstGeom prst="rect">
              <a:avLst/>
            </a:prstGeom>
          </p:spPr>
          <p:txBody>
            <a:bodyPr wrap="none" anchor="ctr" anchorCtr="0">
              <a:spAutoFit/>
            </a:bodyPr>
            <a:lstStyle/>
            <a:p>
              <a:pPr algn="r"/>
              <a:r>
                <a:rPr lang="en-US" sz="3200" b="1" dirty="0">
                  <a:solidFill>
                    <a:schemeClr val="tx2">
                      <a:lumMod val="40000"/>
                      <a:lumOff val="60000"/>
                    </a:schemeClr>
                  </a:solidFill>
                </a:rPr>
                <a:t>04</a:t>
              </a:r>
            </a:p>
          </p:txBody>
        </p:sp>
        <p:pic>
          <p:nvPicPr>
            <p:cNvPr id="57" name="Picture 56">
              <a:extLst>
                <a:ext uri="{FF2B5EF4-FFF2-40B4-BE49-F238E27FC236}">
                  <a16:creationId xmlns="" xmlns:a16="http://schemas.microsoft.com/office/drawing/2014/main" id="{96106F58-7087-4082-BA29-CA98537AC15C}"/>
                </a:ext>
              </a:extLst>
            </p:cNvPr>
            <p:cNvPicPr>
              <a:picLocks/>
            </p:cNvPicPr>
            <p:nvPr/>
          </p:nvPicPr>
          <p:blipFill>
            <a:blip r:embed="rId6" cstate="print">
              <a:extLst>
                <a:ext uri="{28A0092B-C50C-407E-A947-70E740481C1C}">
                  <a14:useLocalDpi xmlns:a14="http://schemas.microsoft.com/office/drawing/2010/main"/>
                </a:ext>
              </a:extLst>
            </a:blip>
            <a:stretch>
              <a:fillRect/>
            </a:stretch>
          </p:blipFill>
          <p:spPr>
            <a:xfrm>
              <a:off x="1164495" y="3894182"/>
              <a:ext cx="369332" cy="369332"/>
            </a:xfrm>
            <a:prstGeom prst="rect">
              <a:avLst/>
            </a:prstGeom>
          </p:spPr>
        </p:pic>
      </p:grpSp>
      <p:grpSp>
        <p:nvGrpSpPr>
          <p:cNvPr id="62" name="Group 61">
            <a:extLst>
              <a:ext uri="{FF2B5EF4-FFF2-40B4-BE49-F238E27FC236}">
                <a16:creationId xmlns="" xmlns:a16="http://schemas.microsoft.com/office/drawing/2014/main" id="{E40EC924-DAA8-434F-AB9E-2C6B87C0A963}"/>
              </a:ext>
            </a:extLst>
          </p:cNvPr>
          <p:cNvGrpSpPr/>
          <p:nvPr/>
        </p:nvGrpSpPr>
        <p:grpSpPr>
          <a:xfrm>
            <a:off x="489663" y="4657912"/>
            <a:ext cx="2381100" cy="585216"/>
            <a:chOff x="489663" y="4579855"/>
            <a:chExt cx="2381100" cy="585216"/>
          </a:xfrm>
        </p:grpSpPr>
        <p:sp>
          <p:nvSpPr>
            <p:cNvPr id="24" name="Rectangle 23">
              <a:extLst>
                <a:ext uri="{FF2B5EF4-FFF2-40B4-BE49-F238E27FC236}">
                  <a16:creationId xmlns="" xmlns:a16="http://schemas.microsoft.com/office/drawing/2014/main" id="{6292F336-13DB-4A39-A1B8-6CE4E3D554FA}"/>
                </a:ext>
              </a:extLst>
            </p:cNvPr>
            <p:cNvSpPr/>
            <p:nvPr/>
          </p:nvSpPr>
          <p:spPr>
            <a:xfrm>
              <a:off x="1645748" y="4687797"/>
              <a:ext cx="1225015" cy="369332"/>
            </a:xfrm>
            <a:prstGeom prst="rect">
              <a:avLst/>
            </a:prstGeom>
          </p:spPr>
          <p:txBody>
            <a:bodyPr wrap="none">
              <a:spAutoFit/>
            </a:bodyPr>
            <a:lstStyle/>
            <a:p>
              <a:r>
                <a:rPr lang="en-US" dirty="0">
                  <a:solidFill>
                    <a:schemeClr val="accent3"/>
                  </a:solidFill>
                </a:rPr>
                <a:t>Valuations</a:t>
              </a:r>
            </a:p>
          </p:txBody>
        </p:sp>
        <p:sp>
          <p:nvSpPr>
            <p:cNvPr id="25" name="Oval 24">
              <a:extLst>
                <a:ext uri="{FF2B5EF4-FFF2-40B4-BE49-F238E27FC236}">
                  <a16:creationId xmlns="" xmlns:a16="http://schemas.microsoft.com/office/drawing/2014/main" id="{678964DA-0B5E-45D6-8B67-EED3E54A697A}"/>
                </a:ext>
              </a:extLst>
            </p:cNvPr>
            <p:cNvSpPr/>
            <p:nvPr/>
          </p:nvSpPr>
          <p:spPr>
            <a:xfrm>
              <a:off x="1060532" y="4579855"/>
              <a:ext cx="585216" cy="5852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B0EC5C25-C200-46FB-89FF-360113430EB6}"/>
                </a:ext>
              </a:extLst>
            </p:cNvPr>
            <p:cNvSpPr/>
            <p:nvPr/>
          </p:nvSpPr>
          <p:spPr>
            <a:xfrm>
              <a:off x="489663" y="4580075"/>
              <a:ext cx="649537" cy="584775"/>
            </a:xfrm>
            <a:prstGeom prst="rect">
              <a:avLst/>
            </a:prstGeom>
          </p:spPr>
          <p:txBody>
            <a:bodyPr wrap="none" anchor="ctr" anchorCtr="0">
              <a:spAutoFit/>
            </a:bodyPr>
            <a:lstStyle/>
            <a:p>
              <a:pPr algn="r"/>
              <a:r>
                <a:rPr lang="en-US" sz="3200" b="1" dirty="0">
                  <a:solidFill>
                    <a:schemeClr val="tx2">
                      <a:lumMod val="40000"/>
                      <a:lumOff val="60000"/>
                    </a:schemeClr>
                  </a:solidFill>
                </a:rPr>
                <a:t>05</a:t>
              </a:r>
            </a:p>
          </p:txBody>
        </p:sp>
        <p:pic>
          <p:nvPicPr>
            <p:cNvPr id="58" name="Picture 57">
              <a:extLst>
                <a:ext uri="{FF2B5EF4-FFF2-40B4-BE49-F238E27FC236}">
                  <a16:creationId xmlns="" xmlns:a16="http://schemas.microsoft.com/office/drawing/2014/main" id="{6D70A404-53FD-4344-B33F-D12D1759785B}"/>
                </a:ext>
              </a:extLst>
            </p:cNvPr>
            <p:cNvPicPr>
              <a:picLocks/>
            </p:cNvPicPr>
            <p:nvPr/>
          </p:nvPicPr>
          <p:blipFill>
            <a:blip r:embed="rId7" cstate="print">
              <a:extLst>
                <a:ext uri="{28A0092B-C50C-407E-A947-70E740481C1C}">
                  <a14:useLocalDpi xmlns:a14="http://schemas.microsoft.com/office/drawing/2010/main"/>
                </a:ext>
              </a:extLst>
            </a:blip>
            <a:stretch>
              <a:fillRect/>
            </a:stretch>
          </p:blipFill>
          <p:spPr>
            <a:xfrm>
              <a:off x="1135076" y="4660671"/>
              <a:ext cx="450476" cy="450476"/>
            </a:xfrm>
            <a:prstGeom prst="rect">
              <a:avLst/>
            </a:prstGeom>
          </p:spPr>
        </p:pic>
      </p:grpSp>
      <p:grpSp>
        <p:nvGrpSpPr>
          <p:cNvPr id="67" name="Group 66">
            <a:extLst>
              <a:ext uri="{FF2B5EF4-FFF2-40B4-BE49-F238E27FC236}">
                <a16:creationId xmlns="" xmlns:a16="http://schemas.microsoft.com/office/drawing/2014/main" id="{ADBCF578-02FF-4A81-88E3-FC01E498D608}"/>
              </a:ext>
            </a:extLst>
          </p:cNvPr>
          <p:cNvGrpSpPr/>
          <p:nvPr/>
        </p:nvGrpSpPr>
        <p:grpSpPr>
          <a:xfrm>
            <a:off x="3628243" y="1586370"/>
            <a:ext cx="1916229" cy="585216"/>
            <a:chOff x="3628243" y="1508313"/>
            <a:chExt cx="1916229" cy="585216"/>
          </a:xfrm>
        </p:grpSpPr>
        <p:grpSp>
          <p:nvGrpSpPr>
            <p:cNvPr id="41" name="Group 40">
              <a:extLst>
                <a:ext uri="{FF2B5EF4-FFF2-40B4-BE49-F238E27FC236}">
                  <a16:creationId xmlns="" xmlns:a16="http://schemas.microsoft.com/office/drawing/2014/main" id="{10F6B2DE-0505-4EC2-9423-62100942ADC4}"/>
                </a:ext>
              </a:extLst>
            </p:cNvPr>
            <p:cNvGrpSpPr/>
            <p:nvPr/>
          </p:nvGrpSpPr>
          <p:grpSpPr>
            <a:xfrm>
              <a:off x="3628243" y="1508313"/>
              <a:ext cx="1916229" cy="585216"/>
              <a:chOff x="786288" y="1453449"/>
              <a:chExt cx="1916229" cy="585216"/>
            </a:xfrm>
          </p:grpSpPr>
          <p:sp>
            <p:nvSpPr>
              <p:cNvPr id="50" name="Rectangle 49">
                <a:extLst>
                  <a:ext uri="{FF2B5EF4-FFF2-40B4-BE49-F238E27FC236}">
                    <a16:creationId xmlns="" xmlns:a16="http://schemas.microsoft.com/office/drawing/2014/main" id="{DC83E273-844E-4494-A06B-E2BE9F3CA072}"/>
                  </a:ext>
                </a:extLst>
              </p:cNvPr>
              <p:cNvSpPr/>
              <p:nvPr/>
            </p:nvSpPr>
            <p:spPr>
              <a:xfrm>
                <a:off x="1942373" y="1561391"/>
                <a:ext cx="760144" cy="369332"/>
              </a:xfrm>
              <a:prstGeom prst="rect">
                <a:avLst/>
              </a:prstGeom>
            </p:spPr>
            <p:txBody>
              <a:bodyPr wrap="none">
                <a:spAutoFit/>
              </a:bodyPr>
              <a:lstStyle/>
              <a:p>
                <a:r>
                  <a:rPr lang="en-US" dirty="0">
                    <a:solidFill>
                      <a:schemeClr val="accent3"/>
                    </a:solidFill>
                  </a:rPr>
                  <a:t>Taxes</a:t>
                </a:r>
              </a:p>
            </p:txBody>
          </p:sp>
          <p:sp>
            <p:nvSpPr>
              <p:cNvPr id="51" name="Oval 50">
                <a:extLst>
                  <a:ext uri="{FF2B5EF4-FFF2-40B4-BE49-F238E27FC236}">
                    <a16:creationId xmlns="" xmlns:a16="http://schemas.microsoft.com/office/drawing/2014/main" id="{89146FDF-F7C2-4857-AF70-32E01394F696}"/>
                  </a:ext>
                </a:extLst>
              </p:cNvPr>
              <p:cNvSpPr/>
              <p:nvPr/>
            </p:nvSpPr>
            <p:spPr>
              <a:xfrm>
                <a:off x="1357157" y="1453449"/>
                <a:ext cx="585216" cy="5852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 xmlns:a16="http://schemas.microsoft.com/office/drawing/2014/main" id="{44EB34EE-F1C5-43A5-80B0-6D54D0398038}"/>
                  </a:ext>
                </a:extLst>
              </p:cNvPr>
              <p:cNvSpPr/>
              <p:nvPr/>
            </p:nvSpPr>
            <p:spPr>
              <a:xfrm>
                <a:off x="786288" y="1453669"/>
                <a:ext cx="649537" cy="584775"/>
              </a:xfrm>
              <a:prstGeom prst="rect">
                <a:avLst/>
              </a:prstGeom>
            </p:spPr>
            <p:txBody>
              <a:bodyPr wrap="none" anchor="ctr" anchorCtr="0">
                <a:spAutoFit/>
              </a:bodyPr>
              <a:lstStyle/>
              <a:p>
                <a:pPr algn="r"/>
                <a:r>
                  <a:rPr lang="en-US" sz="3200" b="1" dirty="0">
                    <a:solidFill>
                      <a:schemeClr val="tx2">
                        <a:lumMod val="40000"/>
                        <a:lumOff val="60000"/>
                      </a:schemeClr>
                    </a:solidFill>
                  </a:rPr>
                  <a:t>06</a:t>
                </a:r>
              </a:p>
            </p:txBody>
          </p:sp>
        </p:grpSp>
        <p:pic>
          <p:nvPicPr>
            <p:cNvPr id="59" name="Picture 58">
              <a:extLst>
                <a:ext uri="{FF2B5EF4-FFF2-40B4-BE49-F238E27FC236}">
                  <a16:creationId xmlns="" xmlns:a16="http://schemas.microsoft.com/office/drawing/2014/main" id="{96CFFD5D-AC63-48A0-AB7F-15D6B7002B1E}"/>
                </a:ext>
              </a:extLst>
            </p:cNvPr>
            <p:cNvPicPr>
              <a:picLocks/>
            </p:cNvPicPr>
            <p:nvPr/>
          </p:nvPicPr>
          <p:blipFill>
            <a:blip r:embed="rId8" cstate="print">
              <a:extLst>
                <a:ext uri="{28A0092B-C50C-407E-A947-70E740481C1C}">
                  <a14:useLocalDpi xmlns:a14="http://schemas.microsoft.com/office/drawing/2010/main"/>
                </a:ext>
              </a:extLst>
            </a:blip>
            <a:stretch>
              <a:fillRect/>
            </a:stretch>
          </p:blipFill>
          <p:spPr>
            <a:xfrm>
              <a:off x="4301220" y="1639496"/>
              <a:ext cx="381000" cy="381000"/>
            </a:xfrm>
            <a:prstGeom prst="rect">
              <a:avLst/>
            </a:prstGeom>
          </p:spPr>
        </p:pic>
      </p:grpSp>
      <p:grpSp>
        <p:nvGrpSpPr>
          <p:cNvPr id="68" name="Group 67">
            <a:extLst>
              <a:ext uri="{FF2B5EF4-FFF2-40B4-BE49-F238E27FC236}">
                <a16:creationId xmlns="" xmlns:a16="http://schemas.microsoft.com/office/drawing/2014/main" id="{4FF9638D-8B19-44D9-8A30-4627FB06D49B}"/>
              </a:ext>
            </a:extLst>
          </p:cNvPr>
          <p:cNvGrpSpPr/>
          <p:nvPr/>
        </p:nvGrpSpPr>
        <p:grpSpPr>
          <a:xfrm>
            <a:off x="3628243" y="2316441"/>
            <a:ext cx="2736158" cy="646331"/>
            <a:chOff x="3628243" y="2238384"/>
            <a:chExt cx="2736158" cy="646331"/>
          </a:xfrm>
        </p:grpSpPr>
        <p:grpSp>
          <p:nvGrpSpPr>
            <p:cNvPr id="42" name="Group 41">
              <a:extLst>
                <a:ext uri="{FF2B5EF4-FFF2-40B4-BE49-F238E27FC236}">
                  <a16:creationId xmlns="" xmlns:a16="http://schemas.microsoft.com/office/drawing/2014/main" id="{68BB27E8-21ED-4428-B562-C66A74CCD8EA}"/>
                </a:ext>
              </a:extLst>
            </p:cNvPr>
            <p:cNvGrpSpPr/>
            <p:nvPr/>
          </p:nvGrpSpPr>
          <p:grpSpPr>
            <a:xfrm>
              <a:off x="3628243" y="2238384"/>
              <a:ext cx="2736158" cy="646331"/>
              <a:chOff x="786288" y="1415634"/>
              <a:chExt cx="2736158" cy="646331"/>
            </a:xfrm>
          </p:grpSpPr>
          <p:sp>
            <p:nvSpPr>
              <p:cNvPr id="47" name="Rectangle 46">
                <a:extLst>
                  <a:ext uri="{FF2B5EF4-FFF2-40B4-BE49-F238E27FC236}">
                    <a16:creationId xmlns="" xmlns:a16="http://schemas.microsoft.com/office/drawing/2014/main" id="{9720D4DD-0678-490E-8C8E-39FBE9F92DD7}"/>
                  </a:ext>
                </a:extLst>
              </p:cNvPr>
              <p:cNvSpPr/>
              <p:nvPr/>
            </p:nvSpPr>
            <p:spPr>
              <a:xfrm>
                <a:off x="1942374" y="1415634"/>
                <a:ext cx="1580072" cy="646331"/>
              </a:xfrm>
              <a:prstGeom prst="rect">
                <a:avLst/>
              </a:prstGeom>
            </p:spPr>
            <p:txBody>
              <a:bodyPr wrap="square">
                <a:spAutoFit/>
              </a:bodyPr>
              <a:lstStyle/>
              <a:p>
                <a:r>
                  <a:rPr lang="en-US" dirty="0">
                    <a:solidFill>
                      <a:schemeClr val="accent3"/>
                    </a:solidFill>
                  </a:rPr>
                  <a:t>Market uncertainty</a:t>
                </a:r>
              </a:p>
            </p:txBody>
          </p:sp>
          <p:sp>
            <p:nvSpPr>
              <p:cNvPr id="48" name="Oval 47">
                <a:extLst>
                  <a:ext uri="{FF2B5EF4-FFF2-40B4-BE49-F238E27FC236}">
                    <a16:creationId xmlns="" xmlns:a16="http://schemas.microsoft.com/office/drawing/2014/main" id="{04A4A949-441C-4B30-989B-3D9504C7C52A}"/>
                  </a:ext>
                </a:extLst>
              </p:cNvPr>
              <p:cNvSpPr/>
              <p:nvPr/>
            </p:nvSpPr>
            <p:spPr>
              <a:xfrm>
                <a:off x="1357157" y="1453449"/>
                <a:ext cx="585216" cy="5852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 xmlns:a16="http://schemas.microsoft.com/office/drawing/2014/main" id="{DAFCD2A9-91F2-479C-A476-0C2564E0B656}"/>
                  </a:ext>
                </a:extLst>
              </p:cNvPr>
              <p:cNvSpPr/>
              <p:nvPr/>
            </p:nvSpPr>
            <p:spPr>
              <a:xfrm>
                <a:off x="786288" y="1453669"/>
                <a:ext cx="649537" cy="584775"/>
              </a:xfrm>
              <a:prstGeom prst="rect">
                <a:avLst/>
              </a:prstGeom>
            </p:spPr>
            <p:txBody>
              <a:bodyPr wrap="none" anchor="ctr" anchorCtr="0">
                <a:spAutoFit/>
              </a:bodyPr>
              <a:lstStyle/>
              <a:p>
                <a:pPr algn="r"/>
                <a:r>
                  <a:rPr lang="en-US" sz="3200" b="1" dirty="0">
                    <a:solidFill>
                      <a:schemeClr val="tx2">
                        <a:lumMod val="40000"/>
                        <a:lumOff val="60000"/>
                      </a:schemeClr>
                    </a:solidFill>
                  </a:rPr>
                  <a:t>07</a:t>
                </a:r>
              </a:p>
            </p:txBody>
          </p:sp>
        </p:grpSp>
        <p:pic>
          <p:nvPicPr>
            <p:cNvPr id="60" name="Picture 59">
              <a:extLst>
                <a:ext uri="{FF2B5EF4-FFF2-40B4-BE49-F238E27FC236}">
                  <a16:creationId xmlns="" xmlns:a16="http://schemas.microsoft.com/office/drawing/2014/main" id="{8CCF32B2-6C7B-4FBC-92F6-7528D3BF2FA7}"/>
                </a:ext>
              </a:extLst>
            </p:cNvPr>
            <p:cNvPicPr>
              <a:picLocks/>
            </p:cNvPicPr>
            <p:nvPr/>
          </p:nvPicPr>
          <p:blipFill>
            <a:blip r:embed="rId9" cstate="print">
              <a:extLst>
                <a:ext uri="{28A0092B-C50C-407E-A947-70E740481C1C}">
                  <a14:useLocalDpi xmlns:a14="http://schemas.microsoft.com/office/drawing/2010/main"/>
                </a:ext>
              </a:extLst>
            </a:blip>
            <a:stretch>
              <a:fillRect/>
            </a:stretch>
          </p:blipFill>
          <p:spPr>
            <a:xfrm>
              <a:off x="4259758" y="2334642"/>
              <a:ext cx="463924" cy="463924"/>
            </a:xfrm>
            <a:prstGeom prst="rect">
              <a:avLst/>
            </a:prstGeom>
          </p:spPr>
        </p:pic>
      </p:grpSp>
      <p:grpSp>
        <p:nvGrpSpPr>
          <p:cNvPr id="69" name="Group 68">
            <a:extLst>
              <a:ext uri="{FF2B5EF4-FFF2-40B4-BE49-F238E27FC236}">
                <a16:creationId xmlns="" xmlns:a16="http://schemas.microsoft.com/office/drawing/2014/main" id="{F0C4C6EB-BE0C-4783-8CFC-53AD7938E7A6}"/>
              </a:ext>
            </a:extLst>
          </p:cNvPr>
          <p:cNvGrpSpPr/>
          <p:nvPr/>
        </p:nvGrpSpPr>
        <p:grpSpPr>
          <a:xfrm>
            <a:off x="3628243" y="3122142"/>
            <a:ext cx="2486899" cy="585216"/>
            <a:chOff x="3628243" y="3044085"/>
            <a:chExt cx="2486899" cy="585216"/>
          </a:xfrm>
        </p:grpSpPr>
        <p:grpSp>
          <p:nvGrpSpPr>
            <p:cNvPr id="43" name="Group 42">
              <a:extLst>
                <a:ext uri="{FF2B5EF4-FFF2-40B4-BE49-F238E27FC236}">
                  <a16:creationId xmlns="" xmlns:a16="http://schemas.microsoft.com/office/drawing/2014/main" id="{E5205FEC-FB2C-4431-BD27-64FA660B1E57}"/>
                </a:ext>
              </a:extLst>
            </p:cNvPr>
            <p:cNvGrpSpPr/>
            <p:nvPr/>
          </p:nvGrpSpPr>
          <p:grpSpPr>
            <a:xfrm>
              <a:off x="3628243" y="3044085"/>
              <a:ext cx="2486899" cy="585216"/>
              <a:chOff x="786288" y="1453449"/>
              <a:chExt cx="2486899" cy="585216"/>
            </a:xfrm>
          </p:grpSpPr>
          <p:sp>
            <p:nvSpPr>
              <p:cNvPr id="44" name="Rectangle 43">
                <a:extLst>
                  <a:ext uri="{FF2B5EF4-FFF2-40B4-BE49-F238E27FC236}">
                    <a16:creationId xmlns="" xmlns:a16="http://schemas.microsoft.com/office/drawing/2014/main" id="{1ACA3546-FD12-40D4-88CC-19ABA93ADF9E}"/>
                  </a:ext>
                </a:extLst>
              </p:cNvPr>
              <p:cNvSpPr/>
              <p:nvPr/>
            </p:nvSpPr>
            <p:spPr>
              <a:xfrm>
                <a:off x="1942373" y="1561391"/>
                <a:ext cx="1330814" cy="369332"/>
              </a:xfrm>
              <a:prstGeom prst="rect">
                <a:avLst/>
              </a:prstGeom>
            </p:spPr>
            <p:txBody>
              <a:bodyPr wrap="none">
                <a:spAutoFit/>
              </a:bodyPr>
              <a:lstStyle/>
              <a:p>
                <a:r>
                  <a:rPr lang="en-US" dirty="0">
                    <a:solidFill>
                      <a:schemeClr val="accent3"/>
                    </a:solidFill>
                  </a:rPr>
                  <a:t>Cash outlay</a:t>
                </a:r>
              </a:p>
            </p:txBody>
          </p:sp>
          <p:sp>
            <p:nvSpPr>
              <p:cNvPr id="45" name="Oval 44">
                <a:extLst>
                  <a:ext uri="{FF2B5EF4-FFF2-40B4-BE49-F238E27FC236}">
                    <a16:creationId xmlns="" xmlns:a16="http://schemas.microsoft.com/office/drawing/2014/main" id="{FA1B0BD1-B558-47BD-9A09-161DAD5B1F13}"/>
                  </a:ext>
                </a:extLst>
              </p:cNvPr>
              <p:cNvSpPr/>
              <p:nvPr/>
            </p:nvSpPr>
            <p:spPr>
              <a:xfrm>
                <a:off x="1357157" y="1453449"/>
                <a:ext cx="585216" cy="5852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 xmlns:a16="http://schemas.microsoft.com/office/drawing/2014/main" id="{BA019475-EB95-4D3B-8638-C6B5A452ED2B}"/>
                  </a:ext>
                </a:extLst>
              </p:cNvPr>
              <p:cNvSpPr/>
              <p:nvPr/>
            </p:nvSpPr>
            <p:spPr>
              <a:xfrm>
                <a:off x="786288" y="1453669"/>
                <a:ext cx="649537" cy="584775"/>
              </a:xfrm>
              <a:prstGeom prst="rect">
                <a:avLst/>
              </a:prstGeom>
            </p:spPr>
            <p:txBody>
              <a:bodyPr wrap="none" anchor="ctr" anchorCtr="0">
                <a:spAutoFit/>
              </a:bodyPr>
              <a:lstStyle/>
              <a:p>
                <a:pPr algn="r"/>
                <a:r>
                  <a:rPr lang="en-US" sz="3200" b="1" dirty="0">
                    <a:solidFill>
                      <a:schemeClr val="tx2">
                        <a:lumMod val="40000"/>
                        <a:lumOff val="60000"/>
                      </a:schemeClr>
                    </a:solidFill>
                  </a:rPr>
                  <a:t>08</a:t>
                </a:r>
              </a:p>
            </p:txBody>
          </p:sp>
        </p:grpSp>
        <p:pic>
          <p:nvPicPr>
            <p:cNvPr id="61" name="Picture 60">
              <a:extLst>
                <a:ext uri="{FF2B5EF4-FFF2-40B4-BE49-F238E27FC236}">
                  <a16:creationId xmlns="" xmlns:a16="http://schemas.microsoft.com/office/drawing/2014/main" id="{DDE6F371-73FF-40DA-BFEC-2E7D7DB9335A}"/>
                </a:ext>
              </a:extLst>
            </p:cNvPr>
            <p:cNvPicPr>
              <a:picLocks/>
            </p:cNvPicPr>
            <p:nvPr/>
          </p:nvPicPr>
          <p:blipFill>
            <a:blip r:embed="rId10" cstate="print">
              <a:extLst>
                <a:ext uri="{28A0092B-C50C-407E-A947-70E740481C1C}">
                  <a14:useLocalDpi xmlns:a14="http://schemas.microsoft.com/office/drawing/2010/main"/>
                </a:ext>
              </a:extLst>
            </a:blip>
            <a:stretch>
              <a:fillRect/>
            </a:stretch>
          </p:blipFill>
          <p:spPr>
            <a:xfrm>
              <a:off x="4302898" y="3136354"/>
              <a:ext cx="387182" cy="387182"/>
            </a:xfrm>
            <a:prstGeom prst="rect">
              <a:avLst/>
            </a:prstGeom>
          </p:spPr>
        </p:pic>
      </p:grpSp>
      <p:sp>
        <p:nvSpPr>
          <p:cNvPr id="70" name="Slide Number Placeholder 69">
            <a:extLst>
              <a:ext uri="{FF2B5EF4-FFF2-40B4-BE49-F238E27FC236}">
                <a16:creationId xmlns="" xmlns:a16="http://schemas.microsoft.com/office/drawing/2014/main" id="{2EB36D28-3352-42FC-AB3E-ACA9964D7217}"/>
              </a:ext>
            </a:extLst>
          </p:cNvPr>
          <p:cNvSpPr>
            <a:spLocks noGrp="1"/>
          </p:cNvSpPr>
          <p:nvPr>
            <p:ph type="sldNum" sz="quarter" idx="12"/>
          </p:nvPr>
        </p:nvSpPr>
        <p:spPr/>
        <p:txBody>
          <a:bodyPr/>
          <a:lstStyle/>
          <a:p>
            <a:fld id="{7F719C81-63A4-42FD-B6DA-A0393CDC7BCF}" type="slidenum">
              <a:rPr lang="en-US" smtClean="0"/>
              <a:pPr/>
              <a:t>2</a:t>
            </a:fld>
            <a:endParaRPr lang="en-US"/>
          </a:p>
        </p:txBody>
      </p:sp>
    </p:spTree>
    <p:extLst>
      <p:ext uri="{BB962C8B-B14F-4D97-AF65-F5344CB8AC3E}">
        <p14:creationId xmlns:p14="http://schemas.microsoft.com/office/powerpoint/2010/main" val="37824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5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D8AF63-D2AB-49BA-8024-D7FE0A18FD18}"/>
              </a:ext>
            </a:extLst>
          </p:cNvPr>
          <p:cNvSpPr>
            <a:spLocks noGrp="1"/>
          </p:cNvSpPr>
          <p:nvPr>
            <p:ph type="title"/>
          </p:nvPr>
        </p:nvSpPr>
        <p:spPr>
          <a:xfrm>
            <a:off x="465687" y="365126"/>
            <a:ext cx="5008990" cy="676024"/>
          </a:xfrm>
        </p:spPr>
        <p:txBody>
          <a:bodyPr/>
          <a:lstStyle/>
          <a:p>
            <a:r>
              <a:rPr lang="en-US" dirty="0"/>
              <a:t>Disadvantages of Syndication Investment </a:t>
            </a:r>
          </a:p>
        </p:txBody>
      </p:sp>
      <p:sp>
        <p:nvSpPr>
          <p:cNvPr id="3" name="Slide Number Placeholder 2">
            <a:extLst>
              <a:ext uri="{FF2B5EF4-FFF2-40B4-BE49-F238E27FC236}">
                <a16:creationId xmlns="" xmlns:a16="http://schemas.microsoft.com/office/drawing/2014/main" id="{C0C3E618-1FA4-4008-983B-5A815D408715}"/>
              </a:ext>
            </a:extLst>
          </p:cNvPr>
          <p:cNvSpPr>
            <a:spLocks noGrp="1"/>
          </p:cNvSpPr>
          <p:nvPr>
            <p:ph type="sldNum" sz="quarter" idx="12"/>
          </p:nvPr>
        </p:nvSpPr>
        <p:spPr/>
        <p:txBody>
          <a:bodyPr/>
          <a:lstStyle/>
          <a:p>
            <a:fld id="{7F719C81-63A4-42FD-B6DA-A0393CDC7BCF}" type="slidenum">
              <a:rPr lang="en-US" smtClean="0"/>
              <a:pPr/>
              <a:t>20</a:t>
            </a:fld>
            <a:endParaRPr lang="en-US"/>
          </a:p>
        </p:txBody>
      </p:sp>
      <p:sp>
        <p:nvSpPr>
          <p:cNvPr id="4" name="Rectangle 3">
            <a:extLst>
              <a:ext uri="{FF2B5EF4-FFF2-40B4-BE49-F238E27FC236}">
                <a16:creationId xmlns="" xmlns:a16="http://schemas.microsoft.com/office/drawing/2014/main" id="{3E24ABDA-CCAD-4860-9CCC-7A388AB961F8}"/>
              </a:ext>
            </a:extLst>
          </p:cNvPr>
          <p:cNvSpPr/>
          <p:nvPr/>
        </p:nvSpPr>
        <p:spPr>
          <a:xfrm>
            <a:off x="937846" y="1540276"/>
            <a:ext cx="4886882" cy="3857466"/>
          </a:xfrm>
          <a:prstGeom prst="rect">
            <a:avLst/>
          </a:prstGeom>
        </p:spPr>
        <p:txBody>
          <a:bodyPr wrap="square">
            <a:spAutoFit/>
          </a:bodyPr>
          <a:lstStyle/>
          <a:p>
            <a:pPr>
              <a:spcBef>
                <a:spcPts val="800"/>
              </a:spcBef>
            </a:pPr>
            <a:r>
              <a:rPr lang="en-US" dirty="0">
                <a:solidFill>
                  <a:schemeClr val="tx2"/>
                </a:solidFill>
              </a:rPr>
              <a:t>No actual ownership </a:t>
            </a:r>
          </a:p>
          <a:p>
            <a:pPr>
              <a:spcBef>
                <a:spcPts val="800"/>
              </a:spcBef>
            </a:pPr>
            <a:r>
              <a:rPr lang="en-US" dirty="0">
                <a:solidFill>
                  <a:schemeClr val="tx2"/>
                </a:solidFill>
              </a:rPr>
              <a:t>No ability to create a portfolio</a:t>
            </a:r>
          </a:p>
          <a:p>
            <a:pPr>
              <a:spcBef>
                <a:spcPts val="800"/>
              </a:spcBef>
            </a:pPr>
            <a:r>
              <a:rPr lang="en-US" dirty="0">
                <a:solidFill>
                  <a:schemeClr val="tx2"/>
                </a:solidFill>
              </a:rPr>
              <a:t>Investment is not liquid </a:t>
            </a:r>
          </a:p>
          <a:p>
            <a:pPr>
              <a:spcBef>
                <a:spcPts val="800"/>
              </a:spcBef>
            </a:pPr>
            <a:r>
              <a:rPr lang="en-US" dirty="0">
                <a:solidFill>
                  <a:schemeClr val="tx2"/>
                </a:solidFill>
              </a:rPr>
              <a:t>No equity available </a:t>
            </a:r>
          </a:p>
          <a:p>
            <a:pPr>
              <a:spcBef>
                <a:spcPts val="800"/>
              </a:spcBef>
            </a:pPr>
            <a:r>
              <a:rPr lang="en-US" dirty="0">
                <a:solidFill>
                  <a:schemeClr val="tx2"/>
                </a:solidFill>
              </a:rPr>
              <a:t>No bank lending available </a:t>
            </a:r>
          </a:p>
          <a:p>
            <a:pPr>
              <a:spcBef>
                <a:spcPts val="800"/>
              </a:spcBef>
            </a:pPr>
            <a:r>
              <a:rPr lang="en-US" dirty="0">
                <a:solidFill>
                  <a:schemeClr val="tx2"/>
                </a:solidFill>
              </a:rPr>
              <a:t>Generally, most </a:t>
            </a:r>
            <a:r>
              <a:rPr lang="en-US" dirty="0" smtClean="0">
                <a:solidFill>
                  <a:schemeClr val="tx2"/>
                </a:solidFill>
              </a:rPr>
              <a:t>syndications </a:t>
            </a:r>
            <a:r>
              <a:rPr lang="en-US" dirty="0">
                <a:solidFill>
                  <a:schemeClr val="tx2"/>
                </a:solidFill>
              </a:rPr>
              <a:t>do not have a long </a:t>
            </a:r>
            <a:r>
              <a:rPr lang="en-US" dirty="0" smtClean="0">
                <a:solidFill>
                  <a:schemeClr val="tx2"/>
                </a:solidFill>
              </a:rPr>
              <a:t>term “never </a:t>
            </a:r>
            <a:r>
              <a:rPr lang="en-US" dirty="0">
                <a:solidFill>
                  <a:schemeClr val="tx2"/>
                </a:solidFill>
              </a:rPr>
              <a:t>sell” </a:t>
            </a:r>
            <a:r>
              <a:rPr lang="en-US" dirty="0" smtClean="0">
                <a:solidFill>
                  <a:schemeClr val="tx2"/>
                </a:solidFill>
              </a:rPr>
              <a:t>philosophy, meaning </a:t>
            </a:r>
            <a:r>
              <a:rPr lang="en-US" dirty="0">
                <a:solidFill>
                  <a:schemeClr val="tx2"/>
                </a:solidFill>
              </a:rPr>
              <a:t>once a suitable profit has been made, the syndicate will sell and return investors funds plus </a:t>
            </a:r>
            <a:r>
              <a:rPr lang="en-US" dirty="0" smtClean="0">
                <a:solidFill>
                  <a:schemeClr val="tx2"/>
                </a:solidFill>
              </a:rPr>
              <a:t>profits</a:t>
            </a:r>
          </a:p>
          <a:p>
            <a:pPr>
              <a:spcBef>
                <a:spcPts val="800"/>
              </a:spcBef>
            </a:pPr>
            <a:r>
              <a:rPr lang="en-US" dirty="0" smtClean="0">
                <a:solidFill>
                  <a:schemeClr val="tx2"/>
                </a:solidFill>
              </a:rPr>
              <a:t>Not </a:t>
            </a:r>
            <a:r>
              <a:rPr lang="en-US" dirty="0">
                <a:solidFill>
                  <a:schemeClr val="tx2"/>
                </a:solidFill>
              </a:rPr>
              <a:t>open to the public. Qualified investors </a:t>
            </a:r>
            <a:r>
              <a:rPr lang="en-US" dirty="0" smtClean="0">
                <a:solidFill>
                  <a:schemeClr val="tx2"/>
                </a:solidFill>
              </a:rPr>
              <a:t>only</a:t>
            </a:r>
          </a:p>
          <a:p>
            <a:pPr>
              <a:spcBef>
                <a:spcPts val="800"/>
              </a:spcBef>
            </a:pPr>
            <a:r>
              <a:rPr lang="en-US" dirty="0" smtClean="0">
                <a:solidFill>
                  <a:schemeClr val="tx2"/>
                </a:solidFill>
              </a:rPr>
              <a:t>Strong Demand </a:t>
            </a:r>
            <a:endParaRPr lang="en-US" dirty="0">
              <a:solidFill>
                <a:schemeClr val="tx2"/>
              </a:solidFill>
            </a:endParaRPr>
          </a:p>
        </p:txBody>
      </p:sp>
      <p:pic>
        <p:nvPicPr>
          <p:cNvPr id="23" name="Picture 22" descr="A person standing in a dark room&#10;&#10;Description automatically generated">
            <a:extLst>
              <a:ext uri="{FF2B5EF4-FFF2-40B4-BE49-F238E27FC236}">
                <a16:creationId xmlns="" xmlns:a16="http://schemas.microsoft.com/office/drawing/2014/main" id="{0D95E781-5647-4727-A94C-45212F9A575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6988" t="12214" r="21478" b="9501"/>
          <a:stretch/>
        </p:blipFill>
        <p:spPr>
          <a:xfrm>
            <a:off x="5321147" y="1101185"/>
            <a:ext cx="3500384" cy="5756815"/>
          </a:xfrm>
          <a:prstGeom prst="rect">
            <a:avLst/>
          </a:prstGeom>
        </p:spPr>
      </p:pic>
      <p:pic>
        <p:nvPicPr>
          <p:cNvPr id="24" name="Picture 23">
            <a:extLst>
              <a:ext uri="{FF2B5EF4-FFF2-40B4-BE49-F238E27FC236}">
                <a16:creationId xmlns="" xmlns:a16="http://schemas.microsoft.com/office/drawing/2014/main" id="{FA38C4F1-13AD-4EA2-B00F-E8840CCF8C85}"/>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74629" y="1582010"/>
            <a:ext cx="288000" cy="288000"/>
          </a:xfrm>
          <a:prstGeom prst="rect">
            <a:avLst/>
          </a:prstGeom>
        </p:spPr>
      </p:pic>
      <p:pic>
        <p:nvPicPr>
          <p:cNvPr id="25" name="Picture 24">
            <a:extLst>
              <a:ext uri="{FF2B5EF4-FFF2-40B4-BE49-F238E27FC236}">
                <a16:creationId xmlns="" xmlns:a16="http://schemas.microsoft.com/office/drawing/2014/main" id="{DADEE2BD-854E-4337-ACDA-E8AD1D012A0A}"/>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74629" y="1958395"/>
            <a:ext cx="288000" cy="288000"/>
          </a:xfrm>
          <a:prstGeom prst="rect">
            <a:avLst/>
          </a:prstGeom>
        </p:spPr>
      </p:pic>
      <p:pic>
        <p:nvPicPr>
          <p:cNvPr id="26" name="Picture 25">
            <a:extLst>
              <a:ext uri="{FF2B5EF4-FFF2-40B4-BE49-F238E27FC236}">
                <a16:creationId xmlns="" xmlns:a16="http://schemas.microsoft.com/office/drawing/2014/main" id="{349F999C-61F4-4297-9E9D-AD07A5CA2532}"/>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74629" y="2334780"/>
            <a:ext cx="288000" cy="288000"/>
          </a:xfrm>
          <a:prstGeom prst="rect">
            <a:avLst/>
          </a:prstGeom>
        </p:spPr>
      </p:pic>
      <p:pic>
        <p:nvPicPr>
          <p:cNvPr id="27" name="Picture 26">
            <a:extLst>
              <a:ext uri="{FF2B5EF4-FFF2-40B4-BE49-F238E27FC236}">
                <a16:creationId xmlns="" xmlns:a16="http://schemas.microsoft.com/office/drawing/2014/main" id="{3752C6FD-669F-43C8-9020-E795B558E9F7}"/>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74629" y="2711165"/>
            <a:ext cx="288000" cy="288000"/>
          </a:xfrm>
          <a:prstGeom prst="rect">
            <a:avLst/>
          </a:prstGeom>
        </p:spPr>
      </p:pic>
      <p:pic>
        <p:nvPicPr>
          <p:cNvPr id="28" name="Picture 27">
            <a:extLst>
              <a:ext uri="{FF2B5EF4-FFF2-40B4-BE49-F238E27FC236}">
                <a16:creationId xmlns="" xmlns:a16="http://schemas.microsoft.com/office/drawing/2014/main" id="{1E0909EE-AA6D-466B-87D2-9152ADE8AF97}"/>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74629" y="3087550"/>
            <a:ext cx="288000" cy="288000"/>
          </a:xfrm>
          <a:prstGeom prst="rect">
            <a:avLst/>
          </a:prstGeom>
        </p:spPr>
      </p:pic>
      <p:pic>
        <p:nvPicPr>
          <p:cNvPr id="29" name="Picture 28">
            <a:extLst>
              <a:ext uri="{FF2B5EF4-FFF2-40B4-BE49-F238E27FC236}">
                <a16:creationId xmlns="" xmlns:a16="http://schemas.microsoft.com/office/drawing/2014/main" id="{AE3BC3D3-8D03-4C4F-A081-3CD18A2F033E}"/>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74629" y="3463937"/>
            <a:ext cx="288000" cy="288000"/>
          </a:xfrm>
          <a:prstGeom prst="rect">
            <a:avLst/>
          </a:prstGeom>
        </p:spPr>
      </p:pic>
      <p:pic>
        <p:nvPicPr>
          <p:cNvPr id="30" name="Picture 29">
            <a:extLst>
              <a:ext uri="{FF2B5EF4-FFF2-40B4-BE49-F238E27FC236}">
                <a16:creationId xmlns="" xmlns:a16="http://schemas.microsoft.com/office/drawing/2014/main" id="{3AF09518-D576-4A87-9BC8-14955A17ECE4}"/>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701206" y="4654809"/>
            <a:ext cx="288000" cy="288000"/>
          </a:xfrm>
          <a:prstGeom prst="rect">
            <a:avLst/>
          </a:prstGeom>
        </p:spPr>
      </p:pic>
      <p:pic>
        <p:nvPicPr>
          <p:cNvPr id="31" name="Picture 30">
            <a:extLst>
              <a:ext uri="{FF2B5EF4-FFF2-40B4-BE49-F238E27FC236}">
                <a16:creationId xmlns="" xmlns:a16="http://schemas.microsoft.com/office/drawing/2014/main" id="{77E72E5C-6351-43D1-927D-23C5F6E6B48B}"/>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97730" y="5034215"/>
            <a:ext cx="288000" cy="288000"/>
          </a:xfrm>
          <a:prstGeom prst="rect">
            <a:avLst/>
          </a:prstGeom>
        </p:spPr>
      </p:pic>
    </p:spTree>
    <p:extLst>
      <p:ext uri="{BB962C8B-B14F-4D97-AF65-F5344CB8AC3E}">
        <p14:creationId xmlns:p14="http://schemas.microsoft.com/office/powerpoint/2010/main" val="133306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wipe(left)">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wipe(left)">
                                      <p:cBhvr>
                                        <p:cTn id="52" dur="500"/>
                                        <p:tgtEl>
                                          <p:spTgt spid="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Effect transition="in" filter="wipe(left)">
                                      <p:cBhvr>
                                        <p:cTn id="62" dur="500"/>
                                        <p:tgtEl>
                                          <p:spTgt spid="4">
                                            <p:txEl>
                                              <p:pRg st="5" end="5"/>
                                            </p:txEl>
                                          </p:spTgt>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animEffect transition="in" filter="wipe(left)">
                                      <p:cBhvr>
                                        <p:cTn id="65" dur="500"/>
                                        <p:tgtEl>
                                          <p:spTgt spid="4">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p:cTn id="77" dur="500" fill="hold"/>
                                        <p:tgtEl>
                                          <p:spTgt spid="31"/>
                                        </p:tgtEl>
                                        <p:attrNameLst>
                                          <p:attrName>ppt_w</p:attrName>
                                        </p:attrNameLst>
                                      </p:cBhvr>
                                      <p:tavLst>
                                        <p:tav tm="0">
                                          <p:val>
                                            <p:fltVal val="0"/>
                                          </p:val>
                                        </p:tav>
                                        <p:tav tm="100000">
                                          <p:val>
                                            <p:strVal val="#ppt_w"/>
                                          </p:val>
                                        </p:tav>
                                      </p:tavLst>
                                    </p:anim>
                                    <p:anim calcmode="lin" valueType="num">
                                      <p:cBhvr>
                                        <p:cTn id="78" dur="500" fill="hold"/>
                                        <p:tgtEl>
                                          <p:spTgt spid="31"/>
                                        </p:tgtEl>
                                        <p:attrNameLst>
                                          <p:attrName>ppt_h</p:attrName>
                                        </p:attrNameLst>
                                      </p:cBhvr>
                                      <p:tavLst>
                                        <p:tav tm="0">
                                          <p:val>
                                            <p:fltVal val="0"/>
                                          </p:val>
                                        </p:tav>
                                        <p:tav tm="100000">
                                          <p:val>
                                            <p:strVal val="#ppt_h"/>
                                          </p:val>
                                        </p:tav>
                                      </p:tavLst>
                                    </p:anim>
                                    <p:animEffect transition="in" filter="fad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4">
                                            <p:txEl>
                                              <p:pRg st="7" end="7"/>
                                            </p:txEl>
                                          </p:spTgt>
                                        </p:tgtEl>
                                        <p:attrNameLst>
                                          <p:attrName>style.visibility</p:attrName>
                                        </p:attrNameLst>
                                      </p:cBhvr>
                                      <p:to>
                                        <p:strVal val="visible"/>
                                      </p:to>
                                    </p:set>
                                    <p:animEffect transition="in" filter="wipe(left)">
                                      <p:cBhvr>
                                        <p:cTn id="84"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F96003-F926-45C7-BEB1-A2C5CF1A4A60}"/>
              </a:ext>
            </a:extLst>
          </p:cNvPr>
          <p:cNvSpPr>
            <a:spLocks noGrp="1"/>
          </p:cNvSpPr>
          <p:nvPr>
            <p:ph type="title"/>
          </p:nvPr>
        </p:nvSpPr>
        <p:spPr>
          <a:xfrm>
            <a:off x="465687" y="365126"/>
            <a:ext cx="3930467" cy="676024"/>
          </a:xfrm>
        </p:spPr>
        <p:txBody>
          <a:bodyPr/>
          <a:lstStyle/>
          <a:p>
            <a:r>
              <a:rPr lang="en-US" dirty="0"/>
              <a:t>Investors May</a:t>
            </a:r>
            <a:br>
              <a:rPr lang="en-US" dirty="0"/>
            </a:br>
            <a:r>
              <a:rPr lang="en-US" dirty="0"/>
              <a:t>Benefit From:</a:t>
            </a:r>
          </a:p>
        </p:txBody>
      </p:sp>
      <p:sp>
        <p:nvSpPr>
          <p:cNvPr id="3" name="Slide Number Placeholder 2">
            <a:extLst>
              <a:ext uri="{FF2B5EF4-FFF2-40B4-BE49-F238E27FC236}">
                <a16:creationId xmlns="" xmlns:a16="http://schemas.microsoft.com/office/drawing/2014/main" id="{3148A46F-C1AD-4762-A660-72574ECA4FEA}"/>
              </a:ext>
            </a:extLst>
          </p:cNvPr>
          <p:cNvSpPr>
            <a:spLocks noGrp="1"/>
          </p:cNvSpPr>
          <p:nvPr>
            <p:ph type="sldNum" sz="quarter" idx="12"/>
          </p:nvPr>
        </p:nvSpPr>
        <p:spPr/>
        <p:txBody>
          <a:bodyPr/>
          <a:lstStyle/>
          <a:p>
            <a:fld id="{7F719C81-63A4-42FD-B6DA-A0393CDC7BCF}" type="slidenum">
              <a:rPr lang="en-US" smtClean="0"/>
              <a:pPr/>
              <a:t>21</a:t>
            </a:fld>
            <a:endParaRPr lang="en-US"/>
          </a:p>
        </p:txBody>
      </p:sp>
      <p:pic>
        <p:nvPicPr>
          <p:cNvPr id="30" name="Picture 29" descr="A person wearing a white shirt&#10;&#10;Description automatically generated">
            <a:extLst>
              <a:ext uri="{FF2B5EF4-FFF2-40B4-BE49-F238E27FC236}">
                <a16:creationId xmlns="" xmlns:a16="http://schemas.microsoft.com/office/drawing/2014/main" id="{B5CCA702-19C0-46C0-89C5-0245F9B656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3444" r="14191"/>
          <a:stretch/>
        </p:blipFill>
        <p:spPr>
          <a:xfrm>
            <a:off x="4572000" y="1969806"/>
            <a:ext cx="4572000" cy="4888193"/>
          </a:xfrm>
          <a:prstGeom prst="rect">
            <a:avLst/>
          </a:prstGeom>
        </p:spPr>
      </p:pic>
      <p:grpSp>
        <p:nvGrpSpPr>
          <p:cNvPr id="64" name="Group 63">
            <a:extLst>
              <a:ext uri="{FF2B5EF4-FFF2-40B4-BE49-F238E27FC236}">
                <a16:creationId xmlns="" xmlns:a16="http://schemas.microsoft.com/office/drawing/2014/main" id="{95256D25-BC0C-483D-A6FC-BBB277E96294}"/>
              </a:ext>
            </a:extLst>
          </p:cNvPr>
          <p:cNvGrpSpPr/>
          <p:nvPr/>
        </p:nvGrpSpPr>
        <p:grpSpPr>
          <a:xfrm>
            <a:off x="0" y="1928240"/>
            <a:ext cx="4770475" cy="1152675"/>
            <a:chOff x="0" y="1928240"/>
            <a:chExt cx="4770475" cy="1152675"/>
          </a:xfrm>
        </p:grpSpPr>
        <p:sp>
          <p:nvSpPr>
            <p:cNvPr id="18" name="Rectangle 49">
              <a:extLst>
                <a:ext uri="{FF2B5EF4-FFF2-40B4-BE49-F238E27FC236}">
                  <a16:creationId xmlns="" xmlns:a16="http://schemas.microsoft.com/office/drawing/2014/main" id="{BAC36EF4-5FFC-4853-B16E-A3E1224A92C9}"/>
                </a:ext>
              </a:extLst>
            </p:cNvPr>
            <p:cNvSpPr>
              <a:spLocks noChangeArrowheads="1"/>
            </p:cNvSpPr>
            <p:nvPr/>
          </p:nvSpPr>
          <p:spPr bwMode="auto">
            <a:xfrm>
              <a:off x="0" y="1928240"/>
              <a:ext cx="1079919" cy="1000031"/>
            </a:xfrm>
            <a:prstGeom prst="rect">
              <a:avLst/>
            </a:pr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9" name="Rectangle 50">
              <a:extLst>
                <a:ext uri="{FF2B5EF4-FFF2-40B4-BE49-F238E27FC236}">
                  <a16:creationId xmlns="" xmlns:a16="http://schemas.microsoft.com/office/drawing/2014/main" id="{310B67B5-094E-4EA5-8853-9DB8788A06E8}"/>
                </a:ext>
              </a:extLst>
            </p:cNvPr>
            <p:cNvSpPr>
              <a:spLocks noChangeArrowheads="1"/>
            </p:cNvSpPr>
            <p:nvPr/>
          </p:nvSpPr>
          <p:spPr bwMode="auto">
            <a:xfrm>
              <a:off x="0" y="1928240"/>
              <a:ext cx="1079919" cy="100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0" name="Freeform 51">
              <a:extLst>
                <a:ext uri="{FF2B5EF4-FFF2-40B4-BE49-F238E27FC236}">
                  <a16:creationId xmlns="" xmlns:a16="http://schemas.microsoft.com/office/drawing/2014/main" id="{A2CF2F2A-7EF8-4ECA-9C6B-73ED43B048AD}"/>
                </a:ext>
              </a:extLst>
            </p:cNvPr>
            <p:cNvSpPr>
              <a:spLocks/>
            </p:cNvSpPr>
            <p:nvPr/>
          </p:nvSpPr>
          <p:spPr bwMode="auto">
            <a:xfrm>
              <a:off x="1079919" y="1928240"/>
              <a:ext cx="416561" cy="1149821"/>
            </a:xfrm>
            <a:custGeom>
              <a:avLst/>
              <a:gdLst>
                <a:gd name="T0" fmla="*/ 0 w 292"/>
                <a:gd name="T1" fmla="*/ 701 h 806"/>
                <a:gd name="T2" fmla="*/ 0 w 292"/>
                <a:gd name="T3" fmla="*/ 0 h 806"/>
                <a:gd name="T4" fmla="*/ 292 w 292"/>
                <a:gd name="T5" fmla="*/ 211 h 806"/>
                <a:gd name="T6" fmla="*/ 292 w 292"/>
                <a:gd name="T7" fmla="*/ 806 h 806"/>
                <a:gd name="T8" fmla="*/ 0 w 292"/>
                <a:gd name="T9" fmla="*/ 701 h 806"/>
              </a:gdLst>
              <a:ahLst/>
              <a:cxnLst>
                <a:cxn ang="0">
                  <a:pos x="T0" y="T1"/>
                </a:cxn>
                <a:cxn ang="0">
                  <a:pos x="T2" y="T3"/>
                </a:cxn>
                <a:cxn ang="0">
                  <a:pos x="T4" y="T5"/>
                </a:cxn>
                <a:cxn ang="0">
                  <a:pos x="T6" y="T7"/>
                </a:cxn>
                <a:cxn ang="0">
                  <a:pos x="T8" y="T9"/>
                </a:cxn>
              </a:cxnLst>
              <a:rect l="0" t="0" r="r" b="b"/>
              <a:pathLst>
                <a:path w="292" h="806">
                  <a:moveTo>
                    <a:pt x="0" y="701"/>
                  </a:moveTo>
                  <a:lnTo>
                    <a:pt x="0" y="0"/>
                  </a:lnTo>
                  <a:lnTo>
                    <a:pt x="292" y="211"/>
                  </a:lnTo>
                  <a:lnTo>
                    <a:pt x="292" y="806"/>
                  </a:lnTo>
                  <a:lnTo>
                    <a:pt x="0" y="701"/>
                  </a:ln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1" name="Freeform 52">
              <a:extLst>
                <a:ext uri="{FF2B5EF4-FFF2-40B4-BE49-F238E27FC236}">
                  <a16:creationId xmlns="" xmlns:a16="http://schemas.microsoft.com/office/drawing/2014/main" id="{4ABAE3BE-E19D-49A1-84B4-8FFF35CC5D28}"/>
                </a:ext>
              </a:extLst>
            </p:cNvPr>
            <p:cNvSpPr>
              <a:spLocks/>
            </p:cNvSpPr>
            <p:nvPr/>
          </p:nvSpPr>
          <p:spPr bwMode="auto">
            <a:xfrm>
              <a:off x="1079919" y="1928240"/>
              <a:ext cx="416561" cy="1149821"/>
            </a:xfrm>
            <a:custGeom>
              <a:avLst/>
              <a:gdLst>
                <a:gd name="T0" fmla="*/ 0 w 292"/>
                <a:gd name="T1" fmla="*/ 701 h 806"/>
                <a:gd name="T2" fmla="*/ 0 w 292"/>
                <a:gd name="T3" fmla="*/ 0 h 806"/>
                <a:gd name="T4" fmla="*/ 292 w 292"/>
                <a:gd name="T5" fmla="*/ 211 h 806"/>
                <a:gd name="T6" fmla="*/ 292 w 292"/>
                <a:gd name="T7" fmla="*/ 806 h 806"/>
                <a:gd name="T8" fmla="*/ 0 w 292"/>
                <a:gd name="T9" fmla="*/ 701 h 806"/>
              </a:gdLst>
              <a:ahLst/>
              <a:cxnLst>
                <a:cxn ang="0">
                  <a:pos x="T0" y="T1"/>
                </a:cxn>
                <a:cxn ang="0">
                  <a:pos x="T2" y="T3"/>
                </a:cxn>
                <a:cxn ang="0">
                  <a:pos x="T4" y="T5"/>
                </a:cxn>
                <a:cxn ang="0">
                  <a:pos x="T6" y="T7"/>
                </a:cxn>
                <a:cxn ang="0">
                  <a:pos x="T8" y="T9"/>
                </a:cxn>
              </a:cxnLst>
              <a:rect l="0" t="0" r="r" b="b"/>
              <a:pathLst>
                <a:path w="292" h="806">
                  <a:moveTo>
                    <a:pt x="0" y="701"/>
                  </a:moveTo>
                  <a:lnTo>
                    <a:pt x="0" y="0"/>
                  </a:lnTo>
                  <a:lnTo>
                    <a:pt x="292" y="211"/>
                  </a:lnTo>
                  <a:lnTo>
                    <a:pt x="292" y="806"/>
                  </a:lnTo>
                  <a:lnTo>
                    <a:pt x="0" y="7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2" name="Freeform 53">
              <a:extLst>
                <a:ext uri="{FF2B5EF4-FFF2-40B4-BE49-F238E27FC236}">
                  <a16:creationId xmlns="" xmlns:a16="http://schemas.microsoft.com/office/drawing/2014/main" id="{FEEC9436-8ACC-46EA-87E8-DE2CF7A834C1}"/>
                </a:ext>
              </a:extLst>
            </p:cNvPr>
            <p:cNvSpPr>
              <a:spLocks/>
            </p:cNvSpPr>
            <p:nvPr/>
          </p:nvSpPr>
          <p:spPr bwMode="auto">
            <a:xfrm>
              <a:off x="1496480" y="2229248"/>
              <a:ext cx="3273995" cy="851667"/>
            </a:xfrm>
            <a:custGeom>
              <a:avLst/>
              <a:gdLst>
                <a:gd name="T0" fmla="*/ 2079 w 2295"/>
                <a:gd name="T1" fmla="*/ 597 h 597"/>
                <a:gd name="T2" fmla="*/ 2295 w 2295"/>
                <a:gd name="T3" fmla="*/ 299 h 597"/>
                <a:gd name="T4" fmla="*/ 2079 w 2295"/>
                <a:gd name="T5" fmla="*/ 0 h 597"/>
                <a:gd name="T6" fmla="*/ 0 w 2295"/>
                <a:gd name="T7" fmla="*/ 0 h 597"/>
                <a:gd name="T8" fmla="*/ 0 w 2295"/>
                <a:gd name="T9" fmla="*/ 597 h 597"/>
                <a:gd name="T10" fmla="*/ 2079 w 2295"/>
                <a:gd name="T11" fmla="*/ 597 h 597"/>
              </a:gdLst>
              <a:ahLst/>
              <a:cxnLst>
                <a:cxn ang="0">
                  <a:pos x="T0" y="T1"/>
                </a:cxn>
                <a:cxn ang="0">
                  <a:pos x="T2" y="T3"/>
                </a:cxn>
                <a:cxn ang="0">
                  <a:pos x="T4" y="T5"/>
                </a:cxn>
                <a:cxn ang="0">
                  <a:pos x="T6" y="T7"/>
                </a:cxn>
                <a:cxn ang="0">
                  <a:pos x="T8" y="T9"/>
                </a:cxn>
                <a:cxn ang="0">
                  <a:pos x="T10" y="T11"/>
                </a:cxn>
              </a:cxnLst>
              <a:rect l="0" t="0" r="r" b="b"/>
              <a:pathLst>
                <a:path w="2295" h="597">
                  <a:moveTo>
                    <a:pt x="2079" y="597"/>
                  </a:moveTo>
                  <a:lnTo>
                    <a:pt x="2295" y="299"/>
                  </a:lnTo>
                  <a:lnTo>
                    <a:pt x="2079" y="0"/>
                  </a:lnTo>
                  <a:lnTo>
                    <a:pt x="0" y="0"/>
                  </a:lnTo>
                  <a:lnTo>
                    <a:pt x="0" y="597"/>
                  </a:lnTo>
                  <a:lnTo>
                    <a:pt x="2079" y="597"/>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3" name="Freeform 54">
              <a:extLst>
                <a:ext uri="{FF2B5EF4-FFF2-40B4-BE49-F238E27FC236}">
                  <a16:creationId xmlns="" xmlns:a16="http://schemas.microsoft.com/office/drawing/2014/main" id="{80A1BC11-57BB-494B-8BC1-A02776BDB973}"/>
                </a:ext>
              </a:extLst>
            </p:cNvPr>
            <p:cNvSpPr>
              <a:spLocks/>
            </p:cNvSpPr>
            <p:nvPr/>
          </p:nvSpPr>
          <p:spPr bwMode="auto">
            <a:xfrm>
              <a:off x="1496480" y="2229248"/>
              <a:ext cx="3273995" cy="851667"/>
            </a:xfrm>
            <a:custGeom>
              <a:avLst/>
              <a:gdLst>
                <a:gd name="T0" fmla="*/ 2079 w 2295"/>
                <a:gd name="T1" fmla="*/ 597 h 597"/>
                <a:gd name="T2" fmla="*/ 2295 w 2295"/>
                <a:gd name="T3" fmla="*/ 299 h 597"/>
                <a:gd name="T4" fmla="*/ 2079 w 2295"/>
                <a:gd name="T5" fmla="*/ 0 h 597"/>
                <a:gd name="T6" fmla="*/ 0 w 2295"/>
                <a:gd name="T7" fmla="*/ 0 h 597"/>
                <a:gd name="T8" fmla="*/ 0 w 2295"/>
                <a:gd name="T9" fmla="*/ 597 h 597"/>
                <a:gd name="T10" fmla="*/ 2079 w 2295"/>
                <a:gd name="T11" fmla="*/ 597 h 597"/>
              </a:gdLst>
              <a:ahLst/>
              <a:cxnLst>
                <a:cxn ang="0">
                  <a:pos x="T0" y="T1"/>
                </a:cxn>
                <a:cxn ang="0">
                  <a:pos x="T2" y="T3"/>
                </a:cxn>
                <a:cxn ang="0">
                  <a:pos x="T4" y="T5"/>
                </a:cxn>
                <a:cxn ang="0">
                  <a:pos x="T6" y="T7"/>
                </a:cxn>
                <a:cxn ang="0">
                  <a:pos x="T8" y="T9"/>
                </a:cxn>
                <a:cxn ang="0">
                  <a:pos x="T10" y="T11"/>
                </a:cxn>
              </a:cxnLst>
              <a:rect l="0" t="0" r="r" b="b"/>
              <a:pathLst>
                <a:path w="2295" h="597">
                  <a:moveTo>
                    <a:pt x="2079" y="597"/>
                  </a:moveTo>
                  <a:lnTo>
                    <a:pt x="2295" y="299"/>
                  </a:lnTo>
                  <a:lnTo>
                    <a:pt x="2079" y="0"/>
                  </a:lnTo>
                  <a:lnTo>
                    <a:pt x="0" y="0"/>
                  </a:lnTo>
                  <a:lnTo>
                    <a:pt x="0" y="597"/>
                  </a:lnTo>
                  <a:lnTo>
                    <a:pt x="2079" y="5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4" name="Oval 58">
              <a:extLst>
                <a:ext uri="{FF2B5EF4-FFF2-40B4-BE49-F238E27FC236}">
                  <a16:creationId xmlns="" xmlns:a16="http://schemas.microsoft.com/office/drawing/2014/main" id="{5A0D6E38-A319-49FA-AFA6-E4FCE15512F2}"/>
                </a:ext>
              </a:extLst>
            </p:cNvPr>
            <p:cNvSpPr>
              <a:spLocks noChangeArrowheads="1"/>
            </p:cNvSpPr>
            <p:nvPr/>
          </p:nvSpPr>
          <p:spPr bwMode="auto">
            <a:xfrm>
              <a:off x="225400" y="2116548"/>
              <a:ext cx="629121" cy="626267"/>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6" name="Rectangle 25">
              <a:extLst>
                <a:ext uri="{FF2B5EF4-FFF2-40B4-BE49-F238E27FC236}">
                  <a16:creationId xmlns="" xmlns:a16="http://schemas.microsoft.com/office/drawing/2014/main" id="{9B85D1D4-682A-439C-B720-CE6E6B02EA4D}"/>
                </a:ext>
              </a:extLst>
            </p:cNvPr>
            <p:cNvSpPr/>
            <p:nvPr/>
          </p:nvSpPr>
          <p:spPr>
            <a:xfrm>
              <a:off x="1640532" y="2421532"/>
              <a:ext cx="1935145" cy="461665"/>
            </a:xfrm>
            <a:prstGeom prst="rect">
              <a:avLst/>
            </a:prstGeom>
          </p:spPr>
          <p:txBody>
            <a:bodyPr wrap="none">
              <a:spAutoFit/>
            </a:bodyPr>
            <a:lstStyle/>
            <a:p>
              <a:r>
                <a:rPr lang="en-US" sz="2400" b="1" dirty="0">
                  <a:solidFill>
                    <a:schemeClr val="bg1"/>
                  </a:solidFill>
                </a:rPr>
                <a:t>NO</a:t>
              </a:r>
              <a:r>
                <a:rPr lang="en-US" sz="2000" b="1" dirty="0">
                  <a:solidFill>
                    <a:schemeClr val="bg1"/>
                  </a:solidFill>
                </a:rPr>
                <a:t> Stamp Duty</a:t>
              </a:r>
            </a:p>
          </p:txBody>
        </p:sp>
        <p:grpSp>
          <p:nvGrpSpPr>
            <p:cNvPr id="58" name="Group 57">
              <a:extLst>
                <a:ext uri="{FF2B5EF4-FFF2-40B4-BE49-F238E27FC236}">
                  <a16:creationId xmlns="" xmlns:a16="http://schemas.microsoft.com/office/drawing/2014/main" id="{6402DF80-3AE6-493F-BA00-F6DD95EB0AEE}"/>
                </a:ext>
              </a:extLst>
            </p:cNvPr>
            <p:cNvGrpSpPr/>
            <p:nvPr/>
          </p:nvGrpSpPr>
          <p:grpSpPr>
            <a:xfrm>
              <a:off x="346573" y="2256808"/>
              <a:ext cx="373935" cy="373935"/>
              <a:chOff x="4419236" y="-101725"/>
              <a:chExt cx="381000" cy="381000"/>
            </a:xfrm>
          </p:grpSpPr>
          <p:sp>
            <p:nvSpPr>
              <p:cNvPr id="38" name="Freeform: Shape 37">
                <a:extLst>
                  <a:ext uri="{FF2B5EF4-FFF2-40B4-BE49-F238E27FC236}">
                    <a16:creationId xmlns="" xmlns:a16="http://schemas.microsoft.com/office/drawing/2014/main" id="{C02647D8-6158-4A6A-8040-424544E59EE3}"/>
                  </a:ext>
                </a:extLst>
              </p:cNvPr>
              <p:cNvSpPr/>
              <p:nvPr/>
            </p:nvSpPr>
            <p:spPr>
              <a:xfrm>
                <a:off x="4537536" y="121732"/>
                <a:ext cx="76200" cy="76200"/>
              </a:xfrm>
              <a:custGeom>
                <a:avLst/>
                <a:gdLst>
                  <a:gd name="connsiteX0" fmla="*/ 39434 w 76200"/>
                  <a:gd name="connsiteY0" fmla="*/ 0 h 76200"/>
                  <a:gd name="connsiteX1" fmla="*/ 0 w 76200"/>
                  <a:gd name="connsiteY1" fmla="*/ 39434 h 76200"/>
                  <a:gd name="connsiteX2" fmla="*/ 39434 w 76200"/>
                  <a:gd name="connsiteY2" fmla="*/ 78867 h 76200"/>
                  <a:gd name="connsiteX3" fmla="*/ 78867 w 76200"/>
                  <a:gd name="connsiteY3" fmla="*/ 39434 h 76200"/>
                  <a:gd name="connsiteX4" fmla="*/ 39434 w 76200"/>
                  <a:gd name="connsiteY4" fmla="*/ 0 h 76200"/>
                  <a:gd name="connsiteX5" fmla="*/ 39434 w 76200"/>
                  <a:gd name="connsiteY5" fmla="*/ 65723 h 76200"/>
                  <a:gd name="connsiteX6" fmla="*/ 13145 w 76200"/>
                  <a:gd name="connsiteY6" fmla="*/ 39434 h 76200"/>
                  <a:gd name="connsiteX7" fmla="*/ 39434 w 76200"/>
                  <a:gd name="connsiteY7" fmla="*/ 13145 h 76200"/>
                  <a:gd name="connsiteX8" fmla="*/ 65723 w 76200"/>
                  <a:gd name="connsiteY8" fmla="*/ 39434 h 76200"/>
                  <a:gd name="connsiteX9" fmla="*/ 39434 w 76200"/>
                  <a:gd name="connsiteY9" fmla="*/ 6572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9434" y="0"/>
                    </a:moveTo>
                    <a:cubicBezTo>
                      <a:pt x="17679" y="0"/>
                      <a:pt x="0" y="17679"/>
                      <a:pt x="0" y="39434"/>
                    </a:cubicBezTo>
                    <a:cubicBezTo>
                      <a:pt x="0" y="61188"/>
                      <a:pt x="17679" y="78867"/>
                      <a:pt x="39434" y="78867"/>
                    </a:cubicBezTo>
                    <a:cubicBezTo>
                      <a:pt x="61188" y="78867"/>
                      <a:pt x="78867" y="61188"/>
                      <a:pt x="78867" y="39434"/>
                    </a:cubicBezTo>
                    <a:cubicBezTo>
                      <a:pt x="78867" y="17679"/>
                      <a:pt x="61188" y="0"/>
                      <a:pt x="39434" y="0"/>
                    </a:cubicBezTo>
                    <a:close/>
                    <a:moveTo>
                      <a:pt x="39434" y="65723"/>
                    </a:moveTo>
                    <a:cubicBezTo>
                      <a:pt x="24909" y="65723"/>
                      <a:pt x="13145" y="53958"/>
                      <a:pt x="13145" y="39434"/>
                    </a:cubicBezTo>
                    <a:cubicBezTo>
                      <a:pt x="13145" y="24909"/>
                      <a:pt x="24909" y="13145"/>
                      <a:pt x="39434" y="13145"/>
                    </a:cubicBezTo>
                    <a:cubicBezTo>
                      <a:pt x="53958" y="13145"/>
                      <a:pt x="65723" y="24909"/>
                      <a:pt x="65723" y="39434"/>
                    </a:cubicBezTo>
                    <a:cubicBezTo>
                      <a:pt x="65723" y="53958"/>
                      <a:pt x="53958" y="65723"/>
                      <a:pt x="39434" y="65723"/>
                    </a:cubicBezTo>
                    <a:close/>
                  </a:path>
                </a:pathLst>
              </a:custGeom>
              <a:solidFill>
                <a:srgbClr val="000000"/>
              </a:solidFill>
              <a:ln w="6572" cap="flat">
                <a:noFill/>
                <a:prstDash val="solid"/>
                <a:miter/>
              </a:ln>
            </p:spPr>
            <p:txBody>
              <a:bodyPr rtlCol="0" anchor="ctr"/>
              <a:lstStyle/>
              <a:p>
                <a:endParaRPr lang="en-US"/>
              </a:p>
            </p:txBody>
          </p:sp>
          <p:sp>
            <p:nvSpPr>
              <p:cNvPr id="39" name="Freeform: Shape 38">
                <a:extLst>
                  <a:ext uri="{FF2B5EF4-FFF2-40B4-BE49-F238E27FC236}">
                    <a16:creationId xmlns="" xmlns:a16="http://schemas.microsoft.com/office/drawing/2014/main" id="{89004ACD-51E9-4758-943B-72A1B0EDAF6F}"/>
                  </a:ext>
                </a:extLst>
              </p:cNvPr>
              <p:cNvSpPr/>
              <p:nvPr/>
            </p:nvSpPr>
            <p:spPr>
              <a:xfrm>
                <a:off x="4622988" y="128304"/>
                <a:ext cx="85725" cy="19050"/>
              </a:xfrm>
              <a:custGeom>
                <a:avLst/>
                <a:gdLst>
                  <a:gd name="connsiteX0" fmla="*/ 72282 w 85725"/>
                  <a:gd name="connsiteY0" fmla="*/ 0 h 19050"/>
                  <a:gd name="connsiteX1" fmla="*/ 54077 w 85725"/>
                  <a:gd name="connsiteY1" fmla="*/ 8938 h 19050"/>
                  <a:gd name="connsiteX2" fmla="*/ 37910 w 85725"/>
                  <a:gd name="connsiteY2" fmla="*/ 8938 h 19050"/>
                  <a:gd name="connsiteX3" fmla="*/ 19704 w 85725"/>
                  <a:gd name="connsiteY3" fmla="*/ 0 h 19050"/>
                  <a:gd name="connsiteX4" fmla="*/ 1499 w 85725"/>
                  <a:gd name="connsiteY4" fmla="*/ 8938 h 19050"/>
                  <a:gd name="connsiteX5" fmla="*/ 2354 w 85725"/>
                  <a:gd name="connsiteY5" fmla="*/ 18205 h 19050"/>
                  <a:gd name="connsiteX6" fmla="*/ 11621 w 85725"/>
                  <a:gd name="connsiteY6" fmla="*/ 17351 h 19050"/>
                  <a:gd name="connsiteX7" fmla="*/ 27788 w 85725"/>
                  <a:gd name="connsiteY7" fmla="*/ 17351 h 19050"/>
                  <a:gd name="connsiteX8" fmla="*/ 45993 w 85725"/>
                  <a:gd name="connsiteY8" fmla="*/ 26289 h 19050"/>
                  <a:gd name="connsiteX9" fmla="*/ 64199 w 85725"/>
                  <a:gd name="connsiteY9" fmla="*/ 17351 h 19050"/>
                  <a:gd name="connsiteX10" fmla="*/ 80366 w 85725"/>
                  <a:gd name="connsiteY10" fmla="*/ 17351 h 19050"/>
                  <a:gd name="connsiteX11" fmla="*/ 85427 w 85725"/>
                  <a:gd name="connsiteY11" fmla="*/ 19717 h 19050"/>
                  <a:gd name="connsiteX12" fmla="*/ 89633 w 85725"/>
                  <a:gd name="connsiteY12" fmla="*/ 18205 h 19050"/>
                  <a:gd name="connsiteX13" fmla="*/ 90488 w 85725"/>
                  <a:gd name="connsiteY13" fmla="*/ 8938 h 19050"/>
                  <a:gd name="connsiteX14" fmla="*/ 72282 w 85725"/>
                  <a:gd name="connsiteY14"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725" h="19050">
                    <a:moveTo>
                      <a:pt x="72282" y="0"/>
                    </a:moveTo>
                    <a:cubicBezTo>
                      <a:pt x="65316" y="0"/>
                      <a:pt x="58875" y="3155"/>
                      <a:pt x="54077" y="8938"/>
                    </a:cubicBezTo>
                    <a:cubicBezTo>
                      <a:pt x="49608" y="14328"/>
                      <a:pt x="42379" y="14328"/>
                      <a:pt x="37910" y="8938"/>
                    </a:cubicBezTo>
                    <a:cubicBezTo>
                      <a:pt x="33112" y="3155"/>
                      <a:pt x="26671" y="0"/>
                      <a:pt x="19704" y="0"/>
                    </a:cubicBezTo>
                    <a:cubicBezTo>
                      <a:pt x="12738" y="0"/>
                      <a:pt x="6297" y="3155"/>
                      <a:pt x="1499" y="8938"/>
                    </a:cubicBezTo>
                    <a:cubicBezTo>
                      <a:pt x="-801" y="11764"/>
                      <a:pt x="-407" y="15905"/>
                      <a:pt x="2354" y="18205"/>
                    </a:cubicBezTo>
                    <a:cubicBezTo>
                      <a:pt x="5180" y="20505"/>
                      <a:pt x="9320" y="20111"/>
                      <a:pt x="11621" y="17351"/>
                    </a:cubicBezTo>
                    <a:cubicBezTo>
                      <a:pt x="16090" y="11961"/>
                      <a:pt x="23319" y="11961"/>
                      <a:pt x="27788" y="17351"/>
                    </a:cubicBezTo>
                    <a:cubicBezTo>
                      <a:pt x="32586" y="23134"/>
                      <a:pt x="39027" y="26289"/>
                      <a:pt x="45993" y="26289"/>
                    </a:cubicBezTo>
                    <a:cubicBezTo>
                      <a:pt x="52960" y="26289"/>
                      <a:pt x="59401" y="23134"/>
                      <a:pt x="64199" y="17351"/>
                    </a:cubicBezTo>
                    <a:cubicBezTo>
                      <a:pt x="68668" y="11961"/>
                      <a:pt x="75897" y="11961"/>
                      <a:pt x="80366" y="17351"/>
                    </a:cubicBezTo>
                    <a:cubicBezTo>
                      <a:pt x="81681" y="18928"/>
                      <a:pt x="83521" y="19717"/>
                      <a:pt x="85427" y="19717"/>
                    </a:cubicBezTo>
                    <a:cubicBezTo>
                      <a:pt x="86873" y="19717"/>
                      <a:pt x="88385" y="19191"/>
                      <a:pt x="89633" y="18205"/>
                    </a:cubicBezTo>
                    <a:cubicBezTo>
                      <a:pt x="92394" y="15905"/>
                      <a:pt x="92788" y="11764"/>
                      <a:pt x="90488" y="8938"/>
                    </a:cubicBezTo>
                    <a:cubicBezTo>
                      <a:pt x="85690" y="3155"/>
                      <a:pt x="79249" y="0"/>
                      <a:pt x="72282" y="0"/>
                    </a:cubicBezTo>
                    <a:close/>
                  </a:path>
                </a:pathLst>
              </a:custGeom>
              <a:solidFill>
                <a:srgbClr val="000000"/>
              </a:solidFill>
              <a:ln w="6572" cap="flat">
                <a:noFill/>
                <a:prstDash val="solid"/>
                <a:miter/>
              </a:ln>
            </p:spPr>
            <p:txBody>
              <a:bodyPr rtlCol="0" anchor="ctr"/>
              <a:lstStyle/>
              <a:p>
                <a:endParaRPr lang="en-US"/>
              </a:p>
            </p:txBody>
          </p:sp>
          <p:sp>
            <p:nvSpPr>
              <p:cNvPr id="40" name="Freeform: Shape 39">
                <a:extLst>
                  <a:ext uri="{FF2B5EF4-FFF2-40B4-BE49-F238E27FC236}">
                    <a16:creationId xmlns="" xmlns:a16="http://schemas.microsoft.com/office/drawing/2014/main" id="{538EE13A-769B-4DB1-B061-6034482FC044}"/>
                  </a:ext>
                </a:extLst>
              </p:cNvPr>
              <p:cNvSpPr/>
              <p:nvPr/>
            </p:nvSpPr>
            <p:spPr>
              <a:xfrm>
                <a:off x="4622988" y="167738"/>
                <a:ext cx="85725" cy="19050"/>
              </a:xfrm>
              <a:custGeom>
                <a:avLst/>
                <a:gdLst>
                  <a:gd name="connsiteX0" fmla="*/ 72282 w 85725"/>
                  <a:gd name="connsiteY0" fmla="*/ 0 h 19050"/>
                  <a:gd name="connsiteX1" fmla="*/ 54077 w 85725"/>
                  <a:gd name="connsiteY1" fmla="*/ 8938 h 19050"/>
                  <a:gd name="connsiteX2" fmla="*/ 37910 w 85725"/>
                  <a:gd name="connsiteY2" fmla="*/ 8938 h 19050"/>
                  <a:gd name="connsiteX3" fmla="*/ 19704 w 85725"/>
                  <a:gd name="connsiteY3" fmla="*/ 0 h 19050"/>
                  <a:gd name="connsiteX4" fmla="*/ 1499 w 85725"/>
                  <a:gd name="connsiteY4" fmla="*/ 8938 h 19050"/>
                  <a:gd name="connsiteX5" fmla="*/ 2354 w 85725"/>
                  <a:gd name="connsiteY5" fmla="*/ 18205 h 19050"/>
                  <a:gd name="connsiteX6" fmla="*/ 11621 w 85725"/>
                  <a:gd name="connsiteY6" fmla="*/ 17351 h 19050"/>
                  <a:gd name="connsiteX7" fmla="*/ 27788 w 85725"/>
                  <a:gd name="connsiteY7" fmla="*/ 17351 h 19050"/>
                  <a:gd name="connsiteX8" fmla="*/ 45993 w 85725"/>
                  <a:gd name="connsiteY8" fmla="*/ 26289 h 19050"/>
                  <a:gd name="connsiteX9" fmla="*/ 64199 w 85725"/>
                  <a:gd name="connsiteY9" fmla="*/ 17351 h 19050"/>
                  <a:gd name="connsiteX10" fmla="*/ 80366 w 85725"/>
                  <a:gd name="connsiteY10" fmla="*/ 17351 h 19050"/>
                  <a:gd name="connsiteX11" fmla="*/ 85427 w 85725"/>
                  <a:gd name="connsiteY11" fmla="*/ 19717 h 19050"/>
                  <a:gd name="connsiteX12" fmla="*/ 89633 w 85725"/>
                  <a:gd name="connsiteY12" fmla="*/ 18205 h 19050"/>
                  <a:gd name="connsiteX13" fmla="*/ 90488 w 85725"/>
                  <a:gd name="connsiteY13" fmla="*/ 8938 h 19050"/>
                  <a:gd name="connsiteX14" fmla="*/ 72282 w 85725"/>
                  <a:gd name="connsiteY14"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725" h="19050">
                    <a:moveTo>
                      <a:pt x="72282" y="0"/>
                    </a:moveTo>
                    <a:cubicBezTo>
                      <a:pt x="65316" y="0"/>
                      <a:pt x="58875" y="3155"/>
                      <a:pt x="54077" y="8938"/>
                    </a:cubicBezTo>
                    <a:cubicBezTo>
                      <a:pt x="49608" y="14328"/>
                      <a:pt x="42379" y="14328"/>
                      <a:pt x="37910" y="8938"/>
                    </a:cubicBezTo>
                    <a:cubicBezTo>
                      <a:pt x="33112" y="3155"/>
                      <a:pt x="26671" y="0"/>
                      <a:pt x="19704" y="0"/>
                    </a:cubicBezTo>
                    <a:cubicBezTo>
                      <a:pt x="12738" y="0"/>
                      <a:pt x="6297" y="3155"/>
                      <a:pt x="1499" y="8938"/>
                    </a:cubicBezTo>
                    <a:cubicBezTo>
                      <a:pt x="-801" y="11764"/>
                      <a:pt x="-407" y="15905"/>
                      <a:pt x="2354" y="18205"/>
                    </a:cubicBezTo>
                    <a:cubicBezTo>
                      <a:pt x="5180" y="20571"/>
                      <a:pt x="9320" y="20111"/>
                      <a:pt x="11621" y="17351"/>
                    </a:cubicBezTo>
                    <a:cubicBezTo>
                      <a:pt x="16090" y="11961"/>
                      <a:pt x="23319" y="11961"/>
                      <a:pt x="27788" y="17351"/>
                    </a:cubicBezTo>
                    <a:cubicBezTo>
                      <a:pt x="32586" y="23134"/>
                      <a:pt x="39027" y="26289"/>
                      <a:pt x="45993" y="26289"/>
                    </a:cubicBezTo>
                    <a:cubicBezTo>
                      <a:pt x="52960" y="26289"/>
                      <a:pt x="59401" y="23134"/>
                      <a:pt x="64199" y="17351"/>
                    </a:cubicBezTo>
                    <a:cubicBezTo>
                      <a:pt x="68668" y="11961"/>
                      <a:pt x="75897" y="11961"/>
                      <a:pt x="80366" y="17351"/>
                    </a:cubicBezTo>
                    <a:cubicBezTo>
                      <a:pt x="81681" y="18928"/>
                      <a:pt x="83521" y="19717"/>
                      <a:pt x="85427" y="19717"/>
                    </a:cubicBezTo>
                    <a:cubicBezTo>
                      <a:pt x="86873" y="19717"/>
                      <a:pt x="88385" y="19191"/>
                      <a:pt x="89633" y="18205"/>
                    </a:cubicBezTo>
                    <a:cubicBezTo>
                      <a:pt x="92394" y="15905"/>
                      <a:pt x="92788" y="11764"/>
                      <a:pt x="90488" y="8938"/>
                    </a:cubicBezTo>
                    <a:cubicBezTo>
                      <a:pt x="85690" y="3155"/>
                      <a:pt x="79249" y="0"/>
                      <a:pt x="72282" y="0"/>
                    </a:cubicBezTo>
                    <a:close/>
                  </a:path>
                </a:pathLst>
              </a:custGeom>
              <a:solidFill>
                <a:srgbClr val="000000"/>
              </a:solidFill>
              <a:ln w="6572" cap="flat">
                <a:noFill/>
                <a:prstDash val="solid"/>
                <a:miter/>
              </a:ln>
            </p:spPr>
            <p:txBody>
              <a:bodyPr rtlCol="0" anchor="ctr"/>
              <a:lstStyle/>
              <a:p>
                <a:endParaRPr lang="en-US"/>
              </a:p>
            </p:txBody>
          </p:sp>
          <p:sp>
            <p:nvSpPr>
              <p:cNvPr id="41" name="Freeform: Shape 40">
                <a:extLst>
                  <a:ext uri="{FF2B5EF4-FFF2-40B4-BE49-F238E27FC236}">
                    <a16:creationId xmlns="" xmlns:a16="http://schemas.microsoft.com/office/drawing/2014/main" id="{BF65435A-CC25-4C94-BEDA-50EAA3E133DC}"/>
                  </a:ext>
                </a:extLst>
              </p:cNvPr>
              <p:cNvSpPr/>
              <p:nvPr/>
            </p:nvSpPr>
            <p:spPr>
              <a:xfrm>
                <a:off x="4465241" y="-55719"/>
                <a:ext cx="285750" cy="285750"/>
              </a:xfrm>
              <a:custGeom>
                <a:avLst/>
                <a:gdLst>
                  <a:gd name="connsiteX0" fmla="*/ 271302 w 285750"/>
                  <a:gd name="connsiteY0" fmla="*/ 0 h 285750"/>
                  <a:gd name="connsiteX1" fmla="*/ 17877 w 285750"/>
                  <a:gd name="connsiteY1" fmla="*/ 0 h 285750"/>
                  <a:gd name="connsiteX2" fmla="*/ 0 w 285750"/>
                  <a:gd name="connsiteY2" fmla="*/ 17877 h 285750"/>
                  <a:gd name="connsiteX3" fmla="*/ 0 w 285750"/>
                  <a:gd name="connsiteY3" fmla="*/ 271302 h 285750"/>
                  <a:gd name="connsiteX4" fmla="*/ 17877 w 285750"/>
                  <a:gd name="connsiteY4" fmla="*/ 289179 h 285750"/>
                  <a:gd name="connsiteX5" fmla="*/ 271302 w 285750"/>
                  <a:gd name="connsiteY5" fmla="*/ 289179 h 285750"/>
                  <a:gd name="connsiteX6" fmla="*/ 289179 w 285750"/>
                  <a:gd name="connsiteY6" fmla="*/ 271302 h 285750"/>
                  <a:gd name="connsiteX7" fmla="*/ 289179 w 285750"/>
                  <a:gd name="connsiteY7" fmla="*/ 17877 h 285750"/>
                  <a:gd name="connsiteX8" fmla="*/ 271302 w 285750"/>
                  <a:gd name="connsiteY8" fmla="*/ 0 h 285750"/>
                  <a:gd name="connsiteX9" fmla="*/ 276035 w 285750"/>
                  <a:gd name="connsiteY9" fmla="*/ 271302 h 285750"/>
                  <a:gd name="connsiteX10" fmla="*/ 271302 w 285750"/>
                  <a:gd name="connsiteY10" fmla="*/ 276035 h 285750"/>
                  <a:gd name="connsiteX11" fmla="*/ 17877 w 285750"/>
                  <a:gd name="connsiteY11" fmla="*/ 276035 h 285750"/>
                  <a:gd name="connsiteX12" fmla="*/ 13145 w 285750"/>
                  <a:gd name="connsiteY12" fmla="*/ 271302 h 285750"/>
                  <a:gd name="connsiteX13" fmla="*/ 13145 w 285750"/>
                  <a:gd name="connsiteY13" fmla="*/ 17877 h 285750"/>
                  <a:gd name="connsiteX14" fmla="*/ 17877 w 285750"/>
                  <a:gd name="connsiteY14" fmla="*/ 13145 h 285750"/>
                  <a:gd name="connsiteX15" fmla="*/ 271302 w 285750"/>
                  <a:gd name="connsiteY15" fmla="*/ 13145 h 285750"/>
                  <a:gd name="connsiteX16" fmla="*/ 276035 w 285750"/>
                  <a:gd name="connsiteY16" fmla="*/ 17877 h 285750"/>
                  <a:gd name="connsiteX17" fmla="*/ 276035 w 285750"/>
                  <a:gd name="connsiteY17" fmla="*/ 27130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750" h="285750">
                    <a:moveTo>
                      <a:pt x="271302" y="0"/>
                    </a:moveTo>
                    <a:lnTo>
                      <a:pt x="17877" y="0"/>
                    </a:lnTo>
                    <a:cubicBezTo>
                      <a:pt x="8018" y="0"/>
                      <a:pt x="0" y="8018"/>
                      <a:pt x="0" y="17877"/>
                    </a:cubicBezTo>
                    <a:lnTo>
                      <a:pt x="0" y="271302"/>
                    </a:lnTo>
                    <a:cubicBezTo>
                      <a:pt x="0" y="281161"/>
                      <a:pt x="8018" y="289179"/>
                      <a:pt x="17877" y="289179"/>
                    </a:cubicBezTo>
                    <a:lnTo>
                      <a:pt x="271302" y="289179"/>
                    </a:lnTo>
                    <a:cubicBezTo>
                      <a:pt x="281161" y="289179"/>
                      <a:pt x="289179" y="281161"/>
                      <a:pt x="289179" y="271302"/>
                    </a:cubicBezTo>
                    <a:lnTo>
                      <a:pt x="289179" y="17877"/>
                    </a:lnTo>
                    <a:cubicBezTo>
                      <a:pt x="289179" y="8018"/>
                      <a:pt x="281161" y="0"/>
                      <a:pt x="271302" y="0"/>
                    </a:cubicBezTo>
                    <a:close/>
                    <a:moveTo>
                      <a:pt x="276035" y="271302"/>
                    </a:moveTo>
                    <a:cubicBezTo>
                      <a:pt x="276035" y="273931"/>
                      <a:pt x="273931" y="276035"/>
                      <a:pt x="271302" y="276035"/>
                    </a:cubicBezTo>
                    <a:lnTo>
                      <a:pt x="17877" y="276035"/>
                    </a:lnTo>
                    <a:cubicBezTo>
                      <a:pt x="15248" y="276035"/>
                      <a:pt x="13145" y="273931"/>
                      <a:pt x="13145" y="271302"/>
                    </a:cubicBezTo>
                    <a:lnTo>
                      <a:pt x="13145" y="17877"/>
                    </a:lnTo>
                    <a:cubicBezTo>
                      <a:pt x="13145" y="15248"/>
                      <a:pt x="15248" y="13145"/>
                      <a:pt x="17877" y="13145"/>
                    </a:cubicBezTo>
                    <a:lnTo>
                      <a:pt x="271302" y="13145"/>
                    </a:lnTo>
                    <a:cubicBezTo>
                      <a:pt x="273931" y="13145"/>
                      <a:pt x="276035" y="15248"/>
                      <a:pt x="276035" y="17877"/>
                    </a:cubicBezTo>
                    <a:lnTo>
                      <a:pt x="276035" y="271302"/>
                    </a:lnTo>
                    <a:close/>
                  </a:path>
                </a:pathLst>
              </a:custGeom>
              <a:solidFill>
                <a:srgbClr val="000000"/>
              </a:solidFill>
              <a:ln w="6572" cap="flat">
                <a:noFill/>
                <a:prstDash val="solid"/>
                <a:miter/>
              </a:ln>
            </p:spPr>
            <p:txBody>
              <a:bodyPr rtlCol="0" anchor="ctr"/>
              <a:lstStyle/>
              <a:p>
                <a:endParaRPr lang="en-US"/>
              </a:p>
            </p:txBody>
          </p:sp>
          <p:sp>
            <p:nvSpPr>
              <p:cNvPr id="42" name="Freeform: Shape 41">
                <a:extLst>
                  <a:ext uri="{FF2B5EF4-FFF2-40B4-BE49-F238E27FC236}">
                    <a16:creationId xmlns="" xmlns:a16="http://schemas.microsoft.com/office/drawing/2014/main" id="{011E9DFF-3C52-4DE7-8311-CA41746CD890}"/>
                  </a:ext>
                </a:extLst>
              </p:cNvPr>
              <p:cNvSpPr/>
              <p:nvPr/>
            </p:nvSpPr>
            <p:spPr>
              <a:xfrm>
                <a:off x="4419236" y="-101725"/>
                <a:ext cx="381000" cy="381000"/>
              </a:xfrm>
              <a:custGeom>
                <a:avLst/>
                <a:gdLst>
                  <a:gd name="connsiteX0" fmla="*/ 381191 w 381000"/>
                  <a:gd name="connsiteY0" fmla="*/ 111728 h 381000"/>
                  <a:gd name="connsiteX1" fmla="*/ 368243 w 381000"/>
                  <a:gd name="connsiteY1" fmla="*/ 85308 h 381000"/>
                  <a:gd name="connsiteX2" fmla="*/ 381191 w 381000"/>
                  <a:gd name="connsiteY2" fmla="*/ 59150 h 381000"/>
                  <a:gd name="connsiteX3" fmla="*/ 354310 w 381000"/>
                  <a:gd name="connsiteY3" fmla="*/ 26749 h 381000"/>
                  <a:gd name="connsiteX4" fmla="*/ 322040 w 381000"/>
                  <a:gd name="connsiteY4" fmla="*/ 0 h 381000"/>
                  <a:gd name="connsiteX5" fmla="*/ 295620 w 381000"/>
                  <a:gd name="connsiteY5" fmla="*/ 12947 h 381000"/>
                  <a:gd name="connsiteX6" fmla="*/ 269462 w 381000"/>
                  <a:gd name="connsiteY6" fmla="*/ 0 h 381000"/>
                  <a:gd name="connsiteX7" fmla="*/ 243042 w 381000"/>
                  <a:gd name="connsiteY7" fmla="*/ 12947 h 381000"/>
                  <a:gd name="connsiteX8" fmla="*/ 216884 w 381000"/>
                  <a:gd name="connsiteY8" fmla="*/ 0 h 381000"/>
                  <a:gd name="connsiteX9" fmla="*/ 190464 w 381000"/>
                  <a:gd name="connsiteY9" fmla="*/ 12947 h 381000"/>
                  <a:gd name="connsiteX10" fmla="*/ 164306 w 381000"/>
                  <a:gd name="connsiteY10" fmla="*/ 0 h 381000"/>
                  <a:gd name="connsiteX11" fmla="*/ 137886 w 381000"/>
                  <a:gd name="connsiteY11" fmla="*/ 12947 h 381000"/>
                  <a:gd name="connsiteX12" fmla="*/ 111728 w 381000"/>
                  <a:gd name="connsiteY12" fmla="*/ 0 h 381000"/>
                  <a:gd name="connsiteX13" fmla="*/ 85308 w 381000"/>
                  <a:gd name="connsiteY13" fmla="*/ 12947 h 381000"/>
                  <a:gd name="connsiteX14" fmla="*/ 59150 w 381000"/>
                  <a:gd name="connsiteY14" fmla="*/ 0 h 381000"/>
                  <a:gd name="connsiteX15" fmla="*/ 26749 w 381000"/>
                  <a:gd name="connsiteY15" fmla="*/ 26881 h 381000"/>
                  <a:gd name="connsiteX16" fmla="*/ 0 w 381000"/>
                  <a:gd name="connsiteY16" fmla="*/ 59150 h 381000"/>
                  <a:gd name="connsiteX17" fmla="*/ 12947 w 381000"/>
                  <a:gd name="connsiteY17" fmla="*/ 85571 h 381000"/>
                  <a:gd name="connsiteX18" fmla="*/ 0 w 381000"/>
                  <a:gd name="connsiteY18" fmla="*/ 111728 h 381000"/>
                  <a:gd name="connsiteX19" fmla="*/ 12947 w 381000"/>
                  <a:gd name="connsiteY19" fmla="*/ 138149 h 381000"/>
                  <a:gd name="connsiteX20" fmla="*/ 0 w 381000"/>
                  <a:gd name="connsiteY20" fmla="*/ 164306 h 381000"/>
                  <a:gd name="connsiteX21" fmla="*/ 12947 w 381000"/>
                  <a:gd name="connsiteY21" fmla="*/ 190727 h 381000"/>
                  <a:gd name="connsiteX22" fmla="*/ 0 w 381000"/>
                  <a:gd name="connsiteY22" fmla="*/ 216884 h 381000"/>
                  <a:gd name="connsiteX23" fmla="*/ 12947 w 381000"/>
                  <a:gd name="connsiteY23" fmla="*/ 243305 h 381000"/>
                  <a:gd name="connsiteX24" fmla="*/ 0 w 381000"/>
                  <a:gd name="connsiteY24" fmla="*/ 269462 h 381000"/>
                  <a:gd name="connsiteX25" fmla="*/ 12947 w 381000"/>
                  <a:gd name="connsiteY25" fmla="*/ 295883 h 381000"/>
                  <a:gd name="connsiteX26" fmla="*/ 0 w 381000"/>
                  <a:gd name="connsiteY26" fmla="*/ 322040 h 381000"/>
                  <a:gd name="connsiteX27" fmla="*/ 26881 w 381000"/>
                  <a:gd name="connsiteY27" fmla="*/ 354441 h 381000"/>
                  <a:gd name="connsiteX28" fmla="*/ 59150 w 381000"/>
                  <a:gd name="connsiteY28" fmla="*/ 381191 h 381000"/>
                  <a:gd name="connsiteX29" fmla="*/ 85571 w 381000"/>
                  <a:gd name="connsiteY29" fmla="*/ 368243 h 381000"/>
                  <a:gd name="connsiteX30" fmla="*/ 111728 w 381000"/>
                  <a:gd name="connsiteY30" fmla="*/ 381191 h 381000"/>
                  <a:gd name="connsiteX31" fmla="*/ 138149 w 381000"/>
                  <a:gd name="connsiteY31" fmla="*/ 368243 h 381000"/>
                  <a:gd name="connsiteX32" fmla="*/ 164306 w 381000"/>
                  <a:gd name="connsiteY32" fmla="*/ 381191 h 381000"/>
                  <a:gd name="connsiteX33" fmla="*/ 190727 w 381000"/>
                  <a:gd name="connsiteY33" fmla="*/ 368243 h 381000"/>
                  <a:gd name="connsiteX34" fmla="*/ 216884 w 381000"/>
                  <a:gd name="connsiteY34" fmla="*/ 381191 h 381000"/>
                  <a:gd name="connsiteX35" fmla="*/ 243305 w 381000"/>
                  <a:gd name="connsiteY35" fmla="*/ 368243 h 381000"/>
                  <a:gd name="connsiteX36" fmla="*/ 269462 w 381000"/>
                  <a:gd name="connsiteY36" fmla="*/ 381191 h 381000"/>
                  <a:gd name="connsiteX37" fmla="*/ 295883 w 381000"/>
                  <a:gd name="connsiteY37" fmla="*/ 368243 h 381000"/>
                  <a:gd name="connsiteX38" fmla="*/ 322040 w 381000"/>
                  <a:gd name="connsiteY38" fmla="*/ 381191 h 381000"/>
                  <a:gd name="connsiteX39" fmla="*/ 354441 w 381000"/>
                  <a:gd name="connsiteY39" fmla="*/ 354310 h 381000"/>
                  <a:gd name="connsiteX40" fmla="*/ 381191 w 381000"/>
                  <a:gd name="connsiteY40" fmla="*/ 322040 h 381000"/>
                  <a:gd name="connsiteX41" fmla="*/ 368243 w 381000"/>
                  <a:gd name="connsiteY41" fmla="*/ 295620 h 381000"/>
                  <a:gd name="connsiteX42" fmla="*/ 381191 w 381000"/>
                  <a:gd name="connsiteY42" fmla="*/ 269462 h 381000"/>
                  <a:gd name="connsiteX43" fmla="*/ 368243 w 381000"/>
                  <a:gd name="connsiteY43" fmla="*/ 243042 h 381000"/>
                  <a:gd name="connsiteX44" fmla="*/ 381191 w 381000"/>
                  <a:gd name="connsiteY44" fmla="*/ 216884 h 381000"/>
                  <a:gd name="connsiteX45" fmla="*/ 368243 w 381000"/>
                  <a:gd name="connsiteY45" fmla="*/ 190464 h 381000"/>
                  <a:gd name="connsiteX46" fmla="*/ 381191 w 381000"/>
                  <a:gd name="connsiteY46" fmla="*/ 164306 h 381000"/>
                  <a:gd name="connsiteX47" fmla="*/ 368243 w 381000"/>
                  <a:gd name="connsiteY47" fmla="*/ 137886 h 381000"/>
                  <a:gd name="connsiteX48" fmla="*/ 381191 w 381000"/>
                  <a:gd name="connsiteY48" fmla="*/ 111728 h 381000"/>
                  <a:gd name="connsiteX49" fmla="*/ 360291 w 381000"/>
                  <a:gd name="connsiteY49" fmla="*/ 96021 h 381000"/>
                  <a:gd name="connsiteX50" fmla="*/ 368046 w 381000"/>
                  <a:gd name="connsiteY50" fmla="*/ 111728 h 381000"/>
                  <a:gd name="connsiteX51" fmla="*/ 360291 w 381000"/>
                  <a:gd name="connsiteY51" fmla="*/ 127436 h 381000"/>
                  <a:gd name="connsiteX52" fmla="*/ 354967 w 381000"/>
                  <a:gd name="connsiteY52" fmla="*/ 138017 h 381000"/>
                  <a:gd name="connsiteX53" fmla="*/ 360291 w 381000"/>
                  <a:gd name="connsiteY53" fmla="*/ 148599 h 381000"/>
                  <a:gd name="connsiteX54" fmla="*/ 368046 w 381000"/>
                  <a:gd name="connsiteY54" fmla="*/ 164306 h 381000"/>
                  <a:gd name="connsiteX55" fmla="*/ 360291 w 381000"/>
                  <a:gd name="connsiteY55" fmla="*/ 180014 h 381000"/>
                  <a:gd name="connsiteX56" fmla="*/ 354967 w 381000"/>
                  <a:gd name="connsiteY56" fmla="*/ 190595 h 381000"/>
                  <a:gd name="connsiteX57" fmla="*/ 360291 w 381000"/>
                  <a:gd name="connsiteY57" fmla="*/ 201177 h 381000"/>
                  <a:gd name="connsiteX58" fmla="*/ 368046 w 381000"/>
                  <a:gd name="connsiteY58" fmla="*/ 216884 h 381000"/>
                  <a:gd name="connsiteX59" fmla="*/ 360291 w 381000"/>
                  <a:gd name="connsiteY59" fmla="*/ 232592 h 381000"/>
                  <a:gd name="connsiteX60" fmla="*/ 354967 w 381000"/>
                  <a:gd name="connsiteY60" fmla="*/ 243173 h 381000"/>
                  <a:gd name="connsiteX61" fmla="*/ 360291 w 381000"/>
                  <a:gd name="connsiteY61" fmla="*/ 253755 h 381000"/>
                  <a:gd name="connsiteX62" fmla="*/ 368046 w 381000"/>
                  <a:gd name="connsiteY62" fmla="*/ 269462 h 381000"/>
                  <a:gd name="connsiteX63" fmla="*/ 360291 w 381000"/>
                  <a:gd name="connsiteY63" fmla="*/ 285170 h 381000"/>
                  <a:gd name="connsiteX64" fmla="*/ 354967 w 381000"/>
                  <a:gd name="connsiteY64" fmla="*/ 295751 h 381000"/>
                  <a:gd name="connsiteX65" fmla="*/ 360291 w 381000"/>
                  <a:gd name="connsiteY65" fmla="*/ 306333 h 381000"/>
                  <a:gd name="connsiteX66" fmla="*/ 368046 w 381000"/>
                  <a:gd name="connsiteY66" fmla="*/ 322040 h 381000"/>
                  <a:gd name="connsiteX67" fmla="*/ 352010 w 381000"/>
                  <a:gd name="connsiteY67" fmla="*/ 341428 h 381000"/>
                  <a:gd name="connsiteX68" fmla="*/ 341428 w 381000"/>
                  <a:gd name="connsiteY68" fmla="*/ 352010 h 381000"/>
                  <a:gd name="connsiteX69" fmla="*/ 322040 w 381000"/>
                  <a:gd name="connsiteY69" fmla="*/ 368046 h 381000"/>
                  <a:gd name="connsiteX70" fmla="*/ 306333 w 381000"/>
                  <a:gd name="connsiteY70" fmla="*/ 360291 h 381000"/>
                  <a:gd name="connsiteX71" fmla="*/ 295751 w 381000"/>
                  <a:gd name="connsiteY71" fmla="*/ 354967 h 381000"/>
                  <a:gd name="connsiteX72" fmla="*/ 285170 w 381000"/>
                  <a:gd name="connsiteY72" fmla="*/ 360291 h 381000"/>
                  <a:gd name="connsiteX73" fmla="*/ 269462 w 381000"/>
                  <a:gd name="connsiteY73" fmla="*/ 368046 h 381000"/>
                  <a:gd name="connsiteX74" fmla="*/ 253755 w 381000"/>
                  <a:gd name="connsiteY74" fmla="*/ 360291 h 381000"/>
                  <a:gd name="connsiteX75" fmla="*/ 232592 w 381000"/>
                  <a:gd name="connsiteY75" fmla="*/ 360291 h 381000"/>
                  <a:gd name="connsiteX76" fmla="*/ 216884 w 381000"/>
                  <a:gd name="connsiteY76" fmla="*/ 368046 h 381000"/>
                  <a:gd name="connsiteX77" fmla="*/ 201177 w 381000"/>
                  <a:gd name="connsiteY77" fmla="*/ 360291 h 381000"/>
                  <a:gd name="connsiteX78" fmla="*/ 180014 w 381000"/>
                  <a:gd name="connsiteY78" fmla="*/ 360291 h 381000"/>
                  <a:gd name="connsiteX79" fmla="*/ 164306 w 381000"/>
                  <a:gd name="connsiteY79" fmla="*/ 368046 h 381000"/>
                  <a:gd name="connsiteX80" fmla="*/ 148599 w 381000"/>
                  <a:gd name="connsiteY80" fmla="*/ 360291 h 381000"/>
                  <a:gd name="connsiteX81" fmla="*/ 127436 w 381000"/>
                  <a:gd name="connsiteY81" fmla="*/ 360291 h 381000"/>
                  <a:gd name="connsiteX82" fmla="*/ 111728 w 381000"/>
                  <a:gd name="connsiteY82" fmla="*/ 368046 h 381000"/>
                  <a:gd name="connsiteX83" fmla="*/ 96021 w 381000"/>
                  <a:gd name="connsiteY83" fmla="*/ 360291 h 381000"/>
                  <a:gd name="connsiteX84" fmla="*/ 74858 w 381000"/>
                  <a:gd name="connsiteY84" fmla="*/ 360291 h 381000"/>
                  <a:gd name="connsiteX85" fmla="*/ 59150 w 381000"/>
                  <a:gd name="connsiteY85" fmla="*/ 368046 h 381000"/>
                  <a:gd name="connsiteX86" fmla="*/ 39762 w 381000"/>
                  <a:gd name="connsiteY86" fmla="*/ 352010 h 381000"/>
                  <a:gd name="connsiteX87" fmla="*/ 29181 w 381000"/>
                  <a:gd name="connsiteY87" fmla="*/ 341428 h 381000"/>
                  <a:gd name="connsiteX88" fmla="*/ 13145 w 381000"/>
                  <a:gd name="connsiteY88" fmla="*/ 322040 h 381000"/>
                  <a:gd name="connsiteX89" fmla="*/ 20900 w 381000"/>
                  <a:gd name="connsiteY89" fmla="*/ 306333 h 381000"/>
                  <a:gd name="connsiteX90" fmla="*/ 26223 w 381000"/>
                  <a:gd name="connsiteY90" fmla="*/ 295751 h 381000"/>
                  <a:gd name="connsiteX91" fmla="*/ 20900 w 381000"/>
                  <a:gd name="connsiteY91" fmla="*/ 285170 h 381000"/>
                  <a:gd name="connsiteX92" fmla="*/ 13145 w 381000"/>
                  <a:gd name="connsiteY92" fmla="*/ 269462 h 381000"/>
                  <a:gd name="connsiteX93" fmla="*/ 20900 w 381000"/>
                  <a:gd name="connsiteY93" fmla="*/ 253755 h 381000"/>
                  <a:gd name="connsiteX94" fmla="*/ 26223 w 381000"/>
                  <a:gd name="connsiteY94" fmla="*/ 243173 h 381000"/>
                  <a:gd name="connsiteX95" fmla="*/ 20900 w 381000"/>
                  <a:gd name="connsiteY95" fmla="*/ 232592 h 381000"/>
                  <a:gd name="connsiteX96" fmla="*/ 13145 w 381000"/>
                  <a:gd name="connsiteY96" fmla="*/ 216884 h 381000"/>
                  <a:gd name="connsiteX97" fmla="*/ 20900 w 381000"/>
                  <a:gd name="connsiteY97" fmla="*/ 201177 h 381000"/>
                  <a:gd name="connsiteX98" fmla="*/ 26223 w 381000"/>
                  <a:gd name="connsiteY98" fmla="*/ 190595 h 381000"/>
                  <a:gd name="connsiteX99" fmla="*/ 20900 w 381000"/>
                  <a:gd name="connsiteY99" fmla="*/ 180014 h 381000"/>
                  <a:gd name="connsiteX100" fmla="*/ 13145 w 381000"/>
                  <a:gd name="connsiteY100" fmla="*/ 164306 h 381000"/>
                  <a:gd name="connsiteX101" fmla="*/ 20900 w 381000"/>
                  <a:gd name="connsiteY101" fmla="*/ 148599 h 381000"/>
                  <a:gd name="connsiteX102" fmla="*/ 26223 w 381000"/>
                  <a:gd name="connsiteY102" fmla="*/ 138017 h 381000"/>
                  <a:gd name="connsiteX103" fmla="*/ 20900 w 381000"/>
                  <a:gd name="connsiteY103" fmla="*/ 127436 h 381000"/>
                  <a:gd name="connsiteX104" fmla="*/ 13145 w 381000"/>
                  <a:gd name="connsiteY104" fmla="*/ 111728 h 381000"/>
                  <a:gd name="connsiteX105" fmla="*/ 20900 w 381000"/>
                  <a:gd name="connsiteY105" fmla="*/ 96021 h 381000"/>
                  <a:gd name="connsiteX106" fmla="*/ 26223 w 381000"/>
                  <a:gd name="connsiteY106" fmla="*/ 85439 h 381000"/>
                  <a:gd name="connsiteX107" fmla="*/ 20900 w 381000"/>
                  <a:gd name="connsiteY107" fmla="*/ 74858 h 381000"/>
                  <a:gd name="connsiteX108" fmla="*/ 13145 w 381000"/>
                  <a:gd name="connsiteY108" fmla="*/ 59150 h 381000"/>
                  <a:gd name="connsiteX109" fmla="*/ 29181 w 381000"/>
                  <a:gd name="connsiteY109" fmla="*/ 39762 h 381000"/>
                  <a:gd name="connsiteX110" fmla="*/ 39762 w 381000"/>
                  <a:gd name="connsiteY110" fmla="*/ 29181 h 381000"/>
                  <a:gd name="connsiteX111" fmla="*/ 59150 w 381000"/>
                  <a:gd name="connsiteY111" fmla="*/ 13145 h 381000"/>
                  <a:gd name="connsiteX112" fmla="*/ 74858 w 381000"/>
                  <a:gd name="connsiteY112" fmla="*/ 20900 h 381000"/>
                  <a:gd name="connsiteX113" fmla="*/ 96021 w 381000"/>
                  <a:gd name="connsiteY113" fmla="*/ 20900 h 381000"/>
                  <a:gd name="connsiteX114" fmla="*/ 111728 w 381000"/>
                  <a:gd name="connsiteY114" fmla="*/ 13145 h 381000"/>
                  <a:gd name="connsiteX115" fmla="*/ 127436 w 381000"/>
                  <a:gd name="connsiteY115" fmla="*/ 20900 h 381000"/>
                  <a:gd name="connsiteX116" fmla="*/ 148599 w 381000"/>
                  <a:gd name="connsiteY116" fmla="*/ 20900 h 381000"/>
                  <a:gd name="connsiteX117" fmla="*/ 164306 w 381000"/>
                  <a:gd name="connsiteY117" fmla="*/ 13145 h 381000"/>
                  <a:gd name="connsiteX118" fmla="*/ 180014 w 381000"/>
                  <a:gd name="connsiteY118" fmla="*/ 20900 h 381000"/>
                  <a:gd name="connsiteX119" fmla="*/ 201177 w 381000"/>
                  <a:gd name="connsiteY119" fmla="*/ 20900 h 381000"/>
                  <a:gd name="connsiteX120" fmla="*/ 216884 w 381000"/>
                  <a:gd name="connsiteY120" fmla="*/ 13145 h 381000"/>
                  <a:gd name="connsiteX121" fmla="*/ 232592 w 381000"/>
                  <a:gd name="connsiteY121" fmla="*/ 20900 h 381000"/>
                  <a:gd name="connsiteX122" fmla="*/ 253755 w 381000"/>
                  <a:gd name="connsiteY122" fmla="*/ 20900 h 381000"/>
                  <a:gd name="connsiteX123" fmla="*/ 269462 w 381000"/>
                  <a:gd name="connsiteY123" fmla="*/ 13145 h 381000"/>
                  <a:gd name="connsiteX124" fmla="*/ 285170 w 381000"/>
                  <a:gd name="connsiteY124" fmla="*/ 20900 h 381000"/>
                  <a:gd name="connsiteX125" fmla="*/ 306333 w 381000"/>
                  <a:gd name="connsiteY125" fmla="*/ 20900 h 381000"/>
                  <a:gd name="connsiteX126" fmla="*/ 322040 w 381000"/>
                  <a:gd name="connsiteY126" fmla="*/ 13145 h 381000"/>
                  <a:gd name="connsiteX127" fmla="*/ 341428 w 381000"/>
                  <a:gd name="connsiteY127" fmla="*/ 29181 h 381000"/>
                  <a:gd name="connsiteX128" fmla="*/ 352010 w 381000"/>
                  <a:gd name="connsiteY128" fmla="*/ 39762 h 381000"/>
                  <a:gd name="connsiteX129" fmla="*/ 368046 w 381000"/>
                  <a:gd name="connsiteY129" fmla="*/ 59150 h 381000"/>
                  <a:gd name="connsiteX130" fmla="*/ 360291 w 381000"/>
                  <a:gd name="connsiteY130" fmla="*/ 74858 h 381000"/>
                  <a:gd name="connsiteX131" fmla="*/ 354967 w 381000"/>
                  <a:gd name="connsiteY131" fmla="*/ 85439 h 381000"/>
                  <a:gd name="connsiteX132" fmla="*/ 360291 w 381000"/>
                  <a:gd name="connsiteY132" fmla="*/ 9602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81000" h="381000">
                    <a:moveTo>
                      <a:pt x="381191" y="111728"/>
                    </a:moveTo>
                    <a:cubicBezTo>
                      <a:pt x="381191" y="101344"/>
                      <a:pt x="376458" y="91814"/>
                      <a:pt x="368243" y="85308"/>
                    </a:cubicBezTo>
                    <a:cubicBezTo>
                      <a:pt x="376458" y="79064"/>
                      <a:pt x="381191" y="69534"/>
                      <a:pt x="381191" y="59150"/>
                    </a:cubicBezTo>
                    <a:cubicBezTo>
                      <a:pt x="381191" y="43377"/>
                      <a:pt x="369952" y="29772"/>
                      <a:pt x="354310" y="26749"/>
                    </a:cubicBezTo>
                    <a:cubicBezTo>
                      <a:pt x="351418" y="11239"/>
                      <a:pt x="337814" y="0"/>
                      <a:pt x="322040" y="0"/>
                    </a:cubicBezTo>
                    <a:cubicBezTo>
                      <a:pt x="311656" y="0"/>
                      <a:pt x="302126" y="4732"/>
                      <a:pt x="295620" y="12947"/>
                    </a:cubicBezTo>
                    <a:cubicBezTo>
                      <a:pt x="289376" y="4732"/>
                      <a:pt x="279846" y="0"/>
                      <a:pt x="269462" y="0"/>
                    </a:cubicBezTo>
                    <a:cubicBezTo>
                      <a:pt x="259078" y="0"/>
                      <a:pt x="249548" y="4732"/>
                      <a:pt x="243042" y="12947"/>
                    </a:cubicBezTo>
                    <a:cubicBezTo>
                      <a:pt x="236798" y="4732"/>
                      <a:pt x="227268" y="0"/>
                      <a:pt x="216884" y="0"/>
                    </a:cubicBezTo>
                    <a:cubicBezTo>
                      <a:pt x="206500" y="0"/>
                      <a:pt x="196970" y="4732"/>
                      <a:pt x="190464" y="12947"/>
                    </a:cubicBezTo>
                    <a:cubicBezTo>
                      <a:pt x="184220" y="4732"/>
                      <a:pt x="174690" y="0"/>
                      <a:pt x="164306" y="0"/>
                    </a:cubicBezTo>
                    <a:cubicBezTo>
                      <a:pt x="153922" y="0"/>
                      <a:pt x="144392" y="4732"/>
                      <a:pt x="137886" y="12947"/>
                    </a:cubicBezTo>
                    <a:cubicBezTo>
                      <a:pt x="131642" y="4732"/>
                      <a:pt x="122112" y="0"/>
                      <a:pt x="111728" y="0"/>
                    </a:cubicBezTo>
                    <a:cubicBezTo>
                      <a:pt x="101344" y="0"/>
                      <a:pt x="91814" y="4732"/>
                      <a:pt x="85308" y="12947"/>
                    </a:cubicBezTo>
                    <a:cubicBezTo>
                      <a:pt x="79064" y="4732"/>
                      <a:pt x="69534" y="0"/>
                      <a:pt x="59150" y="0"/>
                    </a:cubicBezTo>
                    <a:cubicBezTo>
                      <a:pt x="43377" y="0"/>
                      <a:pt x="29772" y="11239"/>
                      <a:pt x="26749" y="26881"/>
                    </a:cubicBezTo>
                    <a:cubicBezTo>
                      <a:pt x="11239" y="29772"/>
                      <a:pt x="0" y="43377"/>
                      <a:pt x="0" y="59150"/>
                    </a:cubicBezTo>
                    <a:cubicBezTo>
                      <a:pt x="0" y="69534"/>
                      <a:pt x="4732" y="79064"/>
                      <a:pt x="12947" y="85571"/>
                    </a:cubicBezTo>
                    <a:cubicBezTo>
                      <a:pt x="4732" y="91814"/>
                      <a:pt x="0" y="101344"/>
                      <a:pt x="0" y="111728"/>
                    </a:cubicBezTo>
                    <a:cubicBezTo>
                      <a:pt x="0" y="122112"/>
                      <a:pt x="4732" y="131642"/>
                      <a:pt x="12947" y="138149"/>
                    </a:cubicBezTo>
                    <a:cubicBezTo>
                      <a:pt x="4732" y="144392"/>
                      <a:pt x="0" y="153922"/>
                      <a:pt x="0" y="164306"/>
                    </a:cubicBezTo>
                    <a:cubicBezTo>
                      <a:pt x="0" y="174690"/>
                      <a:pt x="4732" y="184220"/>
                      <a:pt x="12947" y="190727"/>
                    </a:cubicBezTo>
                    <a:cubicBezTo>
                      <a:pt x="4732" y="196970"/>
                      <a:pt x="0" y="206500"/>
                      <a:pt x="0" y="216884"/>
                    </a:cubicBezTo>
                    <a:cubicBezTo>
                      <a:pt x="0" y="227268"/>
                      <a:pt x="4732" y="236798"/>
                      <a:pt x="12947" y="243305"/>
                    </a:cubicBezTo>
                    <a:cubicBezTo>
                      <a:pt x="4732" y="249548"/>
                      <a:pt x="0" y="259078"/>
                      <a:pt x="0" y="269462"/>
                    </a:cubicBezTo>
                    <a:cubicBezTo>
                      <a:pt x="0" y="279846"/>
                      <a:pt x="4732" y="289376"/>
                      <a:pt x="12947" y="295883"/>
                    </a:cubicBezTo>
                    <a:cubicBezTo>
                      <a:pt x="4732" y="302126"/>
                      <a:pt x="0" y="311656"/>
                      <a:pt x="0" y="322040"/>
                    </a:cubicBezTo>
                    <a:cubicBezTo>
                      <a:pt x="0" y="337814"/>
                      <a:pt x="11239" y="351418"/>
                      <a:pt x="26881" y="354441"/>
                    </a:cubicBezTo>
                    <a:cubicBezTo>
                      <a:pt x="29772" y="369952"/>
                      <a:pt x="43377" y="381191"/>
                      <a:pt x="59150" y="381191"/>
                    </a:cubicBezTo>
                    <a:cubicBezTo>
                      <a:pt x="69534" y="381191"/>
                      <a:pt x="79064" y="376458"/>
                      <a:pt x="85571" y="368243"/>
                    </a:cubicBezTo>
                    <a:cubicBezTo>
                      <a:pt x="91814" y="376458"/>
                      <a:pt x="101344" y="381191"/>
                      <a:pt x="111728" y="381191"/>
                    </a:cubicBezTo>
                    <a:cubicBezTo>
                      <a:pt x="122112" y="381191"/>
                      <a:pt x="131642" y="376458"/>
                      <a:pt x="138149" y="368243"/>
                    </a:cubicBezTo>
                    <a:cubicBezTo>
                      <a:pt x="144392" y="376458"/>
                      <a:pt x="153922" y="381191"/>
                      <a:pt x="164306" y="381191"/>
                    </a:cubicBezTo>
                    <a:cubicBezTo>
                      <a:pt x="174690" y="381191"/>
                      <a:pt x="184220" y="376458"/>
                      <a:pt x="190727" y="368243"/>
                    </a:cubicBezTo>
                    <a:cubicBezTo>
                      <a:pt x="196970" y="376458"/>
                      <a:pt x="206500" y="381191"/>
                      <a:pt x="216884" y="381191"/>
                    </a:cubicBezTo>
                    <a:cubicBezTo>
                      <a:pt x="227268" y="381191"/>
                      <a:pt x="236798" y="376458"/>
                      <a:pt x="243305" y="368243"/>
                    </a:cubicBezTo>
                    <a:cubicBezTo>
                      <a:pt x="249548" y="376458"/>
                      <a:pt x="259078" y="381191"/>
                      <a:pt x="269462" y="381191"/>
                    </a:cubicBezTo>
                    <a:cubicBezTo>
                      <a:pt x="279846" y="381191"/>
                      <a:pt x="289376" y="376458"/>
                      <a:pt x="295883" y="368243"/>
                    </a:cubicBezTo>
                    <a:cubicBezTo>
                      <a:pt x="302126" y="376458"/>
                      <a:pt x="311656" y="381191"/>
                      <a:pt x="322040" y="381191"/>
                    </a:cubicBezTo>
                    <a:cubicBezTo>
                      <a:pt x="337814" y="381191"/>
                      <a:pt x="351418" y="369952"/>
                      <a:pt x="354441" y="354310"/>
                    </a:cubicBezTo>
                    <a:cubicBezTo>
                      <a:pt x="369952" y="351418"/>
                      <a:pt x="381191" y="337814"/>
                      <a:pt x="381191" y="322040"/>
                    </a:cubicBezTo>
                    <a:cubicBezTo>
                      <a:pt x="381191" y="311656"/>
                      <a:pt x="376458" y="302126"/>
                      <a:pt x="368243" y="295620"/>
                    </a:cubicBezTo>
                    <a:cubicBezTo>
                      <a:pt x="376458" y="289376"/>
                      <a:pt x="381191" y="279846"/>
                      <a:pt x="381191" y="269462"/>
                    </a:cubicBezTo>
                    <a:cubicBezTo>
                      <a:pt x="381191" y="259078"/>
                      <a:pt x="376458" y="249548"/>
                      <a:pt x="368243" y="243042"/>
                    </a:cubicBezTo>
                    <a:cubicBezTo>
                      <a:pt x="376458" y="236798"/>
                      <a:pt x="381191" y="227268"/>
                      <a:pt x="381191" y="216884"/>
                    </a:cubicBezTo>
                    <a:cubicBezTo>
                      <a:pt x="381191" y="206500"/>
                      <a:pt x="376458" y="196970"/>
                      <a:pt x="368243" y="190464"/>
                    </a:cubicBezTo>
                    <a:cubicBezTo>
                      <a:pt x="376458" y="184220"/>
                      <a:pt x="381191" y="174690"/>
                      <a:pt x="381191" y="164306"/>
                    </a:cubicBezTo>
                    <a:cubicBezTo>
                      <a:pt x="381191" y="153922"/>
                      <a:pt x="376458" y="144392"/>
                      <a:pt x="368243" y="137886"/>
                    </a:cubicBezTo>
                    <a:cubicBezTo>
                      <a:pt x="376458" y="131642"/>
                      <a:pt x="381191" y="122112"/>
                      <a:pt x="381191" y="111728"/>
                    </a:cubicBezTo>
                    <a:close/>
                    <a:moveTo>
                      <a:pt x="360291" y="96021"/>
                    </a:moveTo>
                    <a:cubicBezTo>
                      <a:pt x="365220" y="99767"/>
                      <a:pt x="368046" y="105485"/>
                      <a:pt x="368046" y="111728"/>
                    </a:cubicBezTo>
                    <a:cubicBezTo>
                      <a:pt x="368046" y="117972"/>
                      <a:pt x="365220" y="123690"/>
                      <a:pt x="360291" y="127436"/>
                    </a:cubicBezTo>
                    <a:cubicBezTo>
                      <a:pt x="356939" y="129999"/>
                      <a:pt x="354967" y="133877"/>
                      <a:pt x="354967" y="138017"/>
                    </a:cubicBezTo>
                    <a:cubicBezTo>
                      <a:pt x="354967" y="142158"/>
                      <a:pt x="356873" y="146035"/>
                      <a:pt x="360291" y="148599"/>
                    </a:cubicBezTo>
                    <a:cubicBezTo>
                      <a:pt x="365220" y="152345"/>
                      <a:pt x="368046" y="158063"/>
                      <a:pt x="368046" y="164306"/>
                    </a:cubicBezTo>
                    <a:cubicBezTo>
                      <a:pt x="368046" y="170550"/>
                      <a:pt x="365220" y="176268"/>
                      <a:pt x="360291" y="180014"/>
                    </a:cubicBezTo>
                    <a:cubicBezTo>
                      <a:pt x="356939" y="182577"/>
                      <a:pt x="354967" y="186455"/>
                      <a:pt x="354967" y="190595"/>
                    </a:cubicBezTo>
                    <a:cubicBezTo>
                      <a:pt x="354967" y="194736"/>
                      <a:pt x="356873" y="198613"/>
                      <a:pt x="360291" y="201177"/>
                    </a:cubicBezTo>
                    <a:cubicBezTo>
                      <a:pt x="365220" y="204923"/>
                      <a:pt x="368046" y="210641"/>
                      <a:pt x="368046" y="216884"/>
                    </a:cubicBezTo>
                    <a:cubicBezTo>
                      <a:pt x="368046" y="223128"/>
                      <a:pt x="365220" y="228846"/>
                      <a:pt x="360291" y="232592"/>
                    </a:cubicBezTo>
                    <a:cubicBezTo>
                      <a:pt x="356939" y="235155"/>
                      <a:pt x="354967" y="239033"/>
                      <a:pt x="354967" y="243173"/>
                    </a:cubicBezTo>
                    <a:cubicBezTo>
                      <a:pt x="354967" y="247314"/>
                      <a:pt x="356873" y="251191"/>
                      <a:pt x="360291" y="253755"/>
                    </a:cubicBezTo>
                    <a:cubicBezTo>
                      <a:pt x="365220" y="257501"/>
                      <a:pt x="368046" y="263219"/>
                      <a:pt x="368046" y="269462"/>
                    </a:cubicBezTo>
                    <a:cubicBezTo>
                      <a:pt x="368046" y="275706"/>
                      <a:pt x="365220" y="281424"/>
                      <a:pt x="360291" y="285170"/>
                    </a:cubicBezTo>
                    <a:cubicBezTo>
                      <a:pt x="356939" y="287733"/>
                      <a:pt x="354967" y="291611"/>
                      <a:pt x="354967" y="295751"/>
                    </a:cubicBezTo>
                    <a:cubicBezTo>
                      <a:pt x="354967" y="299892"/>
                      <a:pt x="356873" y="303769"/>
                      <a:pt x="360291" y="306333"/>
                    </a:cubicBezTo>
                    <a:cubicBezTo>
                      <a:pt x="365220" y="310079"/>
                      <a:pt x="368046" y="315797"/>
                      <a:pt x="368046" y="322040"/>
                    </a:cubicBezTo>
                    <a:cubicBezTo>
                      <a:pt x="368046" y="331504"/>
                      <a:pt x="361277" y="339654"/>
                      <a:pt x="352010" y="341428"/>
                    </a:cubicBezTo>
                    <a:cubicBezTo>
                      <a:pt x="346620" y="342480"/>
                      <a:pt x="342414" y="346620"/>
                      <a:pt x="341428" y="352010"/>
                    </a:cubicBezTo>
                    <a:cubicBezTo>
                      <a:pt x="339654" y="361277"/>
                      <a:pt x="331504" y="368046"/>
                      <a:pt x="322040" y="368046"/>
                    </a:cubicBezTo>
                    <a:cubicBezTo>
                      <a:pt x="315797" y="368046"/>
                      <a:pt x="310079" y="365220"/>
                      <a:pt x="306333" y="360291"/>
                    </a:cubicBezTo>
                    <a:cubicBezTo>
                      <a:pt x="303769" y="356939"/>
                      <a:pt x="299892" y="354967"/>
                      <a:pt x="295751" y="354967"/>
                    </a:cubicBezTo>
                    <a:cubicBezTo>
                      <a:pt x="291611" y="354967"/>
                      <a:pt x="287733" y="356873"/>
                      <a:pt x="285170" y="360291"/>
                    </a:cubicBezTo>
                    <a:cubicBezTo>
                      <a:pt x="281424" y="365220"/>
                      <a:pt x="275706" y="368046"/>
                      <a:pt x="269462" y="368046"/>
                    </a:cubicBezTo>
                    <a:cubicBezTo>
                      <a:pt x="263219" y="368046"/>
                      <a:pt x="257501" y="365220"/>
                      <a:pt x="253755" y="360291"/>
                    </a:cubicBezTo>
                    <a:cubicBezTo>
                      <a:pt x="248628" y="353521"/>
                      <a:pt x="237718" y="353521"/>
                      <a:pt x="232592" y="360291"/>
                    </a:cubicBezTo>
                    <a:cubicBezTo>
                      <a:pt x="228846" y="365220"/>
                      <a:pt x="223128" y="368046"/>
                      <a:pt x="216884" y="368046"/>
                    </a:cubicBezTo>
                    <a:cubicBezTo>
                      <a:pt x="210641" y="368046"/>
                      <a:pt x="204923" y="365220"/>
                      <a:pt x="201177" y="360291"/>
                    </a:cubicBezTo>
                    <a:cubicBezTo>
                      <a:pt x="196050" y="353521"/>
                      <a:pt x="185140" y="353521"/>
                      <a:pt x="180014" y="360291"/>
                    </a:cubicBezTo>
                    <a:cubicBezTo>
                      <a:pt x="176268" y="365220"/>
                      <a:pt x="170550" y="368046"/>
                      <a:pt x="164306" y="368046"/>
                    </a:cubicBezTo>
                    <a:cubicBezTo>
                      <a:pt x="158063" y="368046"/>
                      <a:pt x="152345" y="365220"/>
                      <a:pt x="148599" y="360291"/>
                    </a:cubicBezTo>
                    <a:cubicBezTo>
                      <a:pt x="143472" y="353521"/>
                      <a:pt x="132562" y="353521"/>
                      <a:pt x="127436" y="360291"/>
                    </a:cubicBezTo>
                    <a:cubicBezTo>
                      <a:pt x="123690" y="365220"/>
                      <a:pt x="117972" y="368046"/>
                      <a:pt x="111728" y="368046"/>
                    </a:cubicBezTo>
                    <a:cubicBezTo>
                      <a:pt x="105485" y="368046"/>
                      <a:pt x="99767" y="365220"/>
                      <a:pt x="96021" y="360291"/>
                    </a:cubicBezTo>
                    <a:cubicBezTo>
                      <a:pt x="90894" y="353521"/>
                      <a:pt x="79984" y="353521"/>
                      <a:pt x="74858" y="360291"/>
                    </a:cubicBezTo>
                    <a:cubicBezTo>
                      <a:pt x="71112" y="365220"/>
                      <a:pt x="65394" y="368046"/>
                      <a:pt x="59150" y="368046"/>
                    </a:cubicBezTo>
                    <a:cubicBezTo>
                      <a:pt x="49686" y="368046"/>
                      <a:pt x="41537" y="361277"/>
                      <a:pt x="39762" y="352010"/>
                    </a:cubicBezTo>
                    <a:cubicBezTo>
                      <a:pt x="38711" y="346620"/>
                      <a:pt x="34570" y="342414"/>
                      <a:pt x="29181" y="341428"/>
                    </a:cubicBezTo>
                    <a:cubicBezTo>
                      <a:pt x="19914" y="339654"/>
                      <a:pt x="13145" y="331504"/>
                      <a:pt x="13145" y="322040"/>
                    </a:cubicBezTo>
                    <a:cubicBezTo>
                      <a:pt x="13145" y="315797"/>
                      <a:pt x="15971" y="310079"/>
                      <a:pt x="20900" y="306333"/>
                    </a:cubicBezTo>
                    <a:cubicBezTo>
                      <a:pt x="24317" y="303769"/>
                      <a:pt x="26223" y="299892"/>
                      <a:pt x="26223" y="295751"/>
                    </a:cubicBezTo>
                    <a:cubicBezTo>
                      <a:pt x="26223" y="291611"/>
                      <a:pt x="24317" y="287733"/>
                      <a:pt x="20900" y="285170"/>
                    </a:cubicBezTo>
                    <a:cubicBezTo>
                      <a:pt x="15971" y="281424"/>
                      <a:pt x="13145" y="275706"/>
                      <a:pt x="13145" y="269462"/>
                    </a:cubicBezTo>
                    <a:cubicBezTo>
                      <a:pt x="13145" y="263219"/>
                      <a:pt x="15971" y="257501"/>
                      <a:pt x="20900" y="253755"/>
                    </a:cubicBezTo>
                    <a:cubicBezTo>
                      <a:pt x="24317" y="251191"/>
                      <a:pt x="26223" y="247314"/>
                      <a:pt x="26223" y="243173"/>
                    </a:cubicBezTo>
                    <a:cubicBezTo>
                      <a:pt x="26223" y="239033"/>
                      <a:pt x="24317" y="235155"/>
                      <a:pt x="20900" y="232592"/>
                    </a:cubicBezTo>
                    <a:cubicBezTo>
                      <a:pt x="15971" y="228846"/>
                      <a:pt x="13145" y="223128"/>
                      <a:pt x="13145" y="216884"/>
                    </a:cubicBezTo>
                    <a:cubicBezTo>
                      <a:pt x="13145" y="210641"/>
                      <a:pt x="15971" y="204923"/>
                      <a:pt x="20900" y="201177"/>
                    </a:cubicBezTo>
                    <a:cubicBezTo>
                      <a:pt x="24317" y="198613"/>
                      <a:pt x="26223" y="194736"/>
                      <a:pt x="26223" y="190595"/>
                    </a:cubicBezTo>
                    <a:cubicBezTo>
                      <a:pt x="26223" y="186455"/>
                      <a:pt x="24317" y="182577"/>
                      <a:pt x="20900" y="180014"/>
                    </a:cubicBezTo>
                    <a:cubicBezTo>
                      <a:pt x="15971" y="176268"/>
                      <a:pt x="13145" y="170550"/>
                      <a:pt x="13145" y="164306"/>
                    </a:cubicBezTo>
                    <a:cubicBezTo>
                      <a:pt x="13145" y="158063"/>
                      <a:pt x="15971" y="152345"/>
                      <a:pt x="20900" y="148599"/>
                    </a:cubicBezTo>
                    <a:cubicBezTo>
                      <a:pt x="24317" y="146035"/>
                      <a:pt x="26223" y="142158"/>
                      <a:pt x="26223" y="138017"/>
                    </a:cubicBezTo>
                    <a:cubicBezTo>
                      <a:pt x="26223" y="133877"/>
                      <a:pt x="24317" y="129999"/>
                      <a:pt x="20900" y="127436"/>
                    </a:cubicBezTo>
                    <a:cubicBezTo>
                      <a:pt x="15971" y="123690"/>
                      <a:pt x="13145" y="117972"/>
                      <a:pt x="13145" y="111728"/>
                    </a:cubicBezTo>
                    <a:cubicBezTo>
                      <a:pt x="13145" y="105485"/>
                      <a:pt x="15971" y="99767"/>
                      <a:pt x="20900" y="96021"/>
                    </a:cubicBezTo>
                    <a:cubicBezTo>
                      <a:pt x="24317" y="93457"/>
                      <a:pt x="26223" y="89580"/>
                      <a:pt x="26223" y="85439"/>
                    </a:cubicBezTo>
                    <a:cubicBezTo>
                      <a:pt x="26223" y="81299"/>
                      <a:pt x="24317" y="77421"/>
                      <a:pt x="20900" y="74858"/>
                    </a:cubicBezTo>
                    <a:cubicBezTo>
                      <a:pt x="15971" y="71112"/>
                      <a:pt x="13145" y="65394"/>
                      <a:pt x="13145" y="59150"/>
                    </a:cubicBezTo>
                    <a:cubicBezTo>
                      <a:pt x="13145" y="49686"/>
                      <a:pt x="19914" y="41537"/>
                      <a:pt x="29181" y="39762"/>
                    </a:cubicBezTo>
                    <a:cubicBezTo>
                      <a:pt x="34570" y="38776"/>
                      <a:pt x="38776" y="34570"/>
                      <a:pt x="39762" y="29181"/>
                    </a:cubicBezTo>
                    <a:cubicBezTo>
                      <a:pt x="41537" y="19914"/>
                      <a:pt x="49686" y="13145"/>
                      <a:pt x="59150" y="13145"/>
                    </a:cubicBezTo>
                    <a:cubicBezTo>
                      <a:pt x="65394" y="13145"/>
                      <a:pt x="71112" y="15971"/>
                      <a:pt x="74858" y="20900"/>
                    </a:cubicBezTo>
                    <a:cubicBezTo>
                      <a:pt x="79984" y="27669"/>
                      <a:pt x="90894" y="27669"/>
                      <a:pt x="96021" y="20900"/>
                    </a:cubicBezTo>
                    <a:cubicBezTo>
                      <a:pt x="99767" y="15971"/>
                      <a:pt x="105485" y="13145"/>
                      <a:pt x="111728" y="13145"/>
                    </a:cubicBezTo>
                    <a:cubicBezTo>
                      <a:pt x="117972" y="13145"/>
                      <a:pt x="123690" y="15971"/>
                      <a:pt x="127436" y="20900"/>
                    </a:cubicBezTo>
                    <a:cubicBezTo>
                      <a:pt x="132562" y="27669"/>
                      <a:pt x="143472" y="27669"/>
                      <a:pt x="148599" y="20900"/>
                    </a:cubicBezTo>
                    <a:cubicBezTo>
                      <a:pt x="152345" y="15971"/>
                      <a:pt x="158063" y="13145"/>
                      <a:pt x="164306" y="13145"/>
                    </a:cubicBezTo>
                    <a:cubicBezTo>
                      <a:pt x="170550" y="13145"/>
                      <a:pt x="176268" y="15971"/>
                      <a:pt x="180014" y="20900"/>
                    </a:cubicBezTo>
                    <a:cubicBezTo>
                      <a:pt x="185140" y="27669"/>
                      <a:pt x="196050" y="27669"/>
                      <a:pt x="201177" y="20900"/>
                    </a:cubicBezTo>
                    <a:cubicBezTo>
                      <a:pt x="204923" y="15971"/>
                      <a:pt x="210641" y="13145"/>
                      <a:pt x="216884" y="13145"/>
                    </a:cubicBezTo>
                    <a:cubicBezTo>
                      <a:pt x="223128" y="13145"/>
                      <a:pt x="228846" y="15971"/>
                      <a:pt x="232592" y="20900"/>
                    </a:cubicBezTo>
                    <a:cubicBezTo>
                      <a:pt x="237718" y="27669"/>
                      <a:pt x="248628" y="27669"/>
                      <a:pt x="253755" y="20900"/>
                    </a:cubicBezTo>
                    <a:cubicBezTo>
                      <a:pt x="257501" y="15971"/>
                      <a:pt x="263219" y="13145"/>
                      <a:pt x="269462" y="13145"/>
                    </a:cubicBezTo>
                    <a:cubicBezTo>
                      <a:pt x="275706" y="13145"/>
                      <a:pt x="281424" y="15971"/>
                      <a:pt x="285170" y="20900"/>
                    </a:cubicBezTo>
                    <a:cubicBezTo>
                      <a:pt x="290296" y="27669"/>
                      <a:pt x="301206" y="27669"/>
                      <a:pt x="306333" y="20900"/>
                    </a:cubicBezTo>
                    <a:cubicBezTo>
                      <a:pt x="310079" y="15971"/>
                      <a:pt x="315797" y="13145"/>
                      <a:pt x="322040" y="13145"/>
                    </a:cubicBezTo>
                    <a:cubicBezTo>
                      <a:pt x="331504" y="13145"/>
                      <a:pt x="339654" y="19914"/>
                      <a:pt x="341428" y="29181"/>
                    </a:cubicBezTo>
                    <a:cubicBezTo>
                      <a:pt x="342480" y="34570"/>
                      <a:pt x="346620" y="38776"/>
                      <a:pt x="352010" y="39762"/>
                    </a:cubicBezTo>
                    <a:cubicBezTo>
                      <a:pt x="361277" y="41537"/>
                      <a:pt x="368046" y="49686"/>
                      <a:pt x="368046" y="59150"/>
                    </a:cubicBezTo>
                    <a:cubicBezTo>
                      <a:pt x="368046" y="65394"/>
                      <a:pt x="365220" y="71112"/>
                      <a:pt x="360291" y="74858"/>
                    </a:cubicBezTo>
                    <a:cubicBezTo>
                      <a:pt x="356939" y="77421"/>
                      <a:pt x="354967" y="81299"/>
                      <a:pt x="354967" y="85439"/>
                    </a:cubicBezTo>
                    <a:cubicBezTo>
                      <a:pt x="354967" y="89580"/>
                      <a:pt x="356873" y="93457"/>
                      <a:pt x="360291" y="96021"/>
                    </a:cubicBezTo>
                    <a:close/>
                  </a:path>
                </a:pathLst>
              </a:custGeom>
              <a:solidFill>
                <a:srgbClr val="000000"/>
              </a:solidFill>
              <a:ln w="6572" cap="flat">
                <a:noFill/>
                <a:prstDash val="solid"/>
                <a:miter/>
              </a:ln>
            </p:spPr>
            <p:txBody>
              <a:bodyPr rtlCol="0" anchor="ctr"/>
              <a:lstStyle/>
              <a:p>
                <a:endParaRPr lang="en-US"/>
              </a:p>
            </p:txBody>
          </p:sp>
        </p:grpSp>
        <p:cxnSp>
          <p:nvCxnSpPr>
            <p:cNvPr id="60" name="Straight Connector 59">
              <a:extLst>
                <a:ext uri="{FF2B5EF4-FFF2-40B4-BE49-F238E27FC236}">
                  <a16:creationId xmlns="" xmlns:a16="http://schemas.microsoft.com/office/drawing/2014/main" id="{25CC1A1F-51A2-416C-9D83-007759FE3BBC}"/>
                </a:ext>
              </a:extLst>
            </p:cNvPr>
            <p:cNvCxnSpPr>
              <a:cxnSpLocks/>
            </p:cNvCxnSpPr>
            <p:nvPr/>
          </p:nvCxnSpPr>
          <p:spPr>
            <a:xfrm flipH="1">
              <a:off x="362543" y="2237398"/>
              <a:ext cx="370662" cy="386875"/>
            </a:xfrm>
            <a:prstGeom prst="line">
              <a:avLst/>
            </a:prstGeom>
            <a:ln w="28575"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 xmlns:a16="http://schemas.microsoft.com/office/drawing/2014/main" id="{FCEB3B84-4628-42C4-8BCC-2FA6907A02CA}"/>
              </a:ext>
            </a:extLst>
          </p:cNvPr>
          <p:cNvGrpSpPr/>
          <p:nvPr/>
        </p:nvGrpSpPr>
        <p:grpSpPr>
          <a:xfrm>
            <a:off x="0" y="3928301"/>
            <a:ext cx="4490866" cy="1001459"/>
            <a:chOff x="0" y="3928301"/>
            <a:chExt cx="4490866" cy="1001459"/>
          </a:xfrm>
        </p:grpSpPr>
        <p:sp>
          <p:nvSpPr>
            <p:cNvPr id="4" name="Rectangle 19">
              <a:extLst>
                <a:ext uri="{FF2B5EF4-FFF2-40B4-BE49-F238E27FC236}">
                  <a16:creationId xmlns="" xmlns:a16="http://schemas.microsoft.com/office/drawing/2014/main" id="{EB477A81-398B-49A6-90DA-63F80C664AE1}"/>
                </a:ext>
              </a:extLst>
            </p:cNvPr>
            <p:cNvSpPr>
              <a:spLocks noChangeArrowheads="1"/>
            </p:cNvSpPr>
            <p:nvPr/>
          </p:nvSpPr>
          <p:spPr bwMode="auto">
            <a:xfrm>
              <a:off x="0" y="3928301"/>
              <a:ext cx="1079919" cy="1000031"/>
            </a:xfrm>
            <a:prstGeom prst="rect">
              <a:avLst/>
            </a:prstGeom>
            <a:solidFill>
              <a:schemeClr val="accent3"/>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5" name="Rectangle 20">
              <a:extLst>
                <a:ext uri="{FF2B5EF4-FFF2-40B4-BE49-F238E27FC236}">
                  <a16:creationId xmlns="" xmlns:a16="http://schemas.microsoft.com/office/drawing/2014/main" id="{D99FFB0C-C632-46C7-A3C2-25809A5B8394}"/>
                </a:ext>
              </a:extLst>
            </p:cNvPr>
            <p:cNvSpPr>
              <a:spLocks noChangeArrowheads="1"/>
            </p:cNvSpPr>
            <p:nvPr/>
          </p:nvSpPr>
          <p:spPr bwMode="auto">
            <a:xfrm>
              <a:off x="0" y="3928301"/>
              <a:ext cx="1079919" cy="100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6" name="Freeform 21">
              <a:extLst>
                <a:ext uri="{FF2B5EF4-FFF2-40B4-BE49-F238E27FC236}">
                  <a16:creationId xmlns="" xmlns:a16="http://schemas.microsoft.com/office/drawing/2014/main" id="{26143388-2A99-4851-8CAC-9AFB68209DD3}"/>
                </a:ext>
              </a:extLst>
            </p:cNvPr>
            <p:cNvSpPr>
              <a:spLocks/>
            </p:cNvSpPr>
            <p:nvPr/>
          </p:nvSpPr>
          <p:spPr bwMode="auto">
            <a:xfrm>
              <a:off x="1496480" y="3928301"/>
              <a:ext cx="2994386" cy="850240"/>
            </a:xfrm>
            <a:custGeom>
              <a:avLst/>
              <a:gdLst>
                <a:gd name="T0" fmla="*/ 0 w 2099"/>
                <a:gd name="T1" fmla="*/ 596 h 596"/>
                <a:gd name="T2" fmla="*/ 0 w 2099"/>
                <a:gd name="T3" fmla="*/ 0 h 596"/>
                <a:gd name="T4" fmla="*/ 1883 w 2099"/>
                <a:gd name="T5" fmla="*/ 0 h 596"/>
                <a:gd name="T6" fmla="*/ 2099 w 2099"/>
                <a:gd name="T7" fmla="*/ 298 h 596"/>
                <a:gd name="T8" fmla="*/ 1883 w 2099"/>
                <a:gd name="T9" fmla="*/ 596 h 596"/>
                <a:gd name="T10" fmla="*/ 0 w 2099"/>
                <a:gd name="T11" fmla="*/ 596 h 596"/>
              </a:gdLst>
              <a:ahLst/>
              <a:cxnLst>
                <a:cxn ang="0">
                  <a:pos x="T0" y="T1"/>
                </a:cxn>
                <a:cxn ang="0">
                  <a:pos x="T2" y="T3"/>
                </a:cxn>
                <a:cxn ang="0">
                  <a:pos x="T4" y="T5"/>
                </a:cxn>
                <a:cxn ang="0">
                  <a:pos x="T6" y="T7"/>
                </a:cxn>
                <a:cxn ang="0">
                  <a:pos x="T8" y="T9"/>
                </a:cxn>
                <a:cxn ang="0">
                  <a:pos x="T10" y="T11"/>
                </a:cxn>
              </a:cxnLst>
              <a:rect l="0" t="0" r="r" b="b"/>
              <a:pathLst>
                <a:path w="2099" h="596">
                  <a:moveTo>
                    <a:pt x="0" y="596"/>
                  </a:moveTo>
                  <a:lnTo>
                    <a:pt x="0" y="0"/>
                  </a:lnTo>
                  <a:lnTo>
                    <a:pt x="1883" y="0"/>
                  </a:lnTo>
                  <a:lnTo>
                    <a:pt x="2099" y="298"/>
                  </a:lnTo>
                  <a:lnTo>
                    <a:pt x="1883" y="596"/>
                  </a:lnTo>
                  <a:lnTo>
                    <a:pt x="0" y="596"/>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7" name="Freeform 22">
              <a:extLst>
                <a:ext uri="{FF2B5EF4-FFF2-40B4-BE49-F238E27FC236}">
                  <a16:creationId xmlns="" xmlns:a16="http://schemas.microsoft.com/office/drawing/2014/main" id="{B83610D2-5B92-480A-A47F-723A51BEDB5C}"/>
                </a:ext>
              </a:extLst>
            </p:cNvPr>
            <p:cNvSpPr>
              <a:spLocks/>
            </p:cNvSpPr>
            <p:nvPr/>
          </p:nvSpPr>
          <p:spPr bwMode="auto">
            <a:xfrm>
              <a:off x="1496480" y="3928301"/>
              <a:ext cx="2994386" cy="850240"/>
            </a:xfrm>
            <a:custGeom>
              <a:avLst/>
              <a:gdLst>
                <a:gd name="T0" fmla="*/ 0 w 2099"/>
                <a:gd name="T1" fmla="*/ 596 h 596"/>
                <a:gd name="T2" fmla="*/ 0 w 2099"/>
                <a:gd name="T3" fmla="*/ 0 h 596"/>
                <a:gd name="T4" fmla="*/ 1883 w 2099"/>
                <a:gd name="T5" fmla="*/ 0 h 596"/>
                <a:gd name="T6" fmla="*/ 2099 w 2099"/>
                <a:gd name="T7" fmla="*/ 298 h 596"/>
                <a:gd name="T8" fmla="*/ 1883 w 2099"/>
                <a:gd name="T9" fmla="*/ 596 h 596"/>
                <a:gd name="T10" fmla="*/ 0 w 2099"/>
                <a:gd name="T11" fmla="*/ 596 h 596"/>
              </a:gdLst>
              <a:ahLst/>
              <a:cxnLst>
                <a:cxn ang="0">
                  <a:pos x="T0" y="T1"/>
                </a:cxn>
                <a:cxn ang="0">
                  <a:pos x="T2" y="T3"/>
                </a:cxn>
                <a:cxn ang="0">
                  <a:pos x="T4" y="T5"/>
                </a:cxn>
                <a:cxn ang="0">
                  <a:pos x="T6" y="T7"/>
                </a:cxn>
                <a:cxn ang="0">
                  <a:pos x="T8" y="T9"/>
                </a:cxn>
                <a:cxn ang="0">
                  <a:pos x="T10" y="T11"/>
                </a:cxn>
              </a:cxnLst>
              <a:rect l="0" t="0" r="r" b="b"/>
              <a:pathLst>
                <a:path w="2099" h="596">
                  <a:moveTo>
                    <a:pt x="0" y="596"/>
                  </a:moveTo>
                  <a:lnTo>
                    <a:pt x="0" y="0"/>
                  </a:lnTo>
                  <a:lnTo>
                    <a:pt x="1883" y="0"/>
                  </a:lnTo>
                  <a:lnTo>
                    <a:pt x="2099" y="298"/>
                  </a:lnTo>
                  <a:lnTo>
                    <a:pt x="1883" y="596"/>
                  </a:lnTo>
                  <a:lnTo>
                    <a:pt x="0" y="5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8" name="Freeform 23">
              <a:extLst>
                <a:ext uri="{FF2B5EF4-FFF2-40B4-BE49-F238E27FC236}">
                  <a16:creationId xmlns="" xmlns:a16="http://schemas.microsoft.com/office/drawing/2014/main" id="{A6FA8A59-2AF0-4709-AC68-014CBBE0C7D6}"/>
                </a:ext>
              </a:extLst>
            </p:cNvPr>
            <p:cNvSpPr>
              <a:spLocks/>
            </p:cNvSpPr>
            <p:nvPr/>
          </p:nvSpPr>
          <p:spPr bwMode="auto">
            <a:xfrm>
              <a:off x="1079919" y="3929729"/>
              <a:ext cx="416561" cy="1000031"/>
            </a:xfrm>
            <a:custGeom>
              <a:avLst/>
              <a:gdLst>
                <a:gd name="T0" fmla="*/ 0 w 292"/>
                <a:gd name="T1" fmla="*/ 701 h 701"/>
                <a:gd name="T2" fmla="*/ 0 w 292"/>
                <a:gd name="T3" fmla="*/ 0 h 701"/>
                <a:gd name="T4" fmla="*/ 292 w 292"/>
                <a:gd name="T5" fmla="*/ 0 h 701"/>
                <a:gd name="T6" fmla="*/ 292 w 292"/>
                <a:gd name="T7" fmla="*/ 596 h 701"/>
                <a:gd name="T8" fmla="*/ 0 w 292"/>
                <a:gd name="T9" fmla="*/ 701 h 701"/>
              </a:gdLst>
              <a:ahLst/>
              <a:cxnLst>
                <a:cxn ang="0">
                  <a:pos x="T0" y="T1"/>
                </a:cxn>
                <a:cxn ang="0">
                  <a:pos x="T2" y="T3"/>
                </a:cxn>
                <a:cxn ang="0">
                  <a:pos x="T4" y="T5"/>
                </a:cxn>
                <a:cxn ang="0">
                  <a:pos x="T6" y="T7"/>
                </a:cxn>
                <a:cxn ang="0">
                  <a:pos x="T8" y="T9"/>
                </a:cxn>
              </a:cxnLst>
              <a:rect l="0" t="0" r="r" b="b"/>
              <a:pathLst>
                <a:path w="292" h="701">
                  <a:moveTo>
                    <a:pt x="0" y="701"/>
                  </a:moveTo>
                  <a:lnTo>
                    <a:pt x="0" y="0"/>
                  </a:lnTo>
                  <a:lnTo>
                    <a:pt x="292" y="0"/>
                  </a:lnTo>
                  <a:lnTo>
                    <a:pt x="292" y="596"/>
                  </a:lnTo>
                  <a:lnTo>
                    <a:pt x="0" y="701"/>
                  </a:lnTo>
                  <a:close/>
                </a:path>
              </a:pathLst>
            </a:cu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9" name="Freeform 24">
              <a:extLst>
                <a:ext uri="{FF2B5EF4-FFF2-40B4-BE49-F238E27FC236}">
                  <a16:creationId xmlns="" xmlns:a16="http://schemas.microsoft.com/office/drawing/2014/main" id="{D9FD8E7E-F999-4B4B-98DF-757CCB0E5E79}"/>
                </a:ext>
              </a:extLst>
            </p:cNvPr>
            <p:cNvSpPr>
              <a:spLocks/>
            </p:cNvSpPr>
            <p:nvPr/>
          </p:nvSpPr>
          <p:spPr bwMode="auto">
            <a:xfrm>
              <a:off x="1079919" y="3929729"/>
              <a:ext cx="416561" cy="1000031"/>
            </a:xfrm>
            <a:custGeom>
              <a:avLst/>
              <a:gdLst>
                <a:gd name="T0" fmla="*/ 0 w 292"/>
                <a:gd name="T1" fmla="*/ 701 h 701"/>
                <a:gd name="T2" fmla="*/ 0 w 292"/>
                <a:gd name="T3" fmla="*/ 0 h 701"/>
                <a:gd name="T4" fmla="*/ 292 w 292"/>
                <a:gd name="T5" fmla="*/ 0 h 701"/>
                <a:gd name="T6" fmla="*/ 292 w 292"/>
                <a:gd name="T7" fmla="*/ 596 h 701"/>
                <a:gd name="T8" fmla="*/ 0 w 292"/>
                <a:gd name="T9" fmla="*/ 701 h 701"/>
              </a:gdLst>
              <a:ahLst/>
              <a:cxnLst>
                <a:cxn ang="0">
                  <a:pos x="T0" y="T1"/>
                </a:cxn>
                <a:cxn ang="0">
                  <a:pos x="T2" y="T3"/>
                </a:cxn>
                <a:cxn ang="0">
                  <a:pos x="T4" y="T5"/>
                </a:cxn>
                <a:cxn ang="0">
                  <a:pos x="T6" y="T7"/>
                </a:cxn>
                <a:cxn ang="0">
                  <a:pos x="T8" y="T9"/>
                </a:cxn>
              </a:cxnLst>
              <a:rect l="0" t="0" r="r" b="b"/>
              <a:pathLst>
                <a:path w="292" h="701">
                  <a:moveTo>
                    <a:pt x="0" y="701"/>
                  </a:moveTo>
                  <a:lnTo>
                    <a:pt x="0" y="0"/>
                  </a:lnTo>
                  <a:lnTo>
                    <a:pt x="292" y="0"/>
                  </a:lnTo>
                  <a:lnTo>
                    <a:pt x="292" y="596"/>
                  </a:lnTo>
                  <a:lnTo>
                    <a:pt x="0" y="7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0" name="Oval 28">
              <a:extLst>
                <a:ext uri="{FF2B5EF4-FFF2-40B4-BE49-F238E27FC236}">
                  <a16:creationId xmlns="" xmlns:a16="http://schemas.microsoft.com/office/drawing/2014/main" id="{C3C6BBBC-08BC-44F7-8615-6FDD6C4A8679}"/>
                </a:ext>
              </a:extLst>
            </p:cNvPr>
            <p:cNvSpPr>
              <a:spLocks noChangeArrowheads="1"/>
            </p:cNvSpPr>
            <p:nvPr/>
          </p:nvSpPr>
          <p:spPr bwMode="auto">
            <a:xfrm>
              <a:off x="225400" y="4116610"/>
              <a:ext cx="629121" cy="626267"/>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8" name="Rectangle 27">
              <a:extLst>
                <a:ext uri="{FF2B5EF4-FFF2-40B4-BE49-F238E27FC236}">
                  <a16:creationId xmlns="" xmlns:a16="http://schemas.microsoft.com/office/drawing/2014/main" id="{1976BF8D-9427-4914-8A56-9AAB2B0CBDF8}"/>
                </a:ext>
              </a:extLst>
            </p:cNvPr>
            <p:cNvSpPr/>
            <p:nvPr/>
          </p:nvSpPr>
          <p:spPr>
            <a:xfrm>
              <a:off x="1640532" y="4103567"/>
              <a:ext cx="2560316" cy="461665"/>
            </a:xfrm>
            <a:prstGeom prst="rect">
              <a:avLst/>
            </a:prstGeom>
          </p:spPr>
          <p:txBody>
            <a:bodyPr wrap="none">
              <a:spAutoFit/>
            </a:bodyPr>
            <a:lstStyle/>
            <a:p>
              <a:r>
                <a:rPr lang="en-US" sz="2400" b="1" dirty="0">
                  <a:solidFill>
                    <a:schemeClr val="bg1"/>
                  </a:solidFill>
                </a:rPr>
                <a:t>NO</a:t>
              </a:r>
              <a:r>
                <a:rPr lang="en-US" sz="2000" b="1" dirty="0">
                  <a:solidFill>
                    <a:schemeClr val="bg1"/>
                  </a:solidFill>
                </a:rPr>
                <a:t> Capital Gains Tax</a:t>
              </a:r>
            </a:p>
          </p:txBody>
        </p:sp>
        <p:grpSp>
          <p:nvGrpSpPr>
            <p:cNvPr id="56" name="Group 55">
              <a:extLst>
                <a:ext uri="{FF2B5EF4-FFF2-40B4-BE49-F238E27FC236}">
                  <a16:creationId xmlns="" xmlns:a16="http://schemas.microsoft.com/office/drawing/2014/main" id="{50342FF7-CB1C-4FE5-BFFE-420818410739}"/>
                </a:ext>
              </a:extLst>
            </p:cNvPr>
            <p:cNvGrpSpPr/>
            <p:nvPr/>
          </p:nvGrpSpPr>
          <p:grpSpPr>
            <a:xfrm>
              <a:off x="333699" y="4252310"/>
              <a:ext cx="388863" cy="388863"/>
              <a:chOff x="5927580" y="1548476"/>
              <a:chExt cx="391287" cy="391287"/>
            </a:xfrm>
          </p:grpSpPr>
          <p:sp>
            <p:nvSpPr>
              <p:cNvPr id="44" name="Freeform: Shape 43">
                <a:extLst>
                  <a:ext uri="{FF2B5EF4-FFF2-40B4-BE49-F238E27FC236}">
                    <a16:creationId xmlns="" xmlns:a16="http://schemas.microsoft.com/office/drawing/2014/main" id="{ECBD4C12-8D37-4265-A92B-FE200DF58BFD}"/>
                  </a:ext>
                </a:extLst>
              </p:cNvPr>
              <p:cNvSpPr/>
              <p:nvPr/>
            </p:nvSpPr>
            <p:spPr>
              <a:xfrm>
                <a:off x="5953869" y="1574765"/>
                <a:ext cx="314325" cy="142875"/>
              </a:xfrm>
              <a:custGeom>
                <a:avLst/>
                <a:gdLst>
                  <a:gd name="connsiteX0" fmla="*/ 276035 w 314325"/>
                  <a:gd name="connsiteY0" fmla="*/ 144590 h 142875"/>
                  <a:gd name="connsiteX1" fmla="*/ 39434 w 314325"/>
                  <a:gd name="connsiteY1" fmla="*/ 144590 h 142875"/>
                  <a:gd name="connsiteX2" fmla="*/ 39434 w 314325"/>
                  <a:gd name="connsiteY2" fmla="*/ 138017 h 142875"/>
                  <a:gd name="connsiteX3" fmla="*/ 6572 w 314325"/>
                  <a:gd name="connsiteY3" fmla="*/ 105156 h 142875"/>
                  <a:gd name="connsiteX4" fmla="*/ 0 w 314325"/>
                  <a:gd name="connsiteY4" fmla="*/ 105156 h 142875"/>
                  <a:gd name="connsiteX5" fmla="*/ 0 w 314325"/>
                  <a:gd name="connsiteY5" fmla="*/ 39434 h 142875"/>
                  <a:gd name="connsiteX6" fmla="*/ 6572 w 314325"/>
                  <a:gd name="connsiteY6" fmla="*/ 39434 h 142875"/>
                  <a:gd name="connsiteX7" fmla="*/ 39434 w 314325"/>
                  <a:gd name="connsiteY7" fmla="*/ 6572 h 142875"/>
                  <a:gd name="connsiteX8" fmla="*/ 39434 w 314325"/>
                  <a:gd name="connsiteY8" fmla="*/ 0 h 142875"/>
                  <a:gd name="connsiteX9" fmla="*/ 276035 w 314325"/>
                  <a:gd name="connsiteY9" fmla="*/ 0 h 142875"/>
                  <a:gd name="connsiteX10" fmla="*/ 276035 w 314325"/>
                  <a:gd name="connsiteY10" fmla="*/ 6572 h 142875"/>
                  <a:gd name="connsiteX11" fmla="*/ 308896 w 314325"/>
                  <a:gd name="connsiteY11" fmla="*/ 39434 h 142875"/>
                  <a:gd name="connsiteX12" fmla="*/ 315468 w 314325"/>
                  <a:gd name="connsiteY12" fmla="*/ 39434 h 142875"/>
                  <a:gd name="connsiteX13" fmla="*/ 315468 w 314325"/>
                  <a:gd name="connsiteY13" fmla="*/ 105156 h 142875"/>
                  <a:gd name="connsiteX14" fmla="*/ 308896 w 314325"/>
                  <a:gd name="connsiteY14" fmla="*/ 105156 h 142875"/>
                  <a:gd name="connsiteX15" fmla="*/ 276035 w 314325"/>
                  <a:gd name="connsiteY15" fmla="*/ 138017 h 142875"/>
                  <a:gd name="connsiteX16" fmla="*/ 276035 w 314325"/>
                  <a:gd name="connsiteY16" fmla="*/ 144590 h 142875"/>
                  <a:gd name="connsiteX17" fmla="*/ 51921 w 314325"/>
                  <a:gd name="connsiteY17" fmla="*/ 131445 h 142875"/>
                  <a:gd name="connsiteX18" fmla="*/ 262890 w 314325"/>
                  <a:gd name="connsiteY18" fmla="*/ 131445 h 142875"/>
                  <a:gd name="connsiteX19" fmla="*/ 301666 w 314325"/>
                  <a:gd name="connsiteY19" fmla="*/ 92669 h 142875"/>
                  <a:gd name="connsiteX20" fmla="*/ 301666 w 314325"/>
                  <a:gd name="connsiteY20" fmla="*/ 52578 h 142875"/>
                  <a:gd name="connsiteX21" fmla="*/ 262890 w 314325"/>
                  <a:gd name="connsiteY21" fmla="*/ 13802 h 142875"/>
                  <a:gd name="connsiteX22" fmla="*/ 51921 w 314325"/>
                  <a:gd name="connsiteY22" fmla="*/ 13802 h 142875"/>
                  <a:gd name="connsiteX23" fmla="*/ 13145 w 314325"/>
                  <a:gd name="connsiteY23" fmla="*/ 52578 h 142875"/>
                  <a:gd name="connsiteX24" fmla="*/ 13145 w 314325"/>
                  <a:gd name="connsiteY24" fmla="*/ 92669 h 142875"/>
                  <a:gd name="connsiteX25" fmla="*/ 51921 w 314325"/>
                  <a:gd name="connsiteY25" fmla="*/ 13144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4325" h="142875">
                    <a:moveTo>
                      <a:pt x="276035" y="144590"/>
                    </a:moveTo>
                    <a:lnTo>
                      <a:pt x="39434" y="144590"/>
                    </a:lnTo>
                    <a:lnTo>
                      <a:pt x="39434" y="138017"/>
                    </a:lnTo>
                    <a:cubicBezTo>
                      <a:pt x="39434" y="119615"/>
                      <a:pt x="24975" y="105156"/>
                      <a:pt x="6572" y="105156"/>
                    </a:cubicBezTo>
                    <a:lnTo>
                      <a:pt x="0" y="105156"/>
                    </a:lnTo>
                    <a:lnTo>
                      <a:pt x="0" y="39434"/>
                    </a:lnTo>
                    <a:lnTo>
                      <a:pt x="6572" y="39434"/>
                    </a:lnTo>
                    <a:cubicBezTo>
                      <a:pt x="24975" y="39434"/>
                      <a:pt x="39434" y="24975"/>
                      <a:pt x="39434" y="6572"/>
                    </a:cubicBezTo>
                    <a:lnTo>
                      <a:pt x="39434" y="0"/>
                    </a:lnTo>
                    <a:lnTo>
                      <a:pt x="276035" y="0"/>
                    </a:lnTo>
                    <a:lnTo>
                      <a:pt x="276035" y="6572"/>
                    </a:lnTo>
                    <a:cubicBezTo>
                      <a:pt x="276035" y="24975"/>
                      <a:pt x="290493" y="39434"/>
                      <a:pt x="308896" y="39434"/>
                    </a:cubicBezTo>
                    <a:lnTo>
                      <a:pt x="315468" y="39434"/>
                    </a:lnTo>
                    <a:lnTo>
                      <a:pt x="315468" y="105156"/>
                    </a:lnTo>
                    <a:lnTo>
                      <a:pt x="308896" y="105156"/>
                    </a:lnTo>
                    <a:cubicBezTo>
                      <a:pt x="290493" y="105156"/>
                      <a:pt x="276035" y="119615"/>
                      <a:pt x="276035" y="138017"/>
                    </a:cubicBezTo>
                    <a:lnTo>
                      <a:pt x="276035" y="144590"/>
                    </a:lnTo>
                    <a:close/>
                    <a:moveTo>
                      <a:pt x="51921" y="131445"/>
                    </a:moveTo>
                    <a:lnTo>
                      <a:pt x="262890" y="131445"/>
                    </a:lnTo>
                    <a:cubicBezTo>
                      <a:pt x="265519" y="111071"/>
                      <a:pt x="281950" y="95298"/>
                      <a:pt x="301666" y="92669"/>
                    </a:cubicBezTo>
                    <a:lnTo>
                      <a:pt x="301666" y="52578"/>
                    </a:lnTo>
                    <a:cubicBezTo>
                      <a:pt x="281292" y="49949"/>
                      <a:pt x="265519" y="33518"/>
                      <a:pt x="262890" y="13802"/>
                    </a:cubicBezTo>
                    <a:lnTo>
                      <a:pt x="51921" y="13802"/>
                    </a:lnTo>
                    <a:cubicBezTo>
                      <a:pt x="49292" y="34176"/>
                      <a:pt x="32861" y="49949"/>
                      <a:pt x="13145" y="52578"/>
                    </a:cubicBezTo>
                    <a:lnTo>
                      <a:pt x="13145" y="92669"/>
                    </a:lnTo>
                    <a:cubicBezTo>
                      <a:pt x="33518" y="95298"/>
                      <a:pt x="49292" y="111071"/>
                      <a:pt x="51921" y="131445"/>
                    </a:cubicBezTo>
                    <a:close/>
                  </a:path>
                </a:pathLst>
              </a:custGeom>
              <a:solidFill>
                <a:srgbClr val="000000"/>
              </a:solidFill>
              <a:ln w="6572" cap="flat">
                <a:noFill/>
                <a:prstDash val="solid"/>
                <a:miter/>
              </a:ln>
            </p:spPr>
            <p:txBody>
              <a:bodyPr rtlCol="0" anchor="ctr"/>
              <a:lstStyle/>
              <a:p>
                <a:endParaRPr lang="en-US"/>
              </a:p>
            </p:txBody>
          </p:sp>
          <p:sp>
            <p:nvSpPr>
              <p:cNvPr id="45" name="Freeform: Shape 44">
                <a:extLst>
                  <a:ext uri="{FF2B5EF4-FFF2-40B4-BE49-F238E27FC236}">
                    <a16:creationId xmlns="" xmlns:a16="http://schemas.microsoft.com/office/drawing/2014/main" id="{B199AE12-1B67-4569-963A-62A97FCF986E}"/>
                  </a:ext>
                </a:extLst>
              </p:cNvPr>
              <p:cNvSpPr/>
              <p:nvPr/>
            </p:nvSpPr>
            <p:spPr>
              <a:xfrm>
                <a:off x="6065597" y="1601054"/>
                <a:ext cx="85725" cy="85725"/>
              </a:xfrm>
              <a:custGeom>
                <a:avLst/>
                <a:gdLst>
                  <a:gd name="connsiteX0" fmla="*/ 46006 w 85725"/>
                  <a:gd name="connsiteY0" fmla="*/ 92012 h 85725"/>
                  <a:gd name="connsiteX1" fmla="*/ 0 w 85725"/>
                  <a:gd name="connsiteY1" fmla="*/ 46006 h 85725"/>
                  <a:gd name="connsiteX2" fmla="*/ 46006 w 85725"/>
                  <a:gd name="connsiteY2" fmla="*/ 0 h 85725"/>
                  <a:gd name="connsiteX3" fmla="*/ 92012 w 85725"/>
                  <a:gd name="connsiteY3" fmla="*/ 46006 h 85725"/>
                  <a:gd name="connsiteX4" fmla="*/ 46006 w 85725"/>
                  <a:gd name="connsiteY4" fmla="*/ 92012 h 85725"/>
                  <a:gd name="connsiteX5" fmla="*/ 46006 w 85725"/>
                  <a:gd name="connsiteY5" fmla="*/ 13145 h 85725"/>
                  <a:gd name="connsiteX6" fmla="*/ 13145 w 85725"/>
                  <a:gd name="connsiteY6" fmla="*/ 46006 h 85725"/>
                  <a:gd name="connsiteX7" fmla="*/ 46006 w 85725"/>
                  <a:gd name="connsiteY7" fmla="*/ 78867 h 85725"/>
                  <a:gd name="connsiteX8" fmla="*/ 78867 w 85725"/>
                  <a:gd name="connsiteY8" fmla="*/ 46006 h 85725"/>
                  <a:gd name="connsiteX9" fmla="*/ 46006 w 85725"/>
                  <a:gd name="connsiteY9" fmla="*/ 131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6006" y="92012"/>
                    </a:moveTo>
                    <a:cubicBezTo>
                      <a:pt x="20374" y="92012"/>
                      <a:pt x="0" y="71638"/>
                      <a:pt x="0" y="46006"/>
                    </a:cubicBezTo>
                    <a:cubicBezTo>
                      <a:pt x="0" y="20374"/>
                      <a:pt x="20374" y="0"/>
                      <a:pt x="46006" y="0"/>
                    </a:cubicBezTo>
                    <a:cubicBezTo>
                      <a:pt x="71638" y="0"/>
                      <a:pt x="92012" y="20374"/>
                      <a:pt x="92012" y="46006"/>
                    </a:cubicBezTo>
                    <a:cubicBezTo>
                      <a:pt x="92012" y="71638"/>
                      <a:pt x="71638" y="92012"/>
                      <a:pt x="46006" y="92012"/>
                    </a:cubicBezTo>
                    <a:close/>
                    <a:moveTo>
                      <a:pt x="46006" y="13145"/>
                    </a:moveTo>
                    <a:cubicBezTo>
                      <a:pt x="27603" y="13145"/>
                      <a:pt x="13145" y="27603"/>
                      <a:pt x="13145" y="46006"/>
                    </a:cubicBezTo>
                    <a:cubicBezTo>
                      <a:pt x="13145" y="64408"/>
                      <a:pt x="27603" y="78867"/>
                      <a:pt x="46006" y="78867"/>
                    </a:cubicBezTo>
                    <a:cubicBezTo>
                      <a:pt x="64408" y="78867"/>
                      <a:pt x="78867" y="64408"/>
                      <a:pt x="78867" y="46006"/>
                    </a:cubicBezTo>
                    <a:cubicBezTo>
                      <a:pt x="78867" y="27603"/>
                      <a:pt x="64408" y="13145"/>
                      <a:pt x="46006" y="13145"/>
                    </a:cubicBezTo>
                    <a:close/>
                  </a:path>
                </a:pathLst>
              </a:custGeom>
              <a:solidFill>
                <a:srgbClr val="000000"/>
              </a:solidFill>
              <a:ln w="6572" cap="flat">
                <a:noFill/>
                <a:prstDash val="solid"/>
                <a:miter/>
              </a:ln>
            </p:spPr>
            <p:txBody>
              <a:bodyPr rtlCol="0" anchor="ctr"/>
              <a:lstStyle/>
              <a:p>
                <a:endParaRPr lang="en-US"/>
              </a:p>
            </p:txBody>
          </p:sp>
          <p:sp>
            <p:nvSpPr>
              <p:cNvPr id="46" name="Freeform: Shape 45">
                <a:extLst>
                  <a:ext uri="{FF2B5EF4-FFF2-40B4-BE49-F238E27FC236}">
                    <a16:creationId xmlns="" xmlns:a16="http://schemas.microsoft.com/office/drawing/2014/main" id="{572E19FA-A682-4824-8365-1C0E2318329D}"/>
                  </a:ext>
                </a:extLst>
              </p:cNvPr>
              <p:cNvSpPr/>
              <p:nvPr/>
            </p:nvSpPr>
            <p:spPr>
              <a:xfrm>
                <a:off x="5999875" y="1627343"/>
                <a:ext cx="38100" cy="38100"/>
              </a:xfrm>
              <a:custGeom>
                <a:avLst/>
                <a:gdLst>
                  <a:gd name="connsiteX0" fmla="*/ 19717 w 38100"/>
                  <a:gd name="connsiteY0" fmla="*/ 39434 h 38100"/>
                  <a:gd name="connsiteX1" fmla="*/ 0 w 38100"/>
                  <a:gd name="connsiteY1" fmla="*/ 19717 h 38100"/>
                  <a:gd name="connsiteX2" fmla="*/ 19717 w 38100"/>
                  <a:gd name="connsiteY2" fmla="*/ 0 h 38100"/>
                  <a:gd name="connsiteX3" fmla="*/ 39434 w 38100"/>
                  <a:gd name="connsiteY3" fmla="*/ 19717 h 38100"/>
                  <a:gd name="connsiteX4" fmla="*/ 19717 w 38100"/>
                  <a:gd name="connsiteY4" fmla="*/ 39434 h 38100"/>
                  <a:gd name="connsiteX5" fmla="*/ 19717 w 38100"/>
                  <a:gd name="connsiteY5" fmla="*/ 13145 h 38100"/>
                  <a:gd name="connsiteX6" fmla="*/ 13145 w 38100"/>
                  <a:gd name="connsiteY6" fmla="*/ 19717 h 38100"/>
                  <a:gd name="connsiteX7" fmla="*/ 19717 w 38100"/>
                  <a:gd name="connsiteY7" fmla="*/ 26289 h 38100"/>
                  <a:gd name="connsiteX8" fmla="*/ 26289 w 38100"/>
                  <a:gd name="connsiteY8" fmla="*/ 19717 h 38100"/>
                  <a:gd name="connsiteX9" fmla="*/ 19717 w 38100"/>
                  <a:gd name="connsiteY9" fmla="*/ 1314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 h="38100">
                    <a:moveTo>
                      <a:pt x="19717" y="39434"/>
                    </a:moveTo>
                    <a:cubicBezTo>
                      <a:pt x="8544" y="39434"/>
                      <a:pt x="0" y="30890"/>
                      <a:pt x="0" y="19717"/>
                    </a:cubicBezTo>
                    <a:cubicBezTo>
                      <a:pt x="0" y="8544"/>
                      <a:pt x="8544" y="0"/>
                      <a:pt x="19717" y="0"/>
                    </a:cubicBezTo>
                    <a:cubicBezTo>
                      <a:pt x="30890" y="0"/>
                      <a:pt x="39434" y="8544"/>
                      <a:pt x="39434" y="19717"/>
                    </a:cubicBezTo>
                    <a:cubicBezTo>
                      <a:pt x="39434" y="30890"/>
                      <a:pt x="30890" y="39434"/>
                      <a:pt x="19717" y="39434"/>
                    </a:cubicBezTo>
                    <a:close/>
                    <a:moveTo>
                      <a:pt x="19717" y="13145"/>
                    </a:moveTo>
                    <a:cubicBezTo>
                      <a:pt x="15773" y="13145"/>
                      <a:pt x="13145" y="15773"/>
                      <a:pt x="13145" y="19717"/>
                    </a:cubicBezTo>
                    <a:cubicBezTo>
                      <a:pt x="13145" y="23660"/>
                      <a:pt x="15773" y="26289"/>
                      <a:pt x="19717" y="26289"/>
                    </a:cubicBezTo>
                    <a:cubicBezTo>
                      <a:pt x="23660" y="26289"/>
                      <a:pt x="26289" y="23660"/>
                      <a:pt x="26289" y="19717"/>
                    </a:cubicBezTo>
                    <a:cubicBezTo>
                      <a:pt x="26289" y="15773"/>
                      <a:pt x="23660" y="13145"/>
                      <a:pt x="19717" y="13145"/>
                    </a:cubicBezTo>
                    <a:close/>
                  </a:path>
                </a:pathLst>
              </a:custGeom>
              <a:solidFill>
                <a:srgbClr val="000000"/>
              </a:solidFill>
              <a:ln w="6572" cap="flat">
                <a:noFill/>
                <a:prstDash val="solid"/>
                <a:miter/>
              </a:ln>
            </p:spPr>
            <p:txBody>
              <a:bodyPr rtlCol="0" anchor="ctr"/>
              <a:lstStyle/>
              <a:p>
                <a:endParaRPr lang="en-US"/>
              </a:p>
            </p:txBody>
          </p:sp>
          <p:sp>
            <p:nvSpPr>
              <p:cNvPr id="47" name="Freeform: Shape 46">
                <a:extLst>
                  <a:ext uri="{FF2B5EF4-FFF2-40B4-BE49-F238E27FC236}">
                    <a16:creationId xmlns="" xmlns:a16="http://schemas.microsoft.com/office/drawing/2014/main" id="{515240C7-57F4-44F7-B698-1B6B8797CBD1}"/>
                  </a:ext>
                </a:extLst>
              </p:cNvPr>
              <p:cNvSpPr/>
              <p:nvPr/>
            </p:nvSpPr>
            <p:spPr>
              <a:xfrm>
                <a:off x="6183898" y="1627343"/>
                <a:ext cx="38100" cy="38100"/>
              </a:xfrm>
              <a:custGeom>
                <a:avLst/>
                <a:gdLst>
                  <a:gd name="connsiteX0" fmla="*/ 19717 w 38100"/>
                  <a:gd name="connsiteY0" fmla="*/ 39434 h 38100"/>
                  <a:gd name="connsiteX1" fmla="*/ 0 w 38100"/>
                  <a:gd name="connsiteY1" fmla="*/ 19717 h 38100"/>
                  <a:gd name="connsiteX2" fmla="*/ 19717 w 38100"/>
                  <a:gd name="connsiteY2" fmla="*/ 0 h 38100"/>
                  <a:gd name="connsiteX3" fmla="*/ 39434 w 38100"/>
                  <a:gd name="connsiteY3" fmla="*/ 19717 h 38100"/>
                  <a:gd name="connsiteX4" fmla="*/ 19717 w 38100"/>
                  <a:gd name="connsiteY4" fmla="*/ 39434 h 38100"/>
                  <a:gd name="connsiteX5" fmla="*/ 19717 w 38100"/>
                  <a:gd name="connsiteY5" fmla="*/ 13145 h 38100"/>
                  <a:gd name="connsiteX6" fmla="*/ 13145 w 38100"/>
                  <a:gd name="connsiteY6" fmla="*/ 19717 h 38100"/>
                  <a:gd name="connsiteX7" fmla="*/ 19717 w 38100"/>
                  <a:gd name="connsiteY7" fmla="*/ 26289 h 38100"/>
                  <a:gd name="connsiteX8" fmla="*/ 26289 w 38100"/>
                  <a:gd name="connsiteY8" fmla="*/ 19717 h 38100"/>
                  <a:gd name="connsiteX9" fmla="*/ 19717 w 38100"/>
                  <a:gd name="connsiteY9" fmla="*/ 1314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 h="38100">
                    <a:moveTo>
                      <a:pt x="19717" y="39434"/>
                    </a:moveTo>
                    <a:cubicBezTo>
                      <a:pt x="8544" y="39434"/>
                      <a:pt x="0" y="30890"/>
                      <a:pt x="0" y="19717"/>
                    </a:cubicBezTo>
                    <a:cubicBezTo>
                      <a:pt x="0" y="8544"/>
                      <a:pt x="8544" y="0"/>
                      <a:pt x="19717" y="0"/>
                    </a:cubicBezTo>
                    <a:cubicBezTo>
                      <a:pt x="30890" y="0"/>
                      <a:pt x="39434" y="8544"/>
                      <a:pt x="39434" y="19717"/>
                    </a:cubicBezTo>
                    <a:cubicBezTo>
                      <a:pt x="39434" y="30890"/>
                      <a:pt x="30890" y="39434"/>
                      <a:pt x="19717" y="39434"/>
                    </a:cubicBezTo>
                    <a:close/>
                    <a:moveTo>
                      <a:pt x="19717" y="13145"/>
                    </a:moveTo>
                    <a:cubicBezTo>
                      <a:pt x="15773" y="13145"/>
                      <a:pt x="13145" y="15773"/>
                      <a:pt x="13145" y="19717"/>
                    </a:cubicBezTo>
                    <a:cubicBezTo>
                      <a:pt x="13145" y="23660"/>
                      <a:pt x="15773" y="26289"/>
                      <a:pt x="19717" y="26289"/>
                    </a:cubicBezTo>
                    <a:cubicBezTo>
                      <a:pt x="23660" y="26289"/>
                      <a:pt x="26289" y="23660"/>
                      <a:pt x="26289" y="19717"/>
                    </a:cubicBezTo>
                    <a:cubicBezTo>
                      <a:pt x="26289" y="15773"/>
                      <a:pt x="23660" y="13145"/>
                      <a:pt x="19717" y="13145"/>
                    </a:cubicBezTo>
                    <a:close/>
                  </a:path>
                </a:pathLst>
              </a:custGeom>
              <a:solidFill>
                <a:srgbClr val="000000"/>
              </a:solidFill>
              <a:ln w="6572" cap="flat">
                <a:noFill/>
                <a:prstDash val="solid"/>
                <a:miter/>
              </a:ln>
            </p:spPr>
            <p:txBody>
              <a:bodyPr rtlCol="0" anchor="ctr"/>
              <a:lstStyle/>
              <a:p>
                <a:endParaRPr lang="en-US"/>
              </a:p>
            </p:txBody>
          </p:sp>
          <p:sp>
            <p:nvSpPr>
              <p:cNvPr id="48" name="Freeform: Shape 47">
                <a:extLst>
                  <a:ext uri="{FF2B5EF4-FFF2-40B4-BE49-F238E27FC236}">
                    <a16:creationId xmlns="" xmlns:a16="http://schemas.microsoft.com/office/drawing/2014/main" id="{36610ABF-A531-4726-869C-9D82205C1121}"/>
                  </a:ext>
                </a:extLst>
              </p:cNvPr>
              <p:cNvSpPr/>
              <p:nvPr/>
            </p:nvSpPr>
            <p:spPr>
              <a:xfrm>
                <a:off x="5927580" y="1548476"/>
                <a:ext cx="361950" cy="266700"/>
              </a:xfrm>
              <a:custGeom>
                <a:avLst/>
                <a:gdLst>
                  <a:gd name="connsiteX0" fmla="*/ 0 w 361950"/>
                  <a:gd name="connsiteY0" fmla="*/ 0 h 266700"/>
                  <a:gd name="connsiteX1" fmla="*/ 0 w 361950"/>
                  <a:gd name="connsiteY1" fmla="*/ 276035 h 266700"/>
                  <a:gd name="connsiteX2" fmla="*/ 200454 w 361950"/>
                  <a:gd name="connsiteY2" fmla="*/ 276035 h 266700"/>
                  <a:gd name="connsiteX3" fmla="*/ 205054 w 361950"/>
                  <a:gd name="connsiteY3" fmla="*/ 262890 h 266700"/>
                  <a:gd name="connsiteX4" fmla="*/ 13145 w 361950"/>
                  <a:gd name="connsiteY4" fmla="*/ 262890 h 266700"/>
                  <a:gd name="connsiteX5" fmla="*/ 13145 w 361950"/>
                  <a:gd name="connsiteY5" fmla="*/ 249746 h 266700"/>
                  <a:gd name="connsiteX6" fmla="*/ 144590 w 361950"/>
                  <a:gd name="connsiteY6" fmla="*/ 249746 h 266700"/>
                  <a:gd name="connsiteX7" fmla="*/ 144590 w 361950"/>
                  <a:gd name="connsiteY7" fmla="*/ 236601 h 266700"/>
                  <a:gd name="connsiteX8" fmla="*/ 13145 w 361950"/>
                  <a:gd name="connsiteY8" fmla="*/ 236601 h 266700"/>
                  <a:gd name="connsiteX9" fmla="*/ 13145 w 361950"/>
                  <a:gd name="connsiteY9" fmla="*/ 223457 h 266700"/>
                  <a:gd name="connsiteX10" fmla="*/ 223457 w 361950"/>
                  <a:gd name="connsiteY10" fmla="*/ 223457 h 266700"/>
                  <a:gd name="connsiteX11" fmla="*/ 223457 w 361950"/>
                  <a:gd name="connsiteY11" fmla="*/ 210312 h 266700"/>
                  <a:gd name="connsiteX12" fmla="*/ 13145 w 361950"/>
                  <a:gd name="connsiteY12" fmla="*/ 210312 h 266700"/>
                  <a:gd name="connsiteX13" fmla="*/ 13145 w 361950"/>
                  <a:gd name="connsiteY13" fmla="*/ 197168 h 266700"/>
                  <a:gd name="connsiteX14" fmla="*/ 354902 w 361950"/>
                  <a:gd name="connsiteY14" fmla="*/ 197168 h 266700"/>
                  <a:gd name="connsiteX15" fmla="*/ 354902 w 361950"/>
                  <a:gd name="connsiteY15" fmla="*/ 211626 h 266700"/>
                  <a:gd name="connsiteX16" fmla="*/ 368046 w 361950"/>
                  <a:gd name="connsiteY16" fmla="*/ 220828 h 266700"/>
                  <a:gd name="connsiteX17" fmla="*/ 368046 w 361950"/>
                  <a:gd name="connsiteY17" fmla="*/ 0 h 266700"/>
                  <a:gd name="connsiteX18" fmla="*/ 0 w 361950"/>
                  <a:gd name="connsiteY18" fmla="*/ 0 h 266700"/>
                  <a:gd name="connsiteX19" fmla="*/ 354902 w 361950"/>
                  <a:gd name="connsiteY19" fmla="*/ 184023 h 266700"/>
                  <a:gd name="connsiteX20" fmla="*/ 13145 w 361950"/>
                  <a:gd name="connsiteY20" fmla="*/ 184023 h 266700"/>
                  <a:gd name="connsiteX21" fmla="*/ 13145 w 361950"/>
                  <a:gd name="connsiteY21" fmla="*/ 13145 h 266700"/>
                  <a:gd name="connsiteX22" fmla="*/ 354902 w 361950"/>
                  <a:gd name="connsiteY22" fmla="*/ 13145 h 266700"/>
                  <a:gd name="connsiteX23" fmla="*/ 354902 w 361950"/>
                  <a:gd name="connsiteY23" fmla="*/ 184023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1950" h="266700">
                    <a:moveTo>
                      <a:pt x="0" y="0"/>
                    </a:moveTo>
                    <a:lnTo>
                      <a:pt x="0" y="276035"/>
                    </a:lnTo>
                    <a:lnTo>
                      <a:pt x="200454" y="276035"/>
                    </a:lnTo>
                    <a:cubicBezTo>
                      <a:pt x="201768" y="271434"/>
                      <a:pt x="203083" y="266833"/>
                      <a:pt x="205054" y="262890"/>
                    </a:cubicBezTo>
                    <a:lnTo>
                      <a:pt x="13145" y="262890"/>
                    </a:lnTo>
                    <a:lnTo>
                      <a:pt x="13145" y="249746"/>
                    </a:lnTo>
                    <a:lnTo>
                      <a:pt x="144590" y="249746"/>
                    </a:lnTo>
                    <a:lnTo>
                      <a:pt x="144590" y="236601"/>
                    </a:lnTo>
                    <a:lnTo>
                      <a:pt x="13145" y="236601"/>
                    </a:lnTo>
                    <a:lnTo>
                      <a:pt x="13145" y="223457"/>
                    </a:lnTo>
                    <a:lnTo>
                      <a:pt x="223457" y="223457"/>
                    </a:lnTo>
                    <a:lnTo>
                      <a:pt x="223457" y="210312"/>
                    </a:lnTo>
                    <a:lnTo>
                      <a:pt x="13145" y="210312"/>
                    </a:lnTo>
                    <a:lnTo>
                      <a:pt x="13145" y="197168"/>
                    </a:lnTo>
                    <a:lnTo>
                      <a:pt x="354902" y="197168"/>
                    </a:lnTo>
                    <a:lnTo>
                      <a:pt x="354902" y="211626"/>
                    </a:lnTo>
                    <a:cubicBezTo>
                      <a:pt x="359502" y="214255"/>
                      <a:pt x="364103" y="217541"/>
                      <a:pt x="368046" y="220828"/>
                    </a:cubicBezTo>
                    <a:lnTo>
                      <a:pt x="368046" y="0"/>
                    </a:lnTo>
                    <a:lnTo>
                      <a:pt x="0" y="0"/>
                    </a:lnTo>
                    <a:close/>
                    <a:moveTo>
                      <a:pt x="354902" y="184023"/>
                    </a:moveTo>
                    <a:lnTo>
                      <a:pt x="13145" y="184023"/>
                    </a:lnTo>
                    <a:lnTo>
                      <a:pt x="13145" y="13145"/>
                    </a:lnTo>
                    <a:lnTo>
                      <a:pt x="354902" y="13145"/>
                    </a:lnTo>
                    <a:lnTo>
                      <a:pt x="354902" y="184023"/>
                    </a:lnTo>
                    <a:close/>
                  </a:path>
                </a:pathLst>
              </a:custGeom>
              <a:solidFill>
                <a:srgbClr val="000000"/>
              </a:solidFill>
              <a:ln w="6572" cap="flat">
                <a:noFill/>
                <a:prstDash val="solid"/>
                <a:miter/>
              </a:ln>
            </p:spPr>
            <p:txBody>
              <a:bodyPr rtlCol="0" anchor="ctr"/>
              <a:lstStyle/>
              <a:p>
                <a:endParaRPr lang="en-US"/>
              </a:p>
            </p:txBody>
          </p:sp>
          <p:sp>
            <p:nvSpPr>
              <p:cNvPr id="49" name="Freeform: Shape 48">
                <a:extLst>
                  <a:ext uri="{FF2B5EF4-FFF2-40B4-BE49-F238E27FC236}">
                    <a16:creationId xmlns="" xmlns:a16="http://schemas.microsoft.com/office/drawing/2014/main" id="{31EFC803-2740-48BD-AA78-E9331A9372B9}"/>
                  </a:ext>
                </a:extLst>
              </p:cNvPr>
              <p:cNvSpPr/>
              <p:nvPr/>
            </p:nvSpPr>
            <p:spPr>
              <a:xfrm>
                <a:off x="6137892" y="1758788"/>
                <a:ext cx="180975" cy="180975"/>
              </a:xfrm>
              <a:custGeom>
                <a:avLst/>
                <a:gdLst>
                  <a:gd name="connsiteX0" fmla="*/ 92012 w 180975"/>
                  <a:gd name="connsiteY0" fmla="*/ 184023 h 180975"/>
                  <a:gd name="connsiteX1" fmla="*/ 0 w 180975"/>
                  <a:gd name="connsiteY1" fmla="*/ 92012 h 180975"/>
                  <a:gd name="connsiteX2" fmla="*/ 92012 w 180975"/>
                  <a:gd name="connsiteY2" fmla="*/ 0 h 180975"/>
                  <a:gd name="connsiteX3" fmla="*/ 184023 w 180975"/>
                  <a:gd name="connsiteY3" fmla="*/ 92012 h 180975"/>
                  <a:gd name="connsiteX4" fmla="*/ 92012 w 180975"/>
                  <a:gd name="connsiteY4" fmla="*/ 184023 h 180975"/>
                  <a:gd name="connsiteX5" fmla="*/ 92012 w 180975"/>
                  <a:gd name="connsiteY5" fmla="*/ 13145 h 180975"/>
                  <a:gd name="connsiteX6" fmla="*/ 13145 w 180975"/>
                  <a:gd name="connsiteY6" fmla="*/ 92012 h 180975"/>
                  <a:gd name="connsiteX7" fmla="*/ 92012 w 180975"/>
                  <a:gd name="connsiteY7" fmla="*/ 170879 h 180975"/>
                  <a:gd name="connsiteX8" fmla="*/ 170879 w 180975"/>
                  <a:gd name="connsiteY8" fmla="*/ 92012 h 180975"/>
                  <a:gd name="connsiteX9" fmla="*/ 92012 w 180975"/>
                  <a:gd name="connsiteY9" fmla="*/ 1314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180975">
                    <a:moveTo>
                      <a:pt x="92012" y="184023"/>
                    </a:moveTo>
                    <a:cubicBezTo>
                      <a:pt x="41405" y="184023"/>
                      <a:pt x="0" y="142618"/>
                      <a:pt x="0" y="92012"/>
                    </a:cubicBezTo>
                    <a:cubicBezTo>
                      <a:pt x="0" y="41405"/>
                      <a:pt x="41405" y="0"/>
                      <a:pt x="92012" y="0"/>
                    </a:cubicBezTo>
                    <a:cubicBezTo>
                      <a:pt x="142618" y="0"/>
                      <a:pt x="184023" y="41405"/>
                      <a:pt x="184023" y="92012"/>
                    </a:cubicBezTo>
                    <a:cubicBezTo>
                      <a:pt x="184023" y="142618"/>
                      <a:pt x="142618" y="184023"/>
                      <a:pt x="92012" y="184023"/>
                    </a:cubicBezTo>
                    <a:close/>
                    <a:moveTo>
                      <a:pt x="92012" y="13145"/>
                    </a:moveTo>
                    <a:cubicBezTo>
                      <a:pt x="48635" y="13145"/>
                      <a:pt x="13145" y="48635"/>
                      <a:pt x="13145" y="92012"/>
                    </a:cubicBezTo>
                    <a:cubicBezTo>
                      <a:pt x="13145" y="135388"/>
                      <a:pt x="48635" y="170879"/>
                      <a:pt x="92012" y="170879"/>
                    </a:cubicBezTo>
                    <a:cubicBezTo>
                      <a:pt x="135388" y="170879"/>
                      <a:pt x="170879" y="135388"/>
                      <a:pt x="170879" y="92012"/>
                    </a:cubicBezTo>
                    <a:cubicBezTo>
                      <a:pt x="170879" y="48635"/>
                      <a:pt x="135388" y="13145"/>
                      <a:pt x="92012" y="13145"/>
                    </a:cubicBezTo>
                    <a:close/>
                  </a:path>
                </a:pathLst>
              </a:custGeom>
              <a:solidFill>
                <a:srgbClr val="000000"/>
              </a:solidFill>
              <a:ln w="6572" cap="flat">
                <a:noFill/>
                <a:prstDash val="solid"/>
                <a:miter/>
              </a:ln>
            </p:spPr>
            <p:txBody>
              <a:bodyPr rtlCol="0" anchor="ctr"/>
              <a:lstStyle/>
              <a:p>
                <a:endParaRPr lang="en-US"/>
              </a:p>
            </p:txBody>
          </p:sp>
          <p:sp>
            <p:nvSpPr>
              <p:cNvPr id="50" name="Freeform: Shape 49">
                <a:extLst>
                  <a:ext uri="{FF2B5EF4-FFF2-40B4-BE49-F238E27FC236}">
                    <a16:creationId xmlns="" xmlns:a16="http://schemas.microsoft.com/office/drawing/2014/main" id="{C9E42A86-26B0-46A2-A98D-A3319F2A9C1F}"/>
                  </a:ext>
                </a:extLst>
              </p:cNvPr>
              <p:cNvSpPr/>
              <p:nvPr/>
            </p:nvSpPr>
            <p:spPr>
              <a:xfrm>
                <a:off x="6178781" y="1799683"/>
                <a:ext cx="95250" cy="95250"/>
              </a:xfrm>
              <a:custGeom>
                <a:avLst/>
                <a:gdLst>
                  <a:gd name="connsiteX0" fmla="*/ 102239 w 95250"/>
                  <a:gd name="connsiteY0" fmla="*/ 9294 h 95250"/>
                  <a:gd name="connsiteX1" fmla="*/ 9294 w 95250"/>
                  <a:gd name="connsiteY1" fmla="*/ 102239 h 95250"/>
                  <a:gd name="connsiteX2" fmla="*/ 0 w 95250"/>
                  <a:gd name="connsiteY2" fmla="*/ 92945 h 95250"/>
                  <a:gd name="connsiteX3" fmla="*/ 92945 w 95250"/>
                  <a:gd name="connsiteY3" fmla="*/ 0 h 95250"/>
                </a:gdLst>
                <a:ahLst/>
                <a:cxnLst>
                  <a:cxn ang="0">
                    <a:pos x="connsiteX0" y="connsiteY0"/>
                  </a:cxn>
                  <a:cxn ang="0">
                    <a:pos x="connsiteX1" y="connsiteY1"/>
                  </a:cxn>
                  <a:cxn ang="0">
                    <a:pos x="connsiteX2" y="connsiteY2"/>
                  </a:cxn>
                  <a:cxn ang="0">
                    <a:pos x="connsiteX3" y="connsiteY3"/>
                  </a:cxn>
                </a:cxnLst>
                <a:rect l="l" t="t" r="r" b="b"/>
                <a:pathLst>
                  <a:path w="95250" h="95250">
                    <a:moveTo>
                      <a:pt x="102239" y="9294"/>
                    </a:moveTo>
                    <a:lnTo>
                      <a:pt x="9294" y="102239"/>
                    </a:lnTo>
                    <a:lnTo>
                      <a:pt x="0" y="92945"/>
                    </a:lnTo>
                    <a:lnTo>
                      <a:pt x="92945" y="0"/>
                    </a:lnTo>
                    <a:close/>
                  </a:path>
                </a:pathLst>
              </a:custGeom>
              <a:solidFill>
                <a:srgbClr val="000000"/>
              </a:solidFill>
              <a:ln w="6572" cap="flat">
                <a:noFill/>
                <a:prstDash val="solid"/>
                <a:miter/>
              </a:ln>
            </p:spPr>
            <p:txBody>
              <a:bodyPr rtlCol="0" anchor="ctr"/>
              <a:lstStyle/>
              <a:p>
                <a:endParaRPr lang="en-US"/>
              </a:p>
            </p:txBody>
          </p:sp>
          <p:sp>
            <p:nvSpPr>
              <p:cNvPr id="51" name="Freeform: Shape 50">
                <a:extLst>
                  <a:ext uri="{FF2B5EF4-FFF2-40B4-BE49-F238E27FC236}">
                    <a16:creationId xmlns="" xmlns:a16="http://schemas.microsoft.com/office/drawing/2014/main" id="{147FB089-6F0A-4333-BFEE-A16CACCFDF31}"/>
                  </a:ext>
                </a:extLst>
              </p:cNvPr>
              <p:cNvSpPr/>
              <p:nvPr/>
            </p:nvSpPr>
            <p:spPr>
              <a:xfrm>
                <a:off x="6182583" y="1803972"/>
                <a:ext cx="38100" cy="38100"/>
              </a:xfrm>
              <a:custGeom>
                <a:avLst/>
                <a:gdLst>
                  <a:gd name="connsiteX0" fmla="*/ 19717 w 38100"/>
                  <a:gd name="connsiteY0" fmla="*/ 38941 h 38100"/>
                  <a:gd name="connsiteX1" fmla="*/ 5915 w 38100"/>
                  <a:gd name="connsiteY1" fmla="*/ 33026 h 38100"/>
                  <a:gd name="connsiteX2" fmla="*/ 0 w 38100"/>
                  <a:gd name="connsiteY2" fmla="*/ 19224 h 38100"/>
                  <a:gd name="connsiteX3" fmla="*/ 5915 w 38100"/>
                  <a:gd name="connsiteY3" fmla="*/ 5422 h 38100"/>
                  <a:gd name="connsiteX4" fmla="*/ 33518 w 38100"/>
                  <a:gd name="connsiteY4" fmla="*/ 5422 h 38100"/>
                  <a:gd name="connsiteX5" fmla="*/ 33518 w 38100"/>
                  <a:gd name="connsiteY5" fmla="*/ 5422 h 38100"/>
                  <a:gd name="connsiteX6" fmla="*/ 33518 w 38100"/>
                  <a:gd name="connsiteY6" fmla="*/ 5422 h 38100"/>
                  <a:gd name="connsiteX7" fmla="*/ 33518 w 38100"/>
                  <a:gd name="connsiteY7" fmla="*/ 5422 h 38100"/>
                  <a:gd name="connsiteX8" fmla="*/ 39434 w 38100"/>
                  <a:gd name="connsiteY8" fmla="*/ 19224 h 38100"/>
                  <a:gd name="connsiteX9" fmla="*/ 33518 w 38100"/>
                  <a:gd name="connsiteY9" fmla="*/ 33026 h 38100"/>
                  <a:gd name="connsiteX10" fmla="*/ 19717 w 38100"/>
                  <a:gd name="connsiteY10" fmla="*/ 38941 h 38100"/>
                  <a:gd name="connsiteX11" fmla="*/ 19717 w 38100"/>
                  <a:gd name="connsiteY11" fmla="*/ 12652 h 38100"/>
                  <a:gd name="connsiteX12" fmla="*/ 15116 w 38100"/>
                  <a:gd name="connsiteY12" fmla="*/ 14623 h 38100"/>
                  <a:gd name="connsiteX13" fmla="*/ 13145 w 38100"/>
                  <a:gd name="connsiteY13" fmla="*/ 19224 h 38100"/>
                  <a:gd name="connsiteX14" fmla="*/ 15116 w 38100"/>
                  <a:gd name="connsiteY14" fmla="*/ 23824 h 38100"/>
                  <a:gd name="connsiteX15" fmla="*/ 24317 w 38100"/>
                  <a:gd name="connsiteY15" fmla="*/ 23824 h 38100"/>
                  <a:gd name="connsiteX16" fmla="*/ 26289 w 38100"/>
                  <a:gd name="connsiteY16" fmla="*/ 19224 h 38100"/>
                  <a:gd name="connsiteX17" fmla="*/ 24317 w 38100"/>
                  <a:gd name="connsiteY17" fmla="*/ 14623 h 38100"/>
                  <a:gd name="connsiteX18" fmla="*/ 24317 w 38100"/>
                  <a:gd name="connsiteY18" fmla="*/ 14623 h 38100"/>
                  <a:gd name="connsiteX19" fmla="*/ 19717 w 38100"/>
                  <a:gd name="connsiteY19" fmla="*/ 12652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00" h="38100">
                    <a:moveTo>
                      <a:pt x="19717" y="38941"/>
                    </a:moveTo>
                    <a:cubicBezTo>
                      <a:pt x="14459" y="38941"/>
                      <a:pt x="9201" y="36969"/>
                      <a:pt x="5915" y="33026"/>
                    </a:cubicBezTo>
                    <a:cubicBezTo>
                      <a:pt x="1972" y="29082"/>
                      <a:pt x="0" y="24482"/>
                      <a:pt x="0" y="19224"/>
                    </a:cubicBezTo>
                    <a:cubicBezTo>
                      <a:pt x="0" y="13966"/>
                      <a:pt x="1972" y="8708"/>
                      <a:pt x="5915" y="5422"/>
                    </a:cubicBezTo>
                    <a:cubicBezTo>
                      <a:pt x="13145" y="-1807"/>
                      <a:pt x="26289" y="-1807"/>
                      <a:pt x="33518" y="5422"/>
                    </a:cubicBezTo>
                    <a:lnTo>
                      <a:pt x="33518" y="5422"/>
                    </a:lnTo>
                    <a:lnTo>
                      <a:pt x="33518" y="5422"/>
                    </a:lnTo>
                    <a:lnTo>
                      <a:pt x="33518" y="5422"/>
                    </a:lnTo>
                    <a:cubicBezTo>
                      <a:pt x="37462" y="9365"/>
                      <a:pt x="39434" y="13966"/>
                      <a:pt x="39434" y="19224"/>
                    </a:cubicBezTo>
                    <a:cubicBezTo>
                      <a:pt x="39434" y="24482"/>
                      <a:pt x="37462" y="29739"/>
                      <a:pt x="33518" y="33026"/>
                    </a:cubicBezTo>
                    <a:cubicBezTo>
                      <a:pt x="29575" y="36312"/>
                      <a:pt x="24975" y="38941"/>
                      <a:pt x="19717" y="38941"/>
                    </a:cubicBezTo>
                    <a:close/>
                    <a:moveTo>
                      <a:pt x="19717" y="12652"/>
                    </a:moveTo>
                    <a:cubicBezTo>
                      <a:pt x="17745" y="12652"/>
                      <a:pt x="16431" y="13309"/>
                      <a:pt x="15116" y="14623"/>
                    </a:cubicBezTo>
                    <a:cubicBezTo>
                      <a:pt x="13802" y="15938"/>
                      <a:pt x="13145" y="17252"/>
                      <a:pt x="13145" y="19224"/>
                    </a:cubicBezTo>
                    <a:cubicBezTo>
                      <a:pt x="13145" y="21196"/>
                      <a:pt x="13802" y="22510"/>
                      <a:pt x="15116" y="23824"/>
                    </a:cubicBezTo>
                    <a:cubicBezTo>
                      <a:pt x="17745" y="26453"/>
                      <a:pt x="21688" y="26453"/>
                      <a:pt x="24317" y="23824"/>
                    </a:cubicBezTo>
                    <a:cubicBezTo>
                      <a:pt x="25632" y="22510"/>
                      <a:pt x="26289" y="21196"/>
                      <a:pt x="26289" y="19224"/>
                    </a:cubicBezTo>
                    <a:cubicBezTo>
                      <a:pt x="26289" y="17252"/>
                      <a:pt x="25632" y="15938"/>
                      <a:pt x="24317" y="14623"/>
                    </a:cubicBezTo>
                    <a:lnTo>
                      <a:pt x="24317" y="14623"/>
                    </a:lnTo>
                    <a:cubicBezTo>
                      <a:pt x="23003" y="13309"/>
                      <a:pt x="21031" y="12652"/>
                      <a:pt x="19717" y="12652"/>
                    </a:cubicBezTo>
                    <a:close/>
                  </a:path>
                </a:pathLst>
              </a:custGeom>
              <a:solidFill>
                <a:srgbClr val="000000"/>
              </a:solidFill>
              <a:ln w="6572" cap="flat">
                <a:noFill/>
                <a:prstDash val="solid"/>
                <a:miter/>
              </a:ln>
            </p:spPr>
            <p:txBody>
              <a:bodyPr rtlCol="0" anchor="ctr"/>
              <a:lstStyle/>
              <a:p>
                <a:endParaRPr lang="en-US"/>
              </a:p>
            </p:txBody>
          </p:sp>
          <p:sp>
            <p:nvSpPr>
              <p:cNvPr id="52" name="Freeform: Shape 51">
                <a:extLst>
                  <a:ext uri="{FF2B5EF4-FFF2-40B4-BE49-F238E27FC236}">
                    <a16:creationId xmlns="" xmlns:a16="http://schemas.microsoft.com/office/drawing/2014/main" id="{949979B1-1594-45A4-BAD8-7237FA82A571}"/>
                  </a:ext>
                </a:extLst>
              </p:cNvPr>
              <p:cNvSpPr/>
              <p:nvPr/>
            </p:nvSpPr>
            <p:spPr>
              <a:xfrm>
                <a:off x="6237790" y="1859179"/>
                <a:ext cx="38100" cy="38100"/>
              </a:xfrm>
              <a:custGeom>
                <a:avLst/>
                <a:gdLst>
                  <a:gd name="connsiteX0" fmla="*/ 19717 w 38100"/>
                  <a:gd name="connsiteY0" fmla="*/ 38941 h 38100"/>
                  <a:gd name="connsiteX1" fmla="*/ 5915 w 38100"/>
                  <a:gd name="connsiteY1" fmla="*/ 33026 h 38100"/>
                  <a:gd name="connsiteX2" fmla="*/ 0 w 38100"/>
                  <a:gd name="connsiteY2" fmla="*/ 19224 h 38100"/>
                  <a:gd name="connsiteX3" fmla="*/ 5915 w 38100"/>
                  <a:gd name="connsiteY3" fmla="*/ 5422 h 38100"/>
                  <a:gd name="connsiteX4" fmla="*/ 33518 w 38100"/>
                  <a:gd name="connsiteY4" fmla="*/ 5422 h 38100"/>
                  <a:gd name="connsiteX5" fmla="*/ 33518 w 38100"/>
                  <a:gd name="connsiteY5" fmla="*/ 5422 h 38100"/>
                  <a:gd name="connsiteX6" fmla="*/ 33518 w 38100"/>
                  <a:gd name="connsiteY6" fmla="*/ 5422 h 38100"/>
                  <a:gd name="connsiteX7" fmla="*/ 33518 w 38100"/>
                  <a:gd name="connsiteY7" fmla="*/ 5422 h 38100"/>
                  <a:gd name="connsiteX8" fmla="*/ 39434 w 38100"/>
                  <a:gd name="connsiteY8" fmla="*/ 19224 h 38100"/>
                  <a:gd name="connsiteX9" fmla="*/ 33518 w 38100"/>
                  <a:gd name="connsiteY9" fmla="*/ 33026 h 38100"/>
                  <a:gd name="connsiteX10" fmla="*/ 19717 w 38100"/>
                  <a:gd name="connsiteY10" fmla="*/ 38941 h 38100"/>
                  <a:gd name="connsiteX11" fmla="*/ 19717 w 38100"/>
                  <a:gd name="connsiteY11" fmla="*/ 12652 h 38100"/>
                  <a:gd name="connsiteX12" fmla="*/ 15116 w 38100"/>
                  <a:gd name="connsiteY12" fmla="*/ 14623 h 38100"/>
                  <a:gd name="connsiteX13" fmla="*/ 13145 w 38100"/>
                  <a:gd name="connsiteY13" fmla="*/ 19224 h 38100"/>
                  <a:gd name="connsiteX14" fmla="*/ 15116 w 38100"/>
                  <a:gd name="connsiteY14" fmla="*/ 23824 h 38100"/>
                  <a:gd name="connsiteX15" fmla="*/ 24317 w 38100"/>
                  <a:gd name="connsiteY15" fmla="*/ 23824 h 38100"/>
                  <a:gd name="connsiteX16" fmla="*/ 26289 w 38100"/>
                  <a:gd name="connsiteY16" fmla="*/ 19224 h 38100"/>
                  <a:gd name="connsiteX17" fmla="*/ 24317 w 38100"/>
                  <a:gd name="connsiteY17" fmla="*/ 14623 h 38100"/>
                  <a:gd name="connsiteX18" fmla="*/ 24317 w 38100"/>
                  <a:gd name="connsiteY18" fmla="*/ 14623 h 38100"/>
                  <a:gd name="connsiteX19" fmla="*/ 19717 w 38100"/>
                  <a:gd name="connsiteY19" fmla="*/ 12652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00" h="38100">
                    <a:moveTo>
                      <a:pt x="19717" y="38941"/>
                    </a:moveTo>
                    <a:cubicBezTo>
                      <a:pt x="14459" y="38941"/>
                      <a:pt x="9201" y="36969"/>
                      <a:pt x="5915" y="33026"/>
                    </a:cubicBezTo>
                    <a:cubicBezTo>
                      <a:pt x="1972" y="29082"/>
                      <a:pt x="0" y="24482"/>
                      <a:pt x="0" y="19224"/>
                    </a:cubicBezTo>
                    <a:cubicBezTo>
                      <a:pt x="0" y="13966"/>
                      <a:pt x="1972" y="8708"/>
                      <a:pt x="5915" y="5422"/>
                    </a:cubicBezTo>
                    <a:cubicBezTo>
                      <a:pt x="13145" y="-1807"/>
                      <a:pt x="26289" y="-1807"/>
                      <a:pt x="33518" y="5422"/>
                    </a:cubicBezTo>
                    <a:lnTo>
                      <a:pt x="33518" y="5422"/>
                    </a:lnTo>
                    <a:lnTo>
                      <a:pt x="33518" y="5422"/>
                    </a:lnTo>
                    <a:lnTo>
                      <a:pt x="33518" y="5422"/>
                    </a:lnTo>
                    <a:cubicBezTo>
                      <a:pt x="37462" y="9365"/>
                      <a:pt x="39434" y="13966"/>
                      <a:pt x="39434" y="19224"/>
                    </a:cubicBezTo>
                    <a:cubicBezTo>
                      <a:pt x="39434" y="24482"/>
                      <a:pt x="37462" y="29739"/>
                      <a:pt x="33518" y="33026"/>
                    </a:cubicBezTo>
                    <a:cubicBezTo>
                      <a:pt x="30232" y="36969"/>
                      <a:pt x="24975" y="38941"/>
                      <a:pt x="19717" y="38941"/>
                    </a:cubicBezTo>
                    <a:close/>
                    <a:moveTo>
                      <a:pt x="19717" y="12652"/>
                    </a:moveTo>
                    <a:cubicBezTo>
                      <a:pt x="17745" y="12652"/>
                      <a:pt x="16431" y="13309"/>
                      <a:pt x="15116" y="14623"/>
                    </a:cubicBezTo>
                    <a:cubicBezTo>
                      <a:pt x="13802" y="15938"/>
                      <a:pt x="13145" y="17252"/>
                      <a:pt x="13145" y="19224"/>
                    </a:cubicBezTo>
                    <a:cubicBezTo>
                      <a:pt x="13145" y="21196"/>
                      <a:pt x="13802" y="22510"/>
                      <a:pt x="15116" y="23824"/>
                    </a:cubicBezTo>
                    <a:cubicBezTo>
                      <a:pt x="17745" y="26453"/>
                      <a:pt x="21688" y="26453"/>
                      <a:pt x="24317" y="23824"/>
                    </a:cubicBezTo>
                    <a:cubicBezTo>
                      <a:pt x="25632" y="22510"/>
                      <a:pt x="26289" y="21196"/>
                      <a:pt x="26289" y="19224"/>
                    </a:cubicBezTo>
                    <a:cubicBezTo>
                      <a:pt x="26289" y="17252"/>
                      <a:pt x="25632" y="15938"/>
                      <a:pt x="24317" y="14623"/>
                    </a:cubicBezTo>
                    <a:lnTo>
                      <a:pt x="24317" y="14623"/>
                    </a:lnTo>
                    <a:cubicBezTo>
                      <a:pt x="23660" y="13309"/>
                      <a:pt x="21688" y="12652"/>
                      <a:pt x="19717" y="12652"/>
                    </a:cubicBezTo>
                    <a:close/>
                  </a:path>
                </a:pathLst>
              </a:custGeom>
              <a:solidFill>
                <a:srgbClr val="000000"/>
              </a:solidFill>
              <a:ln w="6572" cap="flat">
                <a:noFill/>
                <a:prstDash val="solid"/>
                <a:miter/>
              </a:ln>
            </p:spPr>
            <p:txBody>
              <a:bodyPr rtlCol="0" anchor="ctr"/>
              <a:lstStyle/>
              <a:p>
                <a:endParaRPr lang="en-US"/>
              </a:p>
            </p:txBody>
          </p:sp>
        </p:grpSp>
        <p:cxnSp>
          <p:nvCxnSpPr>
            <p:cNvPr id="62" name="Straight Connector 61">
              <a:extLst>
                <a:ext uri="{FF2B5EF4-FFF2-40B4-BE49-F238E27FC236}">
                  <a16:creationId xmlns="" xmlns:a16="http://schemas.microsoft.com/office/drawing/2014/main" id="{4BFAE05B-1E7A-44A3-B823-B6B7D4827E7D}"/>
                </a:ext>
              </a:extLst>
            </p:cNvPr>
            <p:cNvCxnSpPr>
              <a:cxnSpLocks/>
            </p:cNvCxnSpPr>
            <p:nvPr/>
          </p:nvCxnSpPr>
          <p:spPr>
            <a:xfrm flipH="1">
              <a:off x="362543" y="4226988"/>
              <a:ext cx="370662" cy="386875"/>
            </a:xfrm>
            <a:prstGeom prst="line">
              <a:avLst/>
            </a:prstGeom>
            <a:ln w="28575"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 xmlns:a16="http://schemas.microsoft.com/office/drawing/2014/main" id="{2D3FBE03-18FF-40C8-8371-2F9524EC5FA1}"/>
              </a:ext>
            </a:extLst>
          </p:cNvPr>
          <p:cNvGrpSpPr/>
          <p:nvPr/>
        </p:nvGrpSpPr>
        <p:grpSpPr>
          <a:xfrm>
            <a:off x="0" y="2928271"/>
            <a:ext cx="5316853" cy="1001457"/>
            <a:chOff x="0" y="2928271"/>
            <a:chExt cx="5316853" cy="1001457"/>
          </a:xfrm>
        </p:grpSpPr>
        <p:sp>
          <p:nvSpPr>
            <p:cNvPr id="11" name="Rectangle 34">
              <a:extLst>
                <a:ext uri="{FF2B5EF4-FFF2-40B4-BE49-F238E27FC236}">
                  <a16:creationId xmlns="" xmlns:a16="http://schemas.microsoft.com/office/drawing/2014/main" id="{8002C778-5DD0-456A-BF0F-596EA86817C6}"/>
                </a:ext>
              </a:extLst>
            </p:cNvPr>
            <p:cNvSpPr>
              <a:spLocks noChangeArrowheads="1"/>
            </p:cNvSpPr>
            <p:nvPr/>
          </p:nvSpPr>
          <p:spPr bwMode="auto">
            <a:xfrm>
              <a:off x="0" y="2928271"/>
              <a:ext cx="1079919" cy="1000031"/>
            </a:xfrm>
            <a:prstGeom prst="rect">
              <a:avLst/>
            </a:prstGeom>
            <a:solidFill>
              <a:schemeClr val="accent2"/>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2" name="Rectangle 35">
              <a:extLst>
                <a:ext uri="{FF2B5EF4-FFF2-40B4-BE49-F238E27FC236}">
                  <a16:creationId xmlns="" xmlns:a16="http://schemas.microsoft.com/office/drawing/2014/main" id="{D4EF4E34-E314-4D14-98A5-84E0CA9CFEC5}"/>
                </a:ext>
              </a:extLst>
            </p:cNvPr>
            <p:cNvSpPr>
              <a:spLocks noChangeArrowheads="1"/>
            </p:cNvSpPr>
            <p:nvPr/>
          </p:nvSpPr>
          <p:spPr bwMode="auto">
            <a:xfrm>
              <a:off x="0" y="2928271"/>
              <a:ext cx="1079919" cy="100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3" name="Freeform 36">
              <a:extLst>
                <a:ext uri="{FF2B5EF4-FFF2-40B4-BE49-F238E27FC236}">
                  <a16:creationId xmlns="" xmlns:a16="http://schemas.microsoft.com/office/drawing/2014/main" id="{AA3E3827-BBEB-4CEA-918D-0B630CBC7F2D}"/>
                </a:ext>
              </a:extLst>
            </p:cNvPr>
            <p:cNvSpPr>
              <a:spLocks/>
            </p:cNvSpPr>
            <p:nvPr/>
          </p:nvSpPr>
          <p:spPr bwMode="auto">
            <a:xfrm>
              <a:off x="1079919" y="2928271"/>
              <a:ext cx="416561" cy="1000031"/>
            </a:xfrm>
            <a:custGeom>
              <a:avLst/>
              <a:gdLst>
                <a:gd name="T0" fmla="*/ 0 w 292"/>
                <a:gd name="T1" fmla="*/ 701 h 701"/>
                <a:gd name="T2" fmla="*/ 0 w 292"/>
                <a:gd name="T3" fmla="*/ 0 h 701"/>
                <a:gd name="T4" fmla="*/ 292 w 292"/>
                <a:gd name="T5" fmla="*/ 105 h 701"/>
                <a:gd name="T6" fmla="*/ 292 w 292"/>
                <a:gd name="T7" fmla="*/ 701 h 701"/>
                <a:gd name="T8" fmla="*/ 0 w 292"/>
                <a:gd name="T9" fmla="*/ 701 h 701"/>
              </a:gdLst>
              <a:ahLst/>
              <a:cxnLst>
                <a:cxn ang="0">
                  <a:pos x="T0" y="T1"/>
                </a:cxn>
                <a:cxn ang="0">
                  <a:pos x="T2" y="T3"/>
                </a:cxn>
                <a:cxn ang="0">
                  <a:pos x="T4" y="T5"/>
                </a:cxn>
                <a:cxn ang="0">
                  <a:pos x="T6" y="T7"/>
                </a:cxn>
                <a:cxn ang="0">
                  <a:pos x="T8" y="T9"/>
                </a:cxn>
              </a:cxnLst>
              <a:rect l="0" t="0" r="r" b="b"/>
              <a:pathLst>
                <a:path w="292" h="701">
                  <a:moveTo>
                    <a:pt x="0" y="701"/>
                  </a:moveTo>
                  <a:lnTo>
                    <a:pt x="0" y="0"/>
                  </a:lnTo>
                  <a:lnTo>
                    <a:pt x="292" y="105"/>
                  </a:lnTo>
                  <a:lnTo>
                    <a:pt x="292" y="701"/>
                  </a:lnTo>
                  <a:lnTo>
                    <a:pt x="0" y="701"/>
                  </a:ln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4" name="Freeform 37">
              <a:extLst>
                <a:ext uri="{FF2B5EF4-FFF2-40B4-BE49-F238E27FC236}">
                  <a16:creationId xmlns="" xmlns:a16="http://schemas.microsoft.com/office/drawing/2014/main" id="{9E961120-54E0-4126-9C76-8EA5935E86A7}"/>
                </a:ext>
              </a:extLst>
            </p:cNvPr>
            <p:cNvSpPr>
              <a:spLocks/>
            </p:cNvSpPr>
            <p:nvPr/>
          </p:nvSpPr>
          <p:spPr bwMode="auto">
            <a:xfrm>
              <a:off x="1079919" y="2928271"/>
              <a:ext cx="416561" cy="1000031"/>
            </a:xfrm>
            <a:custGeom>
              <a:avLst/>
              <a:gdLst>
                <a:gd name="T0" fmla="*/ 0 w 292"/>
                <a:gd name="T1" fmla="*/ 701 h 701"/>
                <a:gd name="T2" fmla="*/ 0 w 292"/>
                <a:gd name="T3" fmla="*/ 0 h 701"/>
                <a:gd name="T4" fmla="*/ 292 w 292"/>
                <a:gd name="T5" fmla="*/ 105 h 701"/>
                <a:gd name="T6" fmla="*/ 292 w 292"/>
                <a:gd name="T7" fmla="*/ 701 h 701"/>
                <a:gd name="T8" fmla="*/ 0 w 292"/>
                <a:gd name="T9" fmla="*/ 701 h 701"/>
              </a:gdLst>
              <a:ahLst/>
              <a:cxnLst>
                <a:cxn ang="0">
                  <a:pos x="T0" y="T1"/>
                </a:cxn>
                <a:cxn ang="0">
                  <a:pos x="T2" y="T3"/>
                </a:cxn>
                <a:cxn ang="0">
                  <a:pos x="T4" y="T5"/>
                </a:cxn>
                <a:cxn ang="0">
                  <a:pos x="T6" y="T7"/>
                </a:cxn>
                <a:cxn ang="0">
                  <a:pos x="T8" y="T9"/>
                </a:cxn>
              </a:cxnLst>
              <a:rect l="0" t="0" r="r" b="b"/>
              <a:pathLst>
                <a:path w="292" h="701">
                  <a:moveTo>
                    <a:pt x="0" y="701"/>
                  </a:moveTo>
                  <a:lnTo>
                    <a:pt x="0" y="0"/>
                  </a:lnTo>
                  <a:lnTo>
                    <a:pt x="292" y="105"/>
                  </a:lnTo>
                  <a:lnTo>
                    <a:pt x="292" y="701"/>
                  </a:lnTo>
                  <a:lnTo>
                    <a:pt x="0" y="7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5" name="Freeform 38">
              <a:extLst>
                <a:ext uri="{FF2B5EF4-FFF2-40B4-BE49-F238E27FC236}">
                  <a16:creationId xmlns="" xmlns:a16="http://schemas.microsoft.com/office/drawing/2014/main" id="{DDA1C179-FD5D-4DA2-B0D9-2215596E81DC}"/>
                </a:ext>
              </a:extLst>
            </p:cNvPr>
            <p:cNvSpPr>
              <a:spLocks/>
            </p:cNvSpPr>
            <p:nvPr/>
          </p:nvSpPr>
          <p:spPr bwMode="auto">
            <a:xfrm>
              <a:off x="1496480" y="3080914"/>
              <a:ext cx="3820373" cy="848814"/>
            </a:xfrm>
            <a:custGeom>
              <a:avLst/>
              <a:gdLst>
                <a:gd name="T0" fmla="*/ 2463 w 2678"/>
                <a:gd name="T1" fmla="*/ 595 h 595"/>
                <a:gd name="T2" fmla="*/ 2678 w 2678"/>
                <a:gd name="T3" fmla="*/ 297 h 595"/>
                <a:gd name="T4" fmla="*/ 2463 w 2678"/>
                <a:gd name="T5" fmla="*/ 0 h 595"/>
                <a:gd name="T6" fmla="*/ 0 w 2678"/>
                <a:gd name="T7" fmla="*/ 0 h 595"/>
                <a:gd name="T8" fmla="*/ 0 w 2678"/>
                <a:gd name="T9" fmla="*/ 595 h 595"/>
                <a:gd name="T10" fmla="*/ 2463 w 2678"/>
                <a:gd name="T11" fmla="*/ 595 h 595"/>
              </a:gdLst>
              <a:ahLst/>
              <a:cxnLst>
                <a:cxn ang="0">
                  <a:pos x="T0" y="T1"/>
                </a:cxn>
                <a:cxn ang="0">
                  <a:pos x="T2" y="T3"/>
                </a:cxn>
                <a:cxn ang="0">
                  <a:pos x="T4" y="T5"/>
                </a:cxn>
                <a:cxn ang="0">
                  <a:pos x="T6" y="T7"/>
                </a:cxn>
                <a:cxn ang="0">
                  <a:pos x="T8" y="T9"/>
                </a:cxn>
                <a:cxn ang="0">
                  <a:pos x="T10" y="T11"/>
                </a:cxn>
              </a:cxnLst>
              <a:rect l="0" t="0" r="r" b="b"/>
              <a:pathLst>
                <a:path w="2678" h="595">
                  <a:moveTo>
                    <a:pt x="2463" y="595"/>
                  </a:moveTo>
                  <a:lnTo>
                    <a:pt x="2678" y="297"/>
                  </a:lnTo>
                  <a:lnTo>
                    <a:pt x="2463" y="0"/>
                  </a:lnTo>
                  <a:lnTo>
                    <a:pt x="0" y="0"/>
                  </a:lnTo>
                  <a:lnTo>
                    <a:pt x="0" y="595"/>
                  </a:lnTo>
                  <a:lnTo>
                    <a:pt x="2463" y="595"/>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6" name="Freeform 39">
              <a:extLst>
                <a:ext uri="{FF2B5EF4-FFF2-40B4-BE49-F238E27FC236}">
                  <a16:creationId xmlns="" xmlns:a16="http://schemas.microsoft.com/office/drawing/2014/main" id="{4344BF7A-216C-4A55-943A-B951CF0D6AB1}"/>
                </a:ext>
              </a:extLst>
            </p:cNvPr>
            <p:cNvSpPr>
              <a:spLocks/>
            </p:cNvSpPr>
            <p:nvPr/>
          </p:nvSpPr>
          <p:spPr bwMode="auto">
            <a:xfrm>
              <a:off x="1496480" y="3080914"/>
              <a:ext cx="3820373" cy="848814"/>
            </a:xfrm>
            <a:custGeom>
              <a:avLst/>
              <a:gdLst>
                <a:gd name="T0" fmla="*/ 2463 w 2678"/>
                <a:gd name="T1" fmla="*/ 595 h 595"/>
                <a:gd name="T2" fmla="*/ 2678 w 2678"/>
                <a:gd name="T3" fmla="*/ 297 h 595"/>
                <a:gd name="T4" fmla="*/ 2463 w 2678"/>
                <a:gd name="T5" fmla="*/ 0 h 595"/>
                <a:gd name="T6" fmla="*/ 0 w 2678"/>
                <a:gd name="T7" fmla="*/ 0 h 595"/>
                <a:gd name="T8" fmla="*/ 0 w 2678"/>
                <a:gd name="T9" fmla="*/ 595 h 595"/>
                <a:gd name="T10" fmla="*/ 2463 w 2678"/>
                <a:gd name="T11" fmla="*/ 595 h 595"/>
              </a:gdLst>
              <a:ahLst/>
              <a:cxnLst>
                <a:cxn ang="0">
                  <a:pos x="T0" y="T1"/>
                </a:cxn>
                <a:cxn ang="0">
                  <a:pos x="T2" y="T3"/>
                </a:cxn>
                <a:cxn ang="0">
                  <a:pos x="T4" y="T5"/>
                </a:cxn>
                <a:cxn ang="0">
                  <a:pos x="T6" y="T7"/>
                </a:cxn>
                <a:cxn ang="0">
                  <a:pos x="T8" y="T9"/>
                </a:cxn>
                <a:cxn ang="0">
                  <a:pos x="T10" y="T11"/>
                </a:cxn>
              </a:cxnLst>
              <a:rect l="0" t="0" r="r" b="b"/>
              <a:pathLst>
                <a:path w="2678" h="595">
                  <a:moveTo>
                    <a:pt x="2463" y="595"/>
                  </a:moveTo>
                  <a:lnTo>
                    <a:pt x="2678" y="297"/>
                  </a:lnTo>
                  <a:lnTo>
                    <a:pt x="2463" y="0"/>
                  </a:lnTo>
                  <a:lnTo>
                    <a:pt x="0" y="0"/>
                  </a:lnTo>
                  <a:lnTo>
                    <a:pt x="0" y="595"/>
                  </a:lnTo>
                  <a:lnTo>
                    <a:pt x="2463" y="5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7" name="Oval 43">
              <a:extLst>
                <a:ext uri="{FF2B5EF4-FFF2-40B4-BE49-F238E27FC236}">
                  <a16:creationId xmlns="" xmlns:a16="http://schemas.microsoft.com/office/drawing/2014/main" id="{6C50BA3A-50F3-41C3-8DAF-37A0699EA96D}"/>
                </a:ext>
              </a:extLst>
            </p:cNvPr>
            <p:cNvSpPr>
              <a:spLocks noChangeArrowheads="1"/>
            </p:cNvSpPr>
            <p:nvPr/>
          </p:nvSpPr>
          <p:spPr bwMode="auto">
            <a:xfrm>
              <a:off x="225400" y="3116579"/>
              <a:ext cx="629121" cy="626267"/>
            </a:xfrm>
            <a:prstGeom prst="ellipse">
              <a:avLst/>
            </a:pr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7" name="Rectangle 26">
              <a:extLst>
                <a:ext uri="{FF2B5EF4-FFF2-40B4-BE49-F238E27FC236}">
                  <a16:creationId xmlns="" xmlns:a16="http://schemas.microsoft.com/office/drawing/2014/main" id="{C1767715-1B73-46F3-9723-4C3631121E6A}"/>
                </a:ext>
              </a:extLst>
            </p:cNvPr>
            <p:cNvSpPr/>
            <p:nvPr/>
          </p:nvSpPr>
          <p:spPr>
            <a:xfrm>
              <a:off x="1640532" y="3256654"/>
              <a:ext cx="3156633" cy="461665"/>
            </a:xfrm>
            <a:prstGeom prst="rect">
              <a:avLst/>
            </a:prstGeom>
          </p:spPr>
          <p:txBody>
            <a:bodyPr wrap="none">
              <a:spAutoFit/>
            </a:bodyPr>
            <a:lstStyle/>
            <a:p>
              <a:r>
                <a:rPr lang="en-US" sz="2400" b="1" dirty="0">
                  <a:solidFill>
                    <a:schemeClr val="bg1"/>
                  </a:solidFill>
                </a:rPr>
                <a:t>NO</a:t>
              </a:r>
              <a:r>
                <a:rPr lang="en-US" sz="2000" b="1" dirty="0">
                  <a:solidFill>
                    <a:schemeClr val="bg1"/>
                  </a:solidFill>
                </a:rPr>
                <a:t> Foreign Investor Taxes</a:t>
              </a:r>
            </a:p>
          </p:txBody>
        </p:sp>
        <p:grpSp>
          <p:nvGrpSpPr>
            <p:cNvPr id="57" name="Group 56">
              <a:extLst>
                <a:ext uri="{FF2B5EF4-FFF2-40B4-BE49-F238E27FC236}">
                  <a16:creationId xmlns="" xmlns:a16="http://schemas.microsoft.com/office/drawing/2014/main" id="{80404CCC-E6E0-4005-9826-374AC829FB71}"/>
                </a:ext>
              </a:extLst>
            </p:cNvPr>
            <p:cNvGrpSpPr/>
            <p:nvPr/>
          </p:nvGrpSpPr>
          <p:grpSpPr>
            <a:xfrm>
              <a:off x="322994" y="3256654"/>
              <a:ext cx="438735" cy="321025"/>
              <a:chOff x="5199735" y="1063420"/>
              <a:chExt cx="390525" cy="285750"/>
            </a:xfrm>
          </p:grpSpPr>
          <p:sp>
            <p:nvSpPr>
              <p:cNvPr id="54" name="Freeform: Shape 53">
                <a:extLst>
                  <a:ext uri="{FF2B5EF4-FFF2-40B4-BE49-F238E27FC236}">
                    <a16:creationId xmlns="" xmlns:a16="http://schemas.microsoft.com/office/drawing/2014/main" id="{F4997138-ABB7-4387-BB3D-9DDAC2BDBABF}"/>
                  </a:ext>
                </a:extLst>
              </p:cNvPr>
              <p:cNvSpPr/>
              <p:nvPr/>
            </p:nvSpPr>
            <p:spPr>
              <a:xfrm>
                <a:off x="5199735" y="1063420"/>
                <a:ext cx="390525" cy="285750"/>
              </a:xfrm>
              <a:custGeom>
                <a:avLst/>
                <a:gdLst>
                  <a:gd name="connsiteX0" fmla="*/ 332089 w 390525"/>
                  <a:gd name="connsiteY0" fmla="*/ 105976 h 285750"/>
                  <a:gd name="connsiteX1" fmla="*/ 387256 w 390525"/>
                  <a:gd name="connsiteY1" fmla="*/ 96683 h 285750"/>
                  <a:gd name="connsiteX2" fmla="*/ 377963 w 390525"/>
                  <a:gd name="connsiteY2" fmla="*/ 41516 h 285750"/>
                  <a:gd name="connsiteX3" fmla="*/ 322796 w 390525"/>
                  <a:gd name="connsiteY3" fmla="*/ 50809 h 285750"/>
                  <a:gd name="connsiteX4" fmla="*/ 322796 w 390525"/>
                  <a:gd name="connsiteY4" fmla="*/ 96683 h 285750"/>
                  <a:gd name="connsiteX5" fmla="*/ 289179 w 390525"/>
                  <a:gd name="connsiteY5" fmla="*/ 130300 h 285750"/>
                  <a:gd name="connsiteX6" fmla="*/ 289179 w 390525"/>
                  <a:gd name="connsiteY6" fmla="*/ 106732 h 285750"/>
                  <a:gd name="connsiteX7" fmla="*/ 287253 w 390525"/>
                  <a:gd name="connsiteY7" fmla="*/ 102085 h 285750"/>
                  <a:gd name="connsiteX8" fmla="*/ 195242 w 390525"/>
                  <a:gd name="connsiteY8" fmla="*/ 10074 h 285750"/>
                  <a:gd name="connsiteX9" fmla="*/ 146515 w 390525"/>
                  <a:gd name="connsiteY9" fmla="*/ 10074 h 285750"/>
                  <a:gd name="connsiteX10" fmla="*/ 146515 w 390525"/>
                  <a:gd name="connsiteY10" fmla="*/ 19367 h 285750"/>
                  <a:gd name="connsiteX11" fmla="*/ 212566 w 390525"/>
                  <a:gd name="connsiteY11" fmla="*/ 85418 h 285750"/>
                  <a:gd name="connsiteX12" fmla="*/ 6572 w 390525"/>
                  <a:gd name="connsiteY12" fmla="*/ 85418 h 285750"/>
                  <a:gd name="connsiteX13" fmla="*/ 0 w 390525"/>
                  <a:gd name="connsiteY13" fmla="*/ 91990 h 285750"/>
                  <a:gd name="connsiteX14" fmla="*/ 0 w 390525"/>
                  <a:gd name="connsiteY14" fmla="*/ 210291 h 285750"/>
                  <a:gd name="connsiteX15" fmla="*/ 6572 w 390525"/>
                  <a:gd name="connsiteY15" fmla="*/ 216863 h 285750"/>
                  <a:gd name="connsiteX16" fmla="*/ 202616 w 390525"/>
                  <a:gd name="connsiteY16" fmla="*/ 216863 h 285750"/>
                  <a:gd name="connsiteX17" fmla="*/ 146515 w 390525"/>
                  <a:gd name="connsiteY17" fmla="*/ 272964 h 285750"/>
                  <a:gd name="connsiteX18" fmla="*/ 146515 w 390525"/>
                  <a:gd name="connsiteY18" fmla="*/ 282257 h 285750"/>
                  <a:gd name="connsiteX19" fmla="*/ 195242 w 390525"/>
                  <a:gd name="connsiteY19" fmla="*/ 282257 h 285750"/>
                  <a:gd name="connsiteX20" fmla="*/ 287253 w 390525"/>
                  <a:gd name="connsiteY20" fmla="*/ 190246 h 285750"/>
                  <a:gd name="connsiteX21" fmla="*/ 289179 w 390525"/>
                  <a:gd name="connsiteY21" fmla="*/ 185599 h 285750"/>
                  <a:gd name="connsiteX22" fmla="*/ 289179 w 390525"/>
                  <a:gd name="connsiteY22" fmla="*/ 162031 h 285750"/>
                  <a:gd name="connsiteX23" fmla="*/ 322796 w 390525"/>
                  <a:gd name="connsiteY23" fmla="*/ 195648 h 285750"/>
                  <a:gd name="connsiteX24" fmla="*/ 332089 w 390525"/>
                  <a:gd name="connsiteY24" fmla="*/ 250815 h 285750"/>
                  <a:gd name="connsiteX25" fmla="*/ 387256 w 390525"/>
                  <a:gd name="connsiteY25" fmla="*/ 241522 h 285750"/>
                  <a:gd name="connsiteX26" fmla="*/ 377963 w 390525"/>
                  <a:gd name="connsiteY26" fmla="*/ 186355 h 285750"/>
                  <a:gd name="connsiteX27" fmla="*/ 332089 w 390525"/>
                  <a:gd name="connsiteY27" fmla="*/ 186355 h 285750"/>
                  <a:gd name="connsiteX28" fmla="*/ 291900 w 390525"/>
                  <a:gd name="connsiteY28" fmla="*/ 146166 h 285750"/>
                  <a:gd name="connsiteX29" fmla="*/ 354902 w 390525"/>
                  <a:gd name="connsiteY29" fmla="*/ 47582 h 285750"/>
                  <a:gd name="connsiteX30" fmla="*/ 381191 w 390525"/>
                  <a:gd name="connsiteY30" fmla="*/ 73871 h 285750"/>
                  <a:gd name="connsiteX31" fmla="*/ 354902 w 390525"/>
                  <a:gd name="connsiteY31" fmla="*/ 100160 h 285750"/>
                  <a:gd name="connsiteX32" fmla="*/ 328613 w 390525"/>
                  <a:gd name="connsiteY32" fmla="*/ 73871 h 285750"/>
                  <a:gd name="connsiteX33" fmla="*/ 354902 w 390525"/>
                  <a:gd name="connsiteY33" fmla="*/ 47582 h 285750"/>
                  <a:gd name="connsiteX34" fmla="*/ 249746 w 390525"/>
                  <a:gd name="connsiteY34" fmla="*/ 122597 h 285750"/>
                  <a:gd name="connsiteX35" fmla="*/ 273314 w 390525"/>
                  <a:gd name="connsiteY35" fmla="*/ 146166 h 285750"/>
                  <a:gd name="connsiteX36" fmla="*/ 249746 w 390525"/>
                  <a:gd name="connsiteY36" fmla="*/ 169734 h 285750"/>
                  <a:gd name="connsiteX37" fmla="*/ 161191 w 390525"/>
                  <a:gd name="connsiteY37" fmla="*/ 15470 h 285750"/>
                  <a:gd name="connsiteX38" fmla="*/ 185949 w 390525"/>
                  <a:gd name="connsiteY38" fmla="*/ 19413 h 285750"/>
                  <a:gd name="connsiteX39" fmla="*/ 276035 w 390525"/>
                  <a:gd name="connsiteY39" fmla="*/ 109453 h 285750"/>
                  <a:gd name="connsiteX40" fmla="*/ 276035 w 390525"/>
                  <a:gd name="connsiteY40" fmla="*/ 130300 h 285750"/>
                  <a:gd name="connsiteX41" fmla="*/ 249746 w 390525"/>
                  <a:gd name="connsiteY41" fmla="*/ 104011 h 285750"/>
                  <a:gd name="connsiteX42" fmla="*/ 249746 w 390525"/>
                  <a:gd name="connsiteY42" fmla="*/ 91990 h 285750"/>
                  <a:gd name="connsiteX43" fmla="*/ 243173 w 390525"/>
                  <a:gd name="connsiteY43" fmla="*/ 85418 h 285750"/>
                  <a:gd name="connsiteX44" fmla="*/ 231153 w 390525"/>
                  <a:gd name="connsiteY44" fmla="*/ 85418 h 285750"/>
                  <a:gd name="connsiteX45" fmla="*/ 13145 w 390525"/>
                  <a:gd name="connsiteY45" fmla="*/ 203719 h 285750"/>
                  <a:gd name="connsiteX46" fmla="*/ 13145 w 390525"/>
                  <a:gd name="connsiteY46" fmla="*/ 98563 h 285750"/>
                  <a:gd name="connsiteX47" fmla="*/ 236601 w 390525"/>
                  <a:gd name="connsiteY47" fmla="*/ 98563 h 285750"/>
                  <a:gd name="connsiteX48" fmla="*/ 236601 w 390525"/>
                  <a:gd name="connsiteY48" fmla="*/ 182878 h 285750"/>
                  <a:gd name="connsiteX49" fmla="*/ 215760 w 390525"/>
                  <a:gd name="connsiteY49" fmla="*/ 203719 h 285750"/>
                  <a:gd name="connsiteX50" fmla="*/ 276035 w 390525"/>
                  <a:gd name="connsiteY50" fmla="*/ 182878 h 285750"/>
                  <a:gd name="connsiteX51" fmla="*/ 185949 w 390525"/>
                  <a:gd name="connsiteY51" fmla="*/ 272964 h 285750"/>
                  <a:gd name="connsiteX52" fmla="*/ 161191 w 390525"/>
                  <a:gd name="connsiteY52" fmla="*/ 276874 h 285750"/>
                  <a:gd name="connsiteX53" fmla="*/ 276035 w 390525"/>
                  <a:gd name="connsiteY53" fmla="*/ 162031 h 285750"/>
                  <a:gd name="connsiteX54" fmla="*/ 381191 w 390525"/>
                  <a:gd name="connsiteY54" fmla="*/ 218460 h 285750"/>
                  <a:gd name="connsiteX55" fmla="*/ 354902 w 390525"/>
                  <a:gd name="connsiteY55" fmla="*/ 244749 h 285750"/>
                  <a:gd name="connsiteX56" fmla="*/ 328613 w 390525"/>
                  <a:gd name="connsiteY56" fmla="*/ 218460 h 285750"/>
                  <a:gd name="connsiteX57" fmla="*/ 354902 w 390525"/>
                  <a:gd name="connsiteY57" fmla="*/ 192171 h 285750"/>
                  <a:gd name="connsiteX58" fmla="*/ 381191 w 390525"/>
                  <a:gd name="connsiteY58" fmla="*/ 21846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90525" h="285750">
                    <a:moveTo>
                      <a:pt x="332089" y="105976"/>
                    </a:moveTo>
                    <a:cubicBezTo>
                      <a:pt x="349889" y="118644"/>
                      <a:pt x="374588" y="114483"/>
                      <a:pt x="387256" y="96683"/>
                    </a:cubicBezTo>
                    <a:cubicBezTo>
                      <a:pt x="399924" y="78883"/>
                      <a:pt x="395763" y="54184"/>
                      <a:pt x="377963" y="41516"/>
                    </a:cubicBezTo>
                    <a:cubicBezTo>
                      <a:pt x="360163" y="28849"/>
                      <a:pt x="335464" y="33009"/>
                      <a:pt x="322796" y="50809"/>
                    </a:cubicBezTo>
                    <a:cubicBezTo>
                      <a:pt x="313025" y="64540"/>
                      <a:pt x="313025" y="82953"/>
                      <a:pt x="322796" y="96683"/>
                    </a:cubicBezTo>
                    <a:lnTo>
                      <a:pt x="289179" y="130300"/>
                    </a:lnTo>
                    <a:lnTo>
                      <a:pt x="289179" y="106732"/>
                    </a:lnTo>
                    <a:cubicBezTo>
                      <a:pt x="289179" y="104989"/>
                      <a:pt x="288486" y="103318"/>
                      <a:pt x="287253" y="102085"/>
                    </a:cubicBezTo>
                    <a:lnTo>
                      <a:pt x="195242" y="10074"/>
                    </a:lnTo>
                    <a:cubicBezTo>
                      <a:pt x="181777" y="-3358"/>
                      <a:pt x="159980" y="-3358"/>
                      <a:pt x="146515" y="10074"/>
                    </a:cubicBezTo>
                    <a:cubicBezTo>
                      <a:pt x="143949" y="12640"/>
                      <a:pt x="143949" y="16801"/>
                      <a:pt x="146515" y="19367"/>
                    </a:cubicBezTo>
                    <a:lnTo>
                      <a:pt x="212566" y="85418"/>
                    </a:lnTo>
                    <a:lnTo>
                      <a:pt x="6572" y="85418"/>
                    </a:lnTo>
                    <a:cubicBezTo>
                      <a:pt x="2942" y="85418"/>
                      <a:pt x="0" y="88361"/>
                      <a:pt x="0" y="91990"/>
                    </a:cubicBezTo>
                    <a:lnTo>
                      <a:pt x="0" y="210291"/>
                    </a:lnTo>
                    <a:cubicBezTo>
                      <a:pt x="0" y="213921"/>
                      <a:pt x="2942" y="216863"/>
                      <a:pt x="6572" y="216863"/>
                    </a:cubicBezTo>
                    <a:lnTo>
                      <a:pt x="202616" y="216863"/>
                    </a:lnTo>
                    <a:lnTo>
                      <a:pt x="146515" y="272964"/>
                    </a:lnTo>
                    <a:cubicBezTo>
                      <a:pt x="143949" y="275530"/>
                      <a:pt x="143949" y="279691"/>
                      <a:pt x="146515" y="282257"/>
                    </a:cubicBezTo>
                    <a:cubicBezTo>
                      <a:pt x="159980" y="295689"/>
                      <a:pt x="181777" y="295689"/>
                      <a:pt x="195242" y="282257"/>
                    </a:cubicBezTo>
                    <a:lnTo>
                      <a:pt x="287253" y="190246"/>
                    </a:lnTo>
                    <a:cubicBezTo>
                      <a:pt x="288486" y="189013"/>
                      <a:pt x="289179" y="187342"/>
                      <a:pt x="289179" y="185599"/>
                    </a:cubicBezTo>
                    <a:lnTo>
                      <a:pt x="289179" y="162031"/>
                    </a:lnTo>
                    <a:lnTo>
                      <a:pt x="322796" y="195648"/>
                    </a:lnTo>
                    <a:cubicBezTo>
                      <a:pt x="310128" y="213448"/>
                      <a:pt x="314289" y="238147"/>
                      <a:pt x="332089" y="250815"/>
                    </a:cubicBezTo>
                    <a:cubicBezTo>
                      <a:pt x="349889" y="263482"/>
                      <a:pt x="374588" y="259322"/>
                      <a:pt x="387256" y="241522"/>
                    </a:cubicBezTo>
                    <a:cubicBezTo>
                      <a:pt x="399924" y="223721"/>
                      <a:pt x="395763" y="199022"/>
                      <a:pt x="377963" y="186355"/>
                    </a:cubicBezTo>
                    <a:cubicBezTo>
                      <a:pt x="364233" y="176584"/>
                      <a:pt x="345819" y="176584"/>
                      <a:pt x="332089" y="186355"/>
                    </a:cubicBezTo>
                    <a:lnTo>
                      <a:pt x="291900" y="146166"/>
                    </a:lnTo>
                    <a:close/>
                    <a:moveTo>
                      <a:pt x="354902" y="47582"/>
                    </a:moveTo>
                    <a:cubicBezTo>
                      <a:pt x="369421" y="47582"/>
                      <a:pt x="381191" y="59352"/>
                      <a:pt x="381191" y="73871"/>
                    </a:cubicBezTo>
                    <a:cubicBezTo>
                      <a:pt x="381191" y="88390"/>
                      <a:pt x="369421" y="100160"/>
                      <a:pt x="354902" y="100160"/>
                    </a:cubicBezTo>
                    <a:cubicBezTo>
                      <a:pt x="340382" y="100160"/>
                      <a:pt x="328613" y="88390"/>
                      <a:pt x="328613" y="73871"/>
                    </a:cubicBezTo>
                    <a:cubicBezTo>
                      <a:pt x="328613" y="59352"/>
                      <a:pt x="340382" y="47582"/>
                      <a:pt x="354902" y="47582"/>
                    </a:cubicBezTo>
                    <a:close/>
                    <a:moveTo>
                      <a:pt x="249746" y="122597"/>
                    </a:moveTo>
                    <a:lnTo>
                      <a:pt x="273314" y="146166"/>
                    </a:lnTo>
                    <a:lnTo>
                      <a:pt x="249746" y="169734"/>
                    </a:lnTo>
                    <a:close/>
                    <a:moveTo>
                      <a:pt x="161191" y="15470"/>
                    </a:moveTo>
                    <a:cubicBezTo>
                      <a:pt x="169428" y="11289"/>
                      <a:pt x="179418" y="12881"/>
                      <a:pt x="185949" y="19413"/>
                    </a:cubicBezTo>
                    <a:lnTo>
                      <a:pt x="276035" y="109453"/>
                    </a:lnTo>
                    <a:lnTo>
                      <a:pt x="276035" y="130300"/>
                    </a:lnTo>
                    <a:lnTo>
                      <a:pt x="249746" y="104011"/>
                    </a:lnTo>
                    <a:lnTo>
                      <a:pt x="249746" y="91990"/>
                    </a:lnTo>
                    <a:cubicBezTo>
                      <a:pt x="249746" y="88361"/>
                      <a:pt x="246803" y="85418"/>
                      <a:pt x="243173" y="85418"/>
                    </a:cubicBezTo>
                    <a:lnTo>
                      <a:pt x="231153" y="85418"/>
                    </a:lnTo>
                    <a:close/>
                    <a:moveTo>
                      <a:pt x="13145" y="203719"/>
                    </a:moveTo>
                    <a:lnTo>
                      <a:pt x="13145" y="98563"/>
                    </a:lnTo>
                    <a:lnTo>
                      <a:pt x="236601" y="98563"/>
                    </a:lnTo>
                    <a:lnTo>
                      <a:pt x="236601" y="182878"/>
                    </a:lnTo>
                    <a:lnTo>
                      <a:pt x="215760" y="203719"/>
                    </a:lnTo>
                    <a:close/>
                    <a:moveTo>
                      <a:pt x="276035" y="182878"/>
                    </a:moveTo>
                    <a:lnTo>
                      <a:pt x="185949" y="272964"/>
                    </a:lnTo>
                    <a:cubicBezTo>
                      <a:pt x="179409" y="279481"/>
                      <a:pt x="169421" y="281059"/>
                      <a:pt x="161191" y="276874"/>
                    </a:cubicBezTo>
                    <a:lnTo>
                      <a:pt x="276035" y="162031"/>
                    </a:lnTo>
                    <a:close/>
                    <a:moveTo>
                      <a:pt x="381191" y="218460"/>
                    </a:moveTo>
                    <a:cubicBezTo>
                      <a:pt x="381191" y="232979"/>
                      <a:pt x="369421" y="244749"/>
                      <a:pt x="354902" y="244749"/>
                    </a:cubicBezTo>
                    <a:cubicBezTo>
                      <a:pt x="340382" y="244749"/>
                      <a:pt x="328613" y="232979"/>
                      <a:pt x="328613" y="218460"/>
                    </a:cubicBezTo>
                    <a:cubicBezTo>
                      <a:pt x="328613" y="203941"/>
                      <a:pt x="340382" y="192171"/>
                      <a:pt x="354902" y="192171"/>
                    </a:cubicBezTo>
                    <a:cubicBezTo>
                      <a:pt x="369421" y="192171"/>
                      <a:pt x="381191" y="203941"/>
                      <a:pt x="381191" y="218460"/>
                    </a:cubicBezTo>
                    <a:close/>
                  </a:path>
                </a:pathLst>
              </a:custGeom>
              <a:solidFill>
                <a:srgbClr val="000000"/>
              </a:solidFill>
              <a:ln w="6572" cap="flat">
                <a:noFill/>
                <a:prstDash val="solid"/>
                <a:miter/>
              </a:ln>
            </p:spPr>
            <p:txBody>
              <a:bodyPr rtlCol="0" anchor="ctr"/>
              <a:lstStyle/>
              <a:p>
                <a:endParaRPr lang="en-US"/>
              </a:p>
            </p:txBody>
          </p:sp>
          <p:sp>
            <p:nvSpPr>
              <p:cNvPr id="55" name="Freeform: Shape 54">
                <a:extLst>
                  <a:ext uri="{FF2B5EF4-FFF2-40B4-BE49-F238E27FC236}">
                    <a16:creationId xmlns="" xmlns:a16="http://schemas.microsoft.com/office/drawing/2014/main" id="{81A9CB65-A016-410B-8BD7-8D97B49CACCC}"/>
                  </a:ext>
                </a:extLst>
              </p:cNvPr>
              <p:cNvSpPr/>
              <p:nvPr/>
            </p:nvSpPr>
            <p:spPr>
              <a:xfrm>
                <a:off x="5226024" y="1175128"/>
                <a:ext cx="190500" cy="76200"/>
              </a:xfrm>
              <a:custGeom>
                <a:avLst/>
                <a:gdLst>
                  <a:gd name="connsiteX0" fmla="*/ 190595 w 190500"/>
                  <a:gd name="connsiteY0" fmla="*/ 13145 h 76200"/>
                  <a:gd name="connsiteX1" fmla="*/ 184023 w 190500"/>
                  <a:gd name="connsiteY1" fmla="*/ 6572 h 76200"/>
                  <a:gd name="connsiteX2" fmla="*/ 177451 w 190500"/>
                  <a:gd name="connsiteY2" fmla="*/ 0 h 76200"/>
                  <a:gd name="connsiteX3" fmla="*/ 19717 w 190500"/>
                  <a:gd name="connsiteY3" fmla="*/ 0 h 76200"/>
                  <a:gd name="connsiteX4" fmla="*/ 13145 w 190500"/>
                  <a:gd name="connsiteY4" fmla="*/ 6572 h 76200"/>
                  <a:gd name="connsiteX5" fmla="*/ 6572 w 190500"/>
                  <a:gd name="connsiteY5" fmla="*/ 13145 h 76200"/>
                  <a:gd name="connsiteX6" fmla="*/ 0 w 190500"/>
                  <a:gd name="connsiteY6" fmla="*/ 19717 h 76200"/>
                  <a:gd name="connsiteX7" fmla="*/ 0 w 190500"/>
                  <a:gd name="connsiteY7" fmla="*/ 59150 h 76200"/>
                  <a:gd name="connsiteX8" fmla="*/ 6572 w 190500"/>
                  <a:gd name="connsiteY8" fmla="*/ 65723 h 76200"/>
                  <a:gd name="connsiteX9" fmla="*/ 13145 w 190500"/>
                  <a:gd name="connsiteY9" fmla="*/ 72295 h 76200"/>
                  <a:gd name="connsiteX10" fmla="*/ 19717 w 190500"/>
                  <a:gd name="connsiteY10" fmla="*/ 78867 h 76200"/>
                  <a:gd name="connsiteX11" fmla="*/ 177451 w 190500"/>
                  <a:gd name="connsiteY11" fmla="*/ 78867 h 76200"/>
                  <a:gd name="connsiteX12" fmla="*/ 184023 w 190500"/>
                  <a:gd name="connsiteY12" fmla="*/ 72295 h 76200"/>
                  <a:gd name="connsiteX13" fmla="*/ 190595 w 190500"/>
                  <a:gd name="connsiteY13" fmla="*/ 65723 h 76200"/>
                  <a:gd name="connsiteX14" fmla="*/ 197168 w 190500"/>
                  <a:gd name="connsiteY14" fmla="*/ 59150 h 76200"/>
                  <a:gd name="connsiteX15" fmla="*/ 197168 w 190500"/>
                  <a:gd name="connsiteY15" fmla="*/ 19717 h 76200"/>
                  <a:gd name="connsiteX16" fmla="*/ 190595 w 190500"/>
                  <a:gd name="connsiteY16" fmla="*/ 13145 h 76200"/>
                  <a:gd name="connsiteX17" fmla="*/ 124873 w 190500"/>
                  <a:gd name="connsiteY17" fmla="*/ 39434 h 76200"/>
                  <a:gd name="connsiteX18" fmla="*/ 98584 w 190500"/>
                  <a:gd name="connsiteY18" fmla="*/ 65723 h 76200"/>
                  <a:gd name="connsiteX19" fmla="*/ 72295 w 190500"/>
                  <a:gd name="connsiteY19" fmla="*/ 39434 h 76200"/>
                  <a:gd name="connsiteX20" fmla="*/ 98584 w 190500"/>
                  <a:gd name="connsiteY20" fmla="*/ 13145 h 76200"/>
                  <a:gd name="connsiteX21" fmla="*/ 124873 w 190500"/>
                  <a:gd name="connsiteY21" fmla="*/ 39434 h 76200"/>
                  <a:gd name="connsiteX22" fmla="*/ 13145 w 190500"/>
                  <a:gd name="connsiteY22" fmla="*/ 53702 h 76200"/>
                  <a:gd name="connsiteX23" fmla="*/ 13145 w 190500"/>
                  <a:gd name="connsiteY23" fmla="*/ 25165 h 76200"/>
                  <a:gd name="connsiteX24" fmla="*/ 25165 w 190500"/>
                  <a:gd name="connsiteY24" fmla="*/ 13145 h 76200"/>
                  <a:gd name="connsiteX25" fmla="*/ 69272 w 190500"/>
                  <a:gd name="connsiteY25" fmla="*/ 13145 h 76200"/>
                  <a:gd name="connsiteX26" fmla="*/ 69272 w 190500"/>
                  <a:gd name="connsiteY26" fmla="*/ 65723 h 76200"/>
                  <a:gd name="connsiteX27" fmla="*/ 25165 w 190500"/>
                  <a:gd name="connsiteY27" fmla="*/ 65723 h 76200"/>
                  <a:gd name="connsiteX28" fmla="*/ 13145 w 190500"/>
                  <a:gd name="connsiteY28" fmla="*/ 53702 h 76200"/>
                  <a:gd name="connsiteX29" fmla="*/ 184023 w 190500"/>
                  <a:gd name="connsiteY29" fmla="*/ 53702 h 76200"/>
                  <a:gd name="connsiteX30" fmla="*/ 172002 w 190500"/>
                  <a:gd name="connsiteY30" fmla="*/ 65723 h 76200"/>
                  <a:gd name="connsiteX31" fmla="*/ 127896 w 190500"/>
                  <a:gd name="connsiteY31" fmla="*/ 65723 h 76200"/>
                  <a:gd name="connsiteX32" fmla="*/ 127896 w 190500"/>
                  <a:gd name="connsiteY32" fmla="*/ 13145 h 76200"/>
                  <a:gd name="connsiteX33" fmla="*/ 172002 w 190500"/>
                  <a:gd name="connsiteY33" fmla="*/ 13145 h 76200"/>
                  <a:gd name="connsiteX34" fmla="*/ 184023 w 190500"/>
                  <a:gd name="connsiteY34" fmla="*/ 2516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0500" h="76200">
                    <a:moveTo>
                      <a:pt x="190595" y="13145"/>
                    </a:moveTo>
                    <a:cubicBezTo>
                      <a:pt x="186966" y="13145"/>
                      <a:pt x="184023" y="10202"/>
                      <a:pt x="184023" y="6572"/>
                    </a:cubicBezTo>
                    <a:cubicBezTo>
                      <a:pt x="184023" y="2943"/>
                      <a:pt x="181081" y="0"/>
                      <a:pt x="177451" y="0"/>
                    </a:cubicBezTo>
                    <a:lnTo>
                      <a:pt x="19717" y="0"/>
                    </a:lnTo>
                    <a:cubicBezTo>
                      <a:pt x="16087" y="0"/>
                      <a:pt x="13145" y="2943"/>
                      <a:pt x="13145" y="6572"/>
                    </a:cubicBezTo>
                    <a:cubicBezTo>
                      <a:pt x="13145" y="10202"/>
                      <a:pt x="10202" y="13145"/>
                      <a:pt x="6572" y="13145"/>
                    </a:cubicBezTo>
                    <a:cubicBezTo>
                      <a:pt x="2942" y="13145"/>
                      <a:pt x="0" y="16087"/>
                      <a:pt x="0" y="19717"/>
                    </a:cubicBezTo>
                    <a:lnTo>
                      <a:pt x="0" y="59150"/>
                    </a:lnTo>
                    <a:cubicBezTo>
                      <a:pt x="0" y="62780"/>
                      <a:pt x="2942" y="65723"/>
                      <a:pt x="6572" y="65723"/>
                    </a:cubicBezTo>
                    <a:cubicBezTo>
                      <a:pt x="10202" y="65723"/>
                      <a:pt x="13145" y="68665"/>
                      <a:pt x="13145" y="72295"/>
                    </a:cubicBezTo>
                    <a:cubicBezTo>
                      <a:pt x="13145" y="75925"/>
                      <a:pt x="16087" y="78867"/>
                      <a:pt x="19717" y="78867"/>
                    </a:cubicBezTo>
                    <a:lnTo>
                      <a:pt x="177451" y="78867"/>
                    </a:lnTo>
                    <a:cubicBezTo>
                      <a:pt x="181081" y="78867"/>
                      <a:pt x="184023" y="75925"/>
                      <a:pt x="184023" y="72295"/>
                    </a:cubicBezTo>
                    <a:cubicBezTo>
                      <a:pt x="184023" y="68665"/>
                      <a:pt x="186966" y="65723"/>
                      <a:pt x="190595" y="65723"/>
                    </a:cubicBezTo>
                    <a:cubicBezTo>
                      <a:pt x="194225" y="65723"/>
                      <a:pt x="197168" y="62780"/>
                      <a:pt x="197168" y="59150"/>
                    </a:cubicBezTo>
                    <a:lnTo>
                      <a:pt x="197168" y="19717"/>
                    </a:lnTo>
                    <a:cubicBezTo>
                      <a:pt x="197168" y="16087"/>
                      <a:pt x="194225" y="13145"/>
                      <a:pt x="190595" y="13145"/>
                    </a:cubicBezTo>
                    <a:close/>
                    <a:moveTo>
                      <a:pt x="124873" y="39434"/>
                    </a:moveTo>
                    <a:cubicBezTo>
                      <a:pt x="124873" y="53953"/>
                      <a:pt x="113103" y="65723"/>
                      <a:pt x="98584" y="65723"/>
                    </a:cubicBezTo>
                    <a:cubicBezTo>
                      <a:pt x="84065" y="65723"/>
                      <a:pt x="72295" y="53953"/>
                      <a:pt x="72295" y="39434"/>
                    </a:cubicBezTo>
                    <a:cubicBezTo>
                      <a:pt x="72295" y="24914"/>
                      <a:pt x="84065" y="13145"/>
                      <a:pt x="98584" y="13145"/>
                    </a:cubicBezTo>
                    <a:cubicBezTo>
                      <a:pt x="113103" y="13145"/>
                      <a:pt x="124873" y="24914"/>
                      <a:pt x="124873" y="39434"/>
                    </a:cubicBezTo>
                    <a:close/>
                    <a:moveTo>
                      <a:pt x="13145" y="53702"/>
                    </a:moveTo>
                    <a:lnTo>
                      <a:pt x="13145" y="25165"/>
                    </a:lnTo>
                    <a:cubicBezTo>
                      <a:pt x="18752" y="23165"/>
                      <a:pt x="23165" y="18752"/>
                      <a:pt x="25165" y="13145"/>
                    </a:cubicBezTo>
                    <a:lnTo>
                      <a:pt x="69272" y="13145"/>
                    </a:lnTo>
                    <a:cubicBezTo>
                      <a:pt x="55777" y="28073"/>
                      <a:pt x="55777" y="50794"/>
                      <a:pt x="69272" y="65723"/>
                    </a:cubicBezTo>
                    <a:lnTo>
                      <a:pt x="25165" y="65723"/>
                    </a:lnTo>
                    <a:cubicBezTo>
                      <a:pt x="23165" y="60115"/>
                      <a:pt x="18752" y="55702"/>
                      <a:pt x="13145" y="53702"/>
                    </a:cubicBezTo>
                    <a:close/>
                    <a:moveTo>
                      <a:pt x="184023" y="53702"/>
                    </a:moveTo>
                    <a:cubicBezTo>
                      <a:pt x="178415" y="55702"/>
                      <a:pt x="174002" y="60115"/>
                      <a:pt x="172002" y="65723"/>
                    </a:cubicBezTo>
                    <a:lnTo>
                      <a:pt x="127896" y="65723"/>
                    </a:lnTo>
                    <a:cubicBezTo>
                      <a:pt x="141390" y="50794"/>
                      <a:pt x="141390" y="28073"/>
                      <a:pt x="127896" y="13145"/>
                    </a:cubicBezTo>
                    <a:lnTo>
                      <a:pt x="172002" y="13145"/>
                    </a:lnTo>
                    <a:cubicBezTo>
                      <a:pt x="174002" y="18752"/>
                      <a:pt x="178415" y="23165"/>
                      <a:pt x="184023" y="25165"/>
                    </a:cubicBezTo>
                    <a:close/>
                  </a:path>
                </a:pathLst>
              </a:custGeom>
              <a:solidFill>
                <a:srgbClr val="000000"/>
              </a:solidFill>
              <a:ln w="6572" cap="flat">
                <a:noFill/>
                <a:prstDash val="solid"/>
                <a:miter/>
              </a:ln>
            </p:spPr>
            <p:txBody>
              <a:bodyPr rtlCol="0" anchor="ctr"/>
              <a:lstStyle/>
              <a:p>
                <a:endParaRPr lang="en-US"/>
              </a:p>
            </p:txBody>
          </p:sp>
        </p:grpSp>
        <p:cxnSp>
          <p:nvCxnSpPr>
            <p:cNvPr id="63" name="Straight Connector 62">
              <a:extLst>
                <a:ext uri="{FF2B5EF4-FFF2-40B4-BE49-F238E27FC236}">
                  <a16:creationId xmlns="" xmlns:a16="http://schemas.microsoft.com/office/drawing/2014/main" id="{182CC806-1243-445D-BB8C-15584C1782E0}"/>
                </a:ext>
              </a:extLst>
            </p:cNvPr>
            <p:cNvCxnSpPr>
              <a:cxnSpLocks/>
            </p:cNvCxnSpPr>
            <p:nvPr/>
          </p:nvCxnSpPr>
          <p:spPr>
            <a:xfrm flipH="1">
              <a:off x="362543" y="3225514"/>
              <a:ext cx="370662" cy="386875"/>
            </a:xfrm>
            <a:prstGeom prst="line">
              <a:avLst/>
            </a:prstGeom>
            <a:ln w="28575"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 xmlns:a16="http://schemas.microsoft.com/office/drawing/2014/main" id="{BD09CF9A-1DDA-4AA4-B54C-DBEB44A2C067}"/>
              </a:ext>
            </a:extLst>
          </p:cNvPr>
          <p:cNvGrpSpPr/>
          <p:nvPr/>
        </p:nvGrpSpPr>
        <p:grpSpPr>
          <a:xfrm>
            <a:off x="6893169" y="1475617"/>
            <a:ext cx="2799471" cy="753631"/>
            <a:chOff x="6893169" y="1216175"/>
            <a:chExt cx="2799471" cy="753631"/>
          </a:xfrm>
        </p:grpSpPr>
        <p:sp>
          <p:nvSpPr>
            <p:cNvPr id="67" name="Rectangle: Rounded Corners 66">
              <a:extLst>
                <a:ext uri="{FF2B5EF4-FFF2-40B4-BE49-F238E27FC236}">
                  <a16:creationId xmlns="" xmlns:a16="http://schemas.microsoft.com/office/drawing/2014/main" id="{3CC31518-C568-4CAC-BC1B-3593C1CAC4F6}"/>
                </a:ext>
              </a:extLst>
            </p:cNvPr>
            <p:cNvSpPr/>
            <p:nvPr/>
          </p:nvSpPr>
          <p:spPr>
            <a:xfrm>
              <a:off x="6893169" y="1216175"/>
              <a:ext cx="2799471" cy="75363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atin typeface="+mj-lt"/>
                </a:rPr>
                <a:t>Plus</a:t>
              </a:r>
            </a:p>
          </p:txBody>
        </p:sp>
        <p:cxnSp>
          <p:nvCxnSpPr>
            <p:cNvPr id="69" name="Straight Arrow Connector 68">
              <a:extLst>
                <a:ext uri="{FF2B5EF4-FFF2-40B4-BE49-F238E27FC236}">
                  <a16:creationId xmlns="" xmlns:a16="http://schemas.microsoft.com/office/drawing/2014/main" id="{7CDE01E1-B965-42E7-AB8F-0A37BE4C680E}"/>
                </a:ext>
              </a:extLst>
            </p:cNvPr>
            <p:cNvCxnSpPr>
              <a:cxnSpLocks/>
            </p:cNvCxnSpPr>
            <p:nvPr/>
          </p:nvCxnSpPr>
          <p:spPr>
            <a:xfrm>
              <a:off x="8257735" y="1592990"/>
              <a:ext cx="831021" cy="0"/>
            </a:xfrm>
            <a:prstGeom prst="straightConnector1">
              <a:avLst/>
            </a:prstGeom>
            <a:ln w="88900" cap="rnd">
              <a:solidFill>
                <a:schemeClr val="accent2"/>
              </a:solidFill>
              <a:round/>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922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decel="10000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 calcmode="lin" valueType="num">
                                      <p:cBhvr additive="base">
                                        <p:cTn id="22" dur="500" fill="hold"/>
                                        <p:tgtEl>
                                          <p:spTgt spid="73"/>
                                        </p:tgtEl>
                                        <p:attrNameLst>
                                          <p:attrName>ppt_x</p:attrName>
                                        </p:attrNameLst>
                                      </p:cBhvr>
                                      <p:tavLst>
                                        <p:tav tm="0">
                                          <p:val>
                                            <p:strVal val="0-#ppt_w/2"/>
                                          </p:val>
                                        </p:tav>
                                        <p:tav tm="100000">
                                          <p:val>
                                            <p:strVal val="#ppt_x"/>
                                          </p:val>
                                        </p:tav>
                                      </p:tavLst>
                                    </p:anim>
                                    <p:anim calcmode="lin" valueType="num">
                                      <p:cBhvr additive="base">
                                        <p:cTn id="23" dur="50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0BE980-559E-4055-B6A8-E7B2F3E45972}"/>
              </a:ext>
            </a:extLst>
          </p:cNvPr>
          <p:cNvSpPr>
            <a:spLocks noGrp="1"/>
          </p:cNvSpPr>
          <p:nvPr>
            <p:ph type="title"/>
          </p:nvPr>
        </p:nvSpPr>
        <p:spPr/>
        <p:txBody>
          <a:bodyPr/>
          <a:lstStyle/>
          <a:p>
            <a:r>
              <a:rPr lang="en-US" dirty="0"/>
              <a:t>Investors May</a:t>
            </a:r>
            <a:br>
              <a:rPr lang="en-US" dirty="0"/>
            </a:br>
            <a:r>
              <a:rPr lang="en-US" dirty="0"/>
              <a:t>Benefit From:</a:t>
            </a:r>
          </a:p>
        </p:txBody>
      </p:sp>
      <p:sp>
        <p:nvSpPr>
          <p:cNvPr id="3" name="Slide Number Placeholder 2">
            <a:extLst>
              <a:ext uri="{FF2B5EF4-FFF2-40B4-BE49-F238E27FC236}">
                <a16:creationId xmlns="" xmlns:a16="http://schemas.microsoft.com/office/drawing/2014/main" id="{C0C2C602-FCB4-49DB-B4FD-3C3677680BA4}"/>
              </a:ext>
            </a:extLst>
          </p:cNvPr>
          <p:cNvSpPr>
            <a:spLocks noGrp="1"/>
          </p:cNvSpPr>
          <p:nvPr>
            <p:ph type="sldNum" sz="quarter" idx="12"/>
          </p:nvPr>
        </p:nvSpPr>
        <p:spPr/>
        <p:txBody>
          <a:bodyPr/>
          <a:lstStyle/>
          <a:p>
            <a:fld id="{7F719C81-63A4-42FD-B6DA-A0393CDC7BCF}" type="slidenum">
              <a:rPr lang="en-US" smtClean="0"/>
              <a:pPr/>
              <a:t>22</a:t>
            </a:fld>
            <a:endParaRPr lang="en-US"/>
          </a:p>
        </p:txBody>
      </p:sp>
      <p:sp>
        <p:nvSpPr>
          <p:cNvPr id="11" name="Rectangle 10">
            <a:extLst>
              <a:ext uri="{FF2B5EF4-FFF2-40B4-BE49-F238E27FC236}">
                <a16:creationId xmlns="" xmlns:a16="http://schemas.microsoft.com/office/drawing/2014/main" id="{8252A35D-1380-4A11-9097-CEBDFFF3BCB5}"/>
              </a:ext>
            </a:extLst>
          </p:cNvPr>
          <p:cNvSpPr/>
          <p:nvPr/>
        </p:nvSpPr>
        <p:spPr>
          <a:xfrm>
            <a:off x="465687" y="1506439"/>
            <a:ext cx="8425095" cy="4031873"/>
          </a:xfrm>
          <a:prstGeom prst="rect">
            <a:avLst/>
          </a:prstGeom>
        </p:spPr>
        <p:txBody>
          <a:bodyPr wrap="square">
            <a:spAutoFit/>
          </a:bodyPr>
          <a:lstStyle/>
          <a:p>
            <a:pPr marL="452438" indent="-452438">
              <a:lnSpc>
                <a:spcPct val="90000"/>
              </a:lnSpc>
              <a:spcBef>
                <a:spcPts val="600"/>
              </a:spcBef>
              <a:buClr>
                <a:srgbClr val="00B050"/>
              </a:buClr>
              <a:buBlip>
                <a:blip r:embed="rId2"/>
              </a:buBlip>
            </a:pPr>
            <a:r>
              <a:rPr lang="en-US" sz="2400" dirty="0">
                <a:solidFill>
                  <a:schemeClr val="tx2"/>
                </a:solidFill>
              </a:rPr>
              <a:t>The syndicator is a specialist in real estate investing with years of experience.</a:t>
            </a:r>
          </a:p>
          <a:p>
            <a:pPr marL="452438" indent="-452438">
              <a:lnSpc>
                <a:spcPct val="90000"/>
              </a:lnSpc>
              <a:spcBef>
                <a:spcPts val="600"/>
              </a:spcBef>
              <a:buClr>
                <a:srgbClr val="00B050"/>
              </a:buClr>
              <a:buBlip>
                <a:blip r:embed="rId2"/>
              </a:buBlip>
            </a:pPr>
            <a:r>
              <a:rPr lang="en-US" sz="2400" dirty="0">
                <a:solidFill>
                  <a:schemeClr val="tx2"/>
                </a:solidFill>
              </a:rPr>
              <a:t>Pooling resources allowing investing in larger properties.</a:t>
            </a:r>
          </a:p>
          <a:p>
            <a:pPr marL="452438" indent="-452438">
              <a:lnSpc>
                <a:spcPct val="90000"/>
              </a:lnSpc>
              <a:spcBef>
                <a:spcPts val="600"/>
              </a:spcBef>
              <a:buClr>
                <a:srgbClr val="00B050"/>
              </a:buClr>
              <a:buBlip>
                <a:blip r:embed="rId2"/>
              </a:buBlip>
            </a:pPr>
            <a:r>
              <a:rPr lang="en-US" sz="2400" dirty="0">
                <a:solidFill>
                  <a:schemeClr val="tx2"/>
                </a:solidFill>
              </a:rPr>
              <a:t>Expert management.</a:t>
            </a:r>
          </a:p>
          <a:p>
            <a:pPr marL="452438" indent="-452438">
              <a:lnSpc>
                <a:spcPct val="90000"/>
              </a:lnSpc>
              <a:spcBef>
                <a:spcPts val="600"/>
              </a:spcBef>
              <a:buClr>
                <a:srgbClr val="00B050"/>
              </a:buClr>
              <a:buBlip>
                <a:blip r:embed="rId2"/>
              </a:buBlip>
            </a:pPr>
            <a:r>
              <a:rPr lang="en-US" sz="2400" dirty="0">
                <a:solidFill>
                  <a:schemeClr val="tx2"/>
                </a:solidFill>
              </a:rPr>
              <a:t>Tax advantages can pass through to the investors.</a:t>
            </a:r>
          </a:p>
          <a:p>
            <a:pPr marL="452438" indent="-452438">
              <a:lnSpc>
                <a:spcPct val="90000"/>
              </a:lnSpc>
              <a:spcBef>
                <a:spcPts val="600"/>
              </a:spcBef>
              <a:buClr>
                <a:srgbClr val="00B050"/>
              </a:buClr>
              <a:buBlip>
                <a:blip r:embed="rId2"/>
              </a:buBlip>
            </a:pPr>
            <a:r>
              <a:rPr lang="en-US" sz="2400" dirty="0">
                <a:solidFill>
                  <a:schemeClr val="tx2"/>
                </a:solidFill>
              </a:rPr>
              <a:t>A syndicate can make profits from rental income.</a:t>
            </a:r>
          </a:p>
          <a:p>
            <a:pPr marL="452438" indent="-452438">
              <a:lnSpc>
                <a:spcPct val="90000"/>
              </a:lnSpc>
              <a:spcBef>
                <a:spcPts val="600"/>
              </a:spcBef>
              <a:buClr>
                <a:srgbClr val="00B050"/>
              </a:buClr>
              <a:buBlip>
                <a:blip r:embed="rId2"/>
              </a:buBlip>
            </a:pPr>
            <a:r>
              <a:rPr lang="en-US" sz="2400" dirty="0">
                <a:solidFill>
                  <a:schemeClr val="tx2"/>
                </a:solidFill>
              </a:rPr>
              <a:t>Freedom from management for the investors.</a:t>
            </a:r>
          </a:p>
          <a:p>
            <a:pPr marL="452438" indent="-452438">
              <a:lnSpc>
                <a:spcPct val="90000"/>
              </a:lnSpc>
              <a:spcBef>
                <a:spcPts val="600"/>
              </a:spcBef>
              <a:buClr>
                <a:srgbClr val="00B050"/>
              </a:buClr>
              <a:buBlip>
                <a:blip r:embed="rId2"/>
              </a:buBlip>
            </a:pPr>
            <a:r>
              <a:rPr lang="en-US" sz="2400" dirty="0">
                <a:solidFill>
                  <a:schemeClr val="tx2"/>
                </a:solidFill>
              </a:rPr>
              <a:t>No Legal Fees.</a:t>
            </a:r>
          </a:p>
          <a:p>
            <a:pPr marL="452438" indent="-452438">
              <a:lnSpc>
                <a:spcPct val="90000"/>
              </a:lnSpc>
              <a:spcBef>
                <a:spcPts val="600"/>
              </a:spcBef>
              <a:buClr>
                <a:srgbClr val="00B050"/>
              </a:buClr>
              <a:buBlip>
                <a:blip r:embed="rId2"/>
              </a:buBlip>
            </a:pPr>
            <a:r>
              <a:rPr lang="en-US" sz="2400" dirty="0">
                <a:solidFill>
                  <a:schemeClr val="tx2"/>
                </a:solidFill>
              </a:rPr>
              <a:t>No bank loans needed.</a:t>
            </a:r>
          </a:p>
          <a:p>
            <a:pPr marL="452438" indent="-452438">
              <a:lnSpc>
                <a:spcPct val="90000"/>
              </a:lnSpc>
              <a:spcBef>
                <a:spcPts val="600"/>
              </a:spcBef>
              <a:buClr>
                <a:srgbClr val="00B050"/>
              </a:buClr>
              <a:buBlip>
                <a:blip r:embed="rId2"/>
              </a:buBlip>
            </a:pPr>
            <a:r>
              <a:rPr lang="en-US" sz="2400" dirty="0">
                <a:solidFill>
                  <a:schemeClr val="tx2"/>
                </a:solidFill>
              </a:rPr>
              <a:t>No tenants to deal with.</a:t>
            </a:r>
          </a:p>
        </p:txBody>
      </p:sp>
      <p:sp>
        <p:nvSpPr>
          <p:cNvPr id="16" name="Rectangle: Rounded Corners 15">
            <a:extLst>
              <a:ext uri="{FF2B5EF4-FFF2-40B4-BE49-F238E27FC236}">
                <a16:creationId xmlns="" xmlns:a16="http://schemas.microsoft.com/office/drawing/2014/main" id="{C16D3F8F-64D0-4A9D-961A-DB654B13FD3B}"/>
              </a:ext>
            </a:extLst>
          </p:cNvPr>
          <p:cNvSpPr/>
          <p:nvPr/>
        </p:nvSpPr>
        <p:spPr>
          <a:xfrm>
            <a:off x="-593121" y="1475617"/>
            <a:ext cx="1122179" cy="75363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a:latin typeface="+mj-lt"/>
              </a:rPr>
              <a:t>+</a:t>
            </a:r>
          </a:p>
        </p:txBody>
      </p:sp>
      <p:sp>
        <p:nvSpPr>
          <p:cNvPr id="6" name="Rectangle: Rounded Corners 5">
            <a:extLst>
              <a:ext uri="{FF2B5EF4-FFF2-40B4-BE49-F238E27FC236}">
                <a16:creationId xmlns="" xmlns:a16="http://schemas.microsoft.com/office/drawing/2014/main" id="{DF43BCEE-E06C-415B-9173-46DC764E229F}"/>
              </a:ext>
            </a:extLst>
          </p:cNvPr>
          <p:cNvSpPr/>
          <p:nvPr/>
        </p:nvSpPr>
        <p:spPr>
          <a:xfrm>
            <a:off x="8678313" y="1475617"/>
            <a:ext cx="1122179" cy="75363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a:latin typeface="+mj-lt"/>
              </a:rPr>
              <a:t>+</a:t>
            </a:r>
          </a:p>
        </p:txBody>
      </p:sp>
    </p:spTree>
    <p:extLst>
      <p:ext uri="{BB962C8B-B14F-4D97-AF65-F5344CB8AC3E}">
        <p14:creationId xmlns:p14="http://schemas.microsoft.com/office/powerpoint/2010/main" val="365241053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left)">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left)">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wipe(left)">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wipe(left)">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wipe(left)">
                                      <p:cBhvr>
                                        <p:cTn id="42" dur="500"/>
                                        <p:tgtEl>
                                          <p:spTgt spid="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Effect transition="in" filter="wipe(left)">
                                      <p:cBhvr>
                                        <p:cTn id="47"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0BE980-559E-4055-B6A8-E7B2F3E45972}"/>
              </a:ext>
            </a:extLst>
          </p:cNvPr>
          <p:cNvSpPr>
            <a:spLocks noGrp="1"/>
          </p:cNvSpPr>
          <p:nvPr>
            <p:ph type="title"/>
          </p:nvPr>
        </p:nvSpPr>
        <p:spPr/>
        <p:txBody>
          <a:bodyPr/>
          <a:lstStyle/>
          <a:p>
            <a:r>
              <a:rPr lang="en-US" dirty="0"/>
              <a:t>Investors May</a:t>
            </a:r>
            <a:br>
              <a:rPr lang="en-US" dirty="0"/>
            </a:br>
            <a:r>
              <a:rPr lang="en-US" dirty="0"/>
              <a:t>Benefit From:</a:t>
            </a:r>
          </a:p>
        </p:txBody>
      </p:sp>
      <p:sp>
        <p:nvSpPr>
          <p:cNvPr id="3" name="Slide Number Placeholder 2">
            <a:extLst>
              <a:ext uri="{FF2B5EF4-FFF2-40B4-BE49-F238E27FC236}">
                <a16:creationId xmlns="" xmlns:a16="http://schemas.microsoft.com/office/drawing/2014/main" id="{C0C2C602-FCB4-49DB-B4FD-3C3677680BA4}"/>
              </a:ext>
            </a:extLst>
          </p:cNvPr>
          <p:cNvSpPr>
            <a:spLocks noGrp="1"/>
          </p:cNvSpPr>
          <p:nvPr>
            <p:ph type="sldNum" sz="quarter" idx="12"/>
          </p:nvPr>
        </p:nvSpPr>
        <p:spPr/>
        <p:txBody>
          <a:bodyPr/>
          <a:lstStyle/>
          <a:p>
            <a:fld id="{7F719C81-63A4-42FD-B6DA-A0393CDC7BCF}" type="slidenum">
              <a:rPr lang="en-US" smtClean="0"/>
              <a:pPr/>
              <a:t>23</a:t>
            </a:fld>
            <a:endParaRPr lang="en-US"/>
          </a:p>
        </p:txBody>
      </p:sp>
      <p:sp>
        <p:nvSpPr>
          <p:cNvPr id="11" name="Rectangle 10">
            <a:extLst>
              <a:ext uri="{FF2B5EF4-FFF2-40B4-BE49-F238E27FC236}">
                <a16:creationId xmlns="" xmlns:a16="http://schemas.microsoft.com/office/drawing/2014/main" id="{8252A35D-1380-4A11-9097-CEBDFFF3BCB5}"/>
              </a:ext>
            </a:extLst>
          </p:cNvPr>
          <p:cNvSpPr/>
          <p:nvPr/>
        </p:nvSpPr>
        <p:spPr>
          <a:xfrm>
            <a:off x="465687" y="1428665"/>
            <a:ext cx="8580865" cy="4364272"/>
          </a:xfrm>
          <a:prstGeom prst="rect">
            <a:avLst/>
          </a:prstGeom>
        </p:spPr>
        <p:txBody>
          <a:bodyPr wrap="square">
            <a:spAutoFit/>
          </a:bodyPr>
          <a:lstStyle/>
          <a:p>
            <a:pPr marL="452438" indent="-452438">
              <a:lnSpc>
                <a:spcPct val="90000"/>
              </a:lnSpc>
              <a:spcBef>
                <a:spcPts val="600"/>
              </a:spcBef>
              <a:buClr>
                <a:srgbClr val="00B050"/>
              </a:buClr>
              <a:buBlip>
                <a:blip r:embed="rId2"/>
              </a:buBlip>
            </a:pPr>
            <a:r>
              <a:rPr lang="en-US" sz="2400" dirty="0">
                <a:solidFill>
                  <a:schemeClr val="tx2"/>
                </a:solidFill>
              </a:rPr>
              <a:t>No Body Corporate fees to pay by individual investors.</a:t>
            </a:r>
          </a:p>
          <a:p>
            <a:pPr marL="452438" indent="-452438">
              <a:lnSpc>
                <a:spcPct val="90000"/>
              </a:lnSpc>
              <a:spcBef>
                <a:spcPts val="600"/>
              </a:spcBef>
              <a:buClr>
                <a:srgbClr val="00B050"/>
              </a:buClr>
              <a:buBlip>
                <a:blip r:embed="rId2"/>
              </a:buBlip>
            </a:pPr>
            <a:r>
              <a:rPr lang="en-US" sz="2400" dirty="0">
                <a:solidFill>
                  <a:schemeClr val="tx2"/>
                </a:solidFill>
              </a:rPr>
              <a:t>No Council and Water rates paid by individual investors.</a:t>
            </a:r>
          </a:p>
          <a:p>
            <a:pPr marL="452438" indent="-452438">
              <a:lnSpc>
                <a:spcPct val="90000"/>
              </a:lnSpc>
              <a:spcBef>
                <a:spcPts val="600"/>
              </a:spcBef>
              <a:buClr>
                <a:srgbClr val="00B050"/>
              </a:buClr>
              <a:buBlip>
                <a:blip r:embed="rId2"/>
              </a:buBlip>
            </a:pPr>
            <a:r>
              <a:rPr lang="en-US" sz="2400" dirty="0">
                <a:solidFill>
                  <a:schemeClr val="tx2"/>
                </a:solidFill>
              </a:rPr>
              <a:t>No Sales Commission (unlike the normal disposal of properties)</a:t>
            </a:r>
          </a:p>
          <a:p>
            <a:pPr marL="452438" indent="-452438">
              <a:lnSpc>
                <a:spcPct val="90000"/>
              </a:lnSpc>
              <a:spcBef>
                <a:spcPts val="600"/>
              </a:spcBef>
              <a:buClr>
                <a:srgbClr val="00B050"/>
              </a:buClr>
              <a:buBlip>
                <a:blip r:embed="rId2"/>
              </a:buBlip>
            </a:pPr>
            <a:r>
              <a:rPr lang="en-US" sz="2400" dirty="0">
                <a:solidFill>
                  <a:schemeClr val="tx2"/>
                </a:solidFill>
              </a:rPr>
              <a:t>Diversification of Investment Properties (across projects, states &amp; locations)</a:t>
            </a:r>
          </a:p>
          <a:p>
            <a:pPr marL="452438" indent="-452438">
              <a:lnSpc>
                <a:spcPct val="90000"/>
              </a:lnSpc>
              <a:spcBef>
                <a:spcPts val="600"/>
              </a:spcBef>
              <a:buClr>
                <a:srgbClr val="00B050"/>
              </a:buClr>
              <a:buBlip>
                <a:blip r:embed="rId2"/>
              </a:buBlip>
            </a:pPr>
            <a:r>
              <a:rPr lang="en-US" sz="2400" dirty="0">
                <a:solidFill>
                  <a:schemeClr val="tx2"/>
                </a:solidFill>
              </a:rPr>
              <a:t>No repairs.</a:t>
            </a:r>
          </a:p>
          <a:p>
            <a:pPr marL="452438" indent="-452438">
              <a:lnSpc>
                <a:spcPct val="90000"/>
              </a:lnSpc>
              <a:spcBef>
                <a:spcPts val="600"/>
              </a:spcBef>
              <a:buClr>
                <a:srgbClr val="00B050"/>
              </a:buClr>
              <a:buBlip>
                <a:blip r:embed="rId2"/>
              </a:buBlip>
            </a:pPr>
            <a:r>
              <a:rPr lang="en-US" sz="2400" dirty="0">
                <a:solidFill>
                  <a:schemeClr val="tx2"/>
                </a:solidFill>
              </a:rPr>
              <a:t>No Government rates to pay.</a:t>
            </a:r>
          </a:p>
          <a:p>
            <a:pPr marL="452438" indent="-452438">
              <a:lnSpc>
                <a:spcPct val="90000"/>
              </a:lnSpc>
              <a:spcBef>
                <a:spcPts val="600"/>
              </a:spcBef>
              <a:buClr>
                <a:srgbClr val="00B050"/>
              </a:buClr>
              <a:buBlip>
                <a:blip r:embed="rId2"/>
              </a:buBlip>
            </a:pPr>
            <a:r>
              <a:rPr lang="en-US" sz="2400" dirty="0">
                <a:solidFill>
                  <a:schemeClr val="tx2"/>
                </a:solidFill>
              </a:rPr>
              <a:t>No Land Tax</a:t>
            </a:r>
          </a:p>
          <a:p>
            <a:pPr marL="452438" indent="-452438">
              <a:lnSpc>
                <a:spcPct val="90000"/>
              </a:lnSpc>
              <a:spcBef>
                <a:spcPts val="600"/>
              </a:spcBef>
              <a:buClr>
                <a:srgbClr val="00B050"/>
              </a:buClr>
              <a:buBlip>
                <a:blip r:embed="rId2"/>
              </a:buBlip>
            </a:pPr>
            <a:r>
              <a:rPr lang="en-US" sz="2400" dirty="0">
                <a:solidFill>
                  <a:schemeClr val="tx2"/>
                </a:solidFill>
              </a:rPr>
              <a:t>No Vacancy Tax</a:t>
            </a:r>
          </a:p>
          <a:p>
            <a:pPr marL="452438" indent="-452438">
              <a:lnSpc>
                <a:spcPct val="90000"/>
              </a:lnSpc>
              <a:spcBef>
                <a:spcPts val="600"/>
              </a:spcBef>
              <a:buClr>
                <a:srgbClr val="00B050"/>
              </a:buClr>
              <a:buBlip>
                <a:blip r:embed="rId2"/>
              </a:buBlip>
            </a:pPr>
            <a:r>
              <a:rPr lang="en-US" sz="2400" dirty="0">
                <a:solidFill>
                  <a:schemeClr val="tx2"/>
                </a:solidFill>
              </a:rPr>
              <a:t>No Foreign Buyers Surcharge Tax</a:t>
            </a:r>
          </a:p>
        </p:txBody>
      </p:sp>
      <p:sp>
        <p:nvSpPr>
          <p:cNvPr id="16" name="Rectangle: Rounded Corners 15">
            <a:extLst>
              <a:ext uri="{FF2B5EF4-FFF2-40B4-BE49-F238E27FC236}">
                <a16:creationId xmlns="" xmlns:a16="http://schemas.microsoft.com/office/drawing/2014/main" id="{C16D3F8F-64D0-4A9D-961A-DB654B13FD3B}"/>
              </a:ext>
            </a:extLst>
          </p:cNvPr>
          <p:cNvSpPr/>
          <p:nvPr/>
        </p:nvSpPr>
        <p:spPr>
          <a:xfrm>
            <a:off x="-593121" y="1475617"/>
            <a:ext cx="1122179" cy="75363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a:latin typeface="+mj-lt"/>
              </a:rPr>
              <a:t>+</a:t>
            </a:r>
          </a:p>
        </p:txBody>
      </p:sp>
    </p:spTree>
    <p:extLst>
      <p:ext uri="{BB962C8B-B14F-4D97-AF65-F5344CB8AC3E}">
        <p14:creationId xmlns:p14="http://schemas.microsoft.com/office/powerpoint/2010/main" val="417391986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left)">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left)">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wipe(left)">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wipe(left)">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wipe(left)">
                                      <p:cBhvr>
                                        <p:cTn id="42" dur="500"/>
                                        <p:tgtEl>
                                          <p:spTgt spid="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Effect transition="in" filter="wipe(left)">
                                      <p:cBhvr>
                                        <p:cTn id="47"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F48619-2B25-4940-BDFB-7B90B20A9A0E}"/>
              </a:ext>
            </a:extLst>
          </p:cNvPr>
          <p:cNvSpPr>
            <a:spLocks noGrp="1"/>
          </p:cNvSpPr>
          <p:nvPr>
            <p:ph type="title"/>
          </p:nvPr>
        </p:nvSpPr>
        <p:spPr>
          <a:xfrm>
            <a:off x="465687" y="365126"/>
            <a:ext cx="5466190" cy="676024"/>
          </a:xfrm>
        </p:spPr>
        <p:txBody>
          <a:bodyPr/>
          <a:lstStyle/>
          <a:p>
            <a:r>
              <a:rPr lang="en-US" dirty="0"/>
              <a:t>Residential V Commercial Syndicates</a:t>
            </a:r>
          </a:p>
        </p:txBody>
      </p:sp>
      <p:sp>
        <p:nvSpPr>
          <p:cNvPr id="3" name="Slide Number Placeholder 2">
            <a:extLst>
              <a:ext uri="{FF2B5EF4-FFF2-40B4-BE49-F238E27FC236}">
                <a16:creationId xmlns="" xmlns:a16="http://schemas.microsoft.com/office/drawing/2014/main" id="{32326682-BB9A-41A6-961D-4868C7D8B2C3}"/>
              </a:ext>
            </a:extLst>
          </p:cNvPr>
          <p:cNvSpPr>
            <a:spLocks noGrp="1"/>
          </p:cNvSpPr>
          <p:nvPr>
            <p:ph type="sldNum" sz="quarter" idx="12"/>
          </p:nvPr>
        </p:nvSpPr>
        <p:spPr/>
        <p:txBody>
          <a:bodyPr/>
          <a:lstStyle/>
          <a:p>
            <a:fld id="{7F719C81-63A4-42FD-B6DA-A0393CDC7BCF}" type="slidenum">
              <a:rPr lang="en-US" smtClean="0"/>
              <a:pPr/>
              <a:t>24</a:t>
            </a:fld>
            <a:endParaRPr lang="en-US"/>
          </a:p>
        </p:txBody>
      </p:sp>
      <p:sp>
        <p:nvSpPr>
          <p:cNvPr id="5" name="Rounded Rectangle 2">
            <a:extLst>
              <a:ext uri="{FF2B5EF4-FFF2-40B4-BE49-F238E27FC236}">
                <a16:creationId xmlns="" xmlns:a16="http://schemas.microsoft.com/office/drawing/2014/main" id="{C48088D8-2DD4-41A7-9A18-36ED25AA708F}"/>
              </a:ext>
            </a:extLst>
          </p:cNvPr>
          <p:cNvSpPr/>
          <p:nvPr/>
        </p:nvSpPr>
        <p:spPr>
          <a:xfrm>
            <a:off x="1073144" y="1547443"/>
            <a:ext cx="3170625" cy="4503363"/>
          </a:xfrm>
          <a:prstGeom prst="roundRect">
            <a:avLst>
              <a:gd name="adj" fmla="val 4771"/>
            </a:avLst>
          </a:prstGeom>
          <a:solidFill>
            <a:schemeClr val="bg1"/>
          </a:solidFill>
          <a:ln>
            <a:noFill/>
          </a:ln>
          <a:effectLst>
            <a:outerShdw blurRad="444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537A3885-9806-452F-B59E-6E206C7A1455}"/>
              </a:ext>
            </a:extLst>
          </p:cNvPr>
          <p:cNvSpPr/>
          <p:nvPr/>
        </p:nvSpPr>
        <p:spPr>
          <a:xfrm>
            <a:off x="1528662" y="2337973"/>
            <a:ext cx="2259589" cy="400110"/>
          </a:xfrm>
          <a:prstGeom prst="rect">
            <a:avLst/>
          </a:prstGeom>
        </p:spPr>
        <p:txBody>
          <a:bodyPr wrap="square">
            <a:spAutoFit/>
          </a:bodyPr>
          <a:lstStyle/>
          <a:p>
            <a:pPr algn="ctr"/>
            <a:r>
              <a:rPr lang="en-US" sz="2000" b="1" dirty="0"/>
              <a:t>Residential: </a:t>
            </a:r>
          </a:p>
        </p:txBody>
      </p:sp>
      <p:sp>
        <p:nvSpPr>
          <p:cNvPr id="10" name="Rounded Rectangle 2">
            <a:extLst>
              <a:ext uri="{FF2B5EF4-FFF2-40B4-BE49-F238E27FC236}">
                <a16:creationId xmlns="" xmlns:a16="http://schemas.microsoft.com/office/drawing/2014/main" id="{AA6E0D67-EA7A-4A91-9708-353EE126B852}"/>
              </a:ext>
            </a:extLst>
          </p:cNvPr>
          <p:cNvSpPr/>
          <p:nvPr/>
        </p:nvSpPr>
        <p:spPr>
          <a:xfrm>
            <a:off x="5087814" y="1547443"/>
            <a:ext cx="3170625" cy="4503363"/>
          </a:xfrm>
          <a:prstGeom prst="roundRect">
            <a:avLst>
              <a:gd name="adj" fmla="val 4771"/>
            </a:avLst>
          </a:prstGeom>
          <a:solidFill>
            <a:schemeClr val="bg1"/>
          </a:solidFill>
          <a:ln>
            <a:noFill/>
          </a:ln>
          <a:effectLst>
            <a:outerShdw blurRad="444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E07E73E0-2DBC-4B18-BEDC-2B82D76B3D86}"/>
              </a:ext>
            </a:extLst>
          </p:cNvPr>
          <p:cNvSpPr/>
          <p:nvPr/>
        </p:nvSpPr>
        <p:spPr>
          <a:xfrm>
            <a:off x="5543332" y="2337973"/>
            <a:ext cx="2259589" cy="400110"/>
          </a:xfrm>
          <a:prstGeom prst="rect">
            <a:avLst/>
          </a:prstGeom>
        </p:spPr>
        <p:txBody>
          <a:bodyPr wrap="square">
            <a:spAutoFit/>
          </a:bodyPr>
          <a:lstStyle/>
          <a:p>
            <a:pPr algn="ctr"/>
            <a:r>
              <a:rPr lang="en-US" sz="2000" b="1" dirty="0"/>
              <a:t>Commercial: </a:t>
            </a:r>
          </a:p>
        </p:txBody>
      </p:sp>
      <p:grpSp>
        <p:nvGrpSpPr>
          <p:cNvPr id="15" name="Group 14">
            <a:extLst>
              <a:ext uri="{FF2B5EF4-FFF2-40B4-BE49-F238E27FC236}">
                <a16:creationId xmlns="" xmlns:a16="http://schemas.microsoft.com/office/drawing/2014/main" id="{59394544-92AE-45FB-AAC4-A18AA3D2877F}"/>
              </a:ext>
            </a:extLst>
          </p:cNvPr>
          <p:cNvGrpSpPr/>
          <p:nvPr/>
        </p:nvGrpSpPr>
        <p:grpSpPr>
          <a:xfrm>
            <a:off x="6387376" y="1728182"/>
            <a:ext cx="571500" cy="514350"/>
            <a:chOff x="5983953" y="1974368"/>
            <a:chExt cx="571500" cy="514350"/>
          </a:xfrm>
        </p:grpSpPr>
        <p:sp>
          <p:nvSpPr>
            <p:cNvPr id="16" name="Freeform: Shape 15">
              <a:extLst>
                <a:ext uri="{FF2B5EF4-FFF2-40B4-BE49-F238E27FC236}">
                  <a16:creationId xmlns="" xmlns:a16="http://schemas.microsoft.com/office/drawing/2014/main" id="{769257B6-BAA6-4EE1-BAA7-17AAF78C5347}"/>
                </a:ext>
              </a:extLst>
            </p:cNvPr>
            <p:cNvSpPr/>
            <p:nvPr/>
          </p:nvSpPr>
          <p:spPr>
            <a:xfrm>
              <a:off x="5983953" y="1974368"/>
              <a:ext cx="571500" cy="514350"/>
            </a:xfrm>
            <a:custGeom>
              <a:avLst/>
              <a:gdLst>
                <a:gd name="connsiteX0" fmla="*/ 564418 w 571500"/>
                <a:gd name="connsiteY0" fmla="*/ 0 h 514350"/>
                <a:gd name="connsiteX1" fmla="*/ 13145 w 571500"/>
                <a:gd name="connsiteY1" fmla="*/ 0 h 514350"/>
                <a:gd name="connsiteX2" fmla="*/ 0 w 571500"/>
                <a:gd name="connsiteY2" fmla="*/ 13145 h 514350"/>
                <a:gd name="connsiteX3" fmla="*/ 0 w 571500"/>
                <a:gd name="connsiteY3" fmla="*/ 174934 h 514350"/>
                <a:gd name="connsiteX4" fmla="*/ 34189 w 571500"/>
                <a:gd name="connsiteY4" fmla="*/ 224094 h 514350"/>
                <a:gd name="connsiteX5" fmla="*/ 34189 w 571500"/>
                <a:gd name="connsiteY5" fmla="*/ 507759 h 514350"/>
                <a:gd name="connsiteX6" fmla="*/ 47333 w 571500"/>
                <a:gd name="connsiteY6" fmla="*/ 520903 h 514350"/>
                <a:gd name="connsiteX7" fmla="*/ 349532 w 571500"/>
                <a:gd name="connsiteY7" fmla="*/ 520903 h 514350"/>
                <a:gd name="connsiteX8" fmla="*/ 480865 w 571500"/>
                <a:gd name="connsiteY8" fmla="*/ 520903 h 514350"/>
                <a:gd name="connsiteX9" fmla="*/ 531452 w 571500"/>
                <a:gd name="connsiteY9" fmla="*/ 520903 h 514350"/>
                <a:gd name="connsiteX10" fmla="*/ 544596 w 571500"/>
                <a:gd name="connsiteY10" fmla="*/ 507759 h 514350"/>
                <a:gd name="connsiteX11" fmla="*/ 544596 w 571500"/>
                <a:gd name="connsiteY11" fmla="*/ 223647 h 514350"/>
                <a:gd name="connsiteX12" fmla="*/ 577563 w 571500"/>
                <a:gd name="connsiteY12" fmla="*/ 174934 h 514350"/>
                <a:gd name="connsiteX13" fmla="*/ 577563 w 571500"/>
                <a:gd name="connsiteY13" fmla="*/ 13145 h 514350"/>
                <a:gd name="connsiteX14" fmla="*/ 564418 w 571500"/>
                <a:gd name="connsiteY14" fmla="*/ 0 h 514350"/>
                <a:gd name="connsiteX15" fmla="*/ 472519 w 571500"/>
                <a:gd name="connsiteY15" fmla="*/ 174934 h 514350"/>
                <a:gd name="connsiteX16" fmla="*/ 446289 w 571500"/>
                <a:gd name="connsiteY16" fmla="*/ 201170 h 514350"/>
                <a:gd name="connsiteX17" fmla="*/ 420059 w 571500"/>
                <a:gd name="connsiteY17" fmla="*/ 174934 h 514350"/>
                <a:gd name="connsiteX18" fmla="*/ 420059 w 571500"/>
                <a:gd name="connsiteY18" fmla="*/ 26289 h 514350"/>
                <a:gd name="connsiteX19" fmla="*/ 472519 w 571500"/>
                <a:gd name="connsiteY19" fmla="*/ 26289 h 514350"/>
                <a:gd name="connsiteX20" fmla="*/ 472519 w 571500"/>
                <a:gd name="connsiteY20" fmla="*/ 174934 h 514350"/>
                <a:gd name="connsiteX21" fmla="*/ 105044 w 571500"/>
                <a:gd name="connsiteY21" fmla="*/ 26289 h 514350"/>
                <a:gd name="connsiteX22" fmla="*/ 157511 w 571500"/>
                <a:gd name="connsiteY22" fmla="*/ 26289 h 514350"/>
                <a:gd name="connsiteX23" fmla="*/ 157511 w 571500"/>
                <a:gd name="connsiteY23" fmla="*/ 174934 h 514350"/>
                <a:gd name="connsiteX24" fmla="*/ 131274 w 571500"/>
                <a:gd name="connsiteY24" fmla="*/ 201170 h 514350"/>
                <a:gd name="connsiteX25" fmla="*/ 105044 w 571500"/>
                <a:gd name="connsiteY25" fmla="*/ 174934 h 514350"/>
                <a:gd name="connsiteX26" fmla="*/ 105044 w 571500"/>
                <a:gd name="connsiteY26" fmla="*/ 26289 h 514350"/>
                <a:gd name="connsiteX27" fmla="*/ 183800 w 571500"/>
                <a:gd name="connsiteY27" fmla="*/ 26289 h 514350"/>
                <a:gd name="connsiteX28" fmla="*/ 236259 w 571500"/>
                <a:gd name="connsiteY28" fmla="*/ 26289 h 514350"/>
                <a:gd name="connsiteX29" fmla="*/ 236259 w 571500"/>
                <a:gd name="connsiteY29" fmla="*/ 174934 h 514350"/>
                <a:gd name="connsiteX30" fmla="*/ 210029 w 571500"/>
                <a:gd name="connsiteY30" fmla="*/ 201170 h 514350"/>
                <a:gd name="connsiteX31" fmla="*/ 183800 w 571500"/>
                <a:gd name="connsiteY31" fmla="*/ 174934 h 514350"/>
                <a:gd name="connsiteX32" fmla="*/ 183800 w 571500"/>
                <a:gd name="connsiteY32" fmla="*/ 26289 h 514350"/>
                <a:gd name="connsiteX33" fmla="*/ 262548 w 571500"/>
                <a:gd name="connsiteY33" fmla="*/ 26289 h 514350"/>
                <a:gd name="connsiteX34" fmla="*/ 315015 w 571500"/>
                <a:gd name="connsiteY34" fmla="*/ 26289 h 514350"/>
                <a:gd name="connsiteX35" fmla="*/ 315015 w 571500"/>
                <a:gd name="connsiteY35" fmla="*/ 174934 h 514350"/>
                <a:gd name="connsiteX36" fmla="*/ 288785 w 571500"/>
                <a:gd name="connsiteY36" fmla="*/ 201170 h 514350"/>
                <a:gd name="connsiteX37" fmla="*/ 262548 w 571500"/>
                <a:gd name="connsiteY37" fmla="*/ 174934 h 514350"/>
                <a:gd name="connsiteX38" fmla="*/ 262548 w 571500"/>
                <a:gd name="connsiteY38" fmla="*/ 26289 h 514350"/>
                <a:gd name="connsiteX39" fmla="*/ 341304 w 571500"/>
                <a:gd name="connsiteY39" fmla="*/ 26289 h 514350"/>
                <a:gd name="connsiteX40" fmla="*/ 393770 w 571500"/>
                <a:gd name="connsiteY40" fmla="*/ 26289 h 514350"/>
                <a:gd name="connsiteX41" fmla="*/ 393770 w 571500"/>
                <a:gd name="connsiteY41" fmla="*/ 174934 h 514350"/>
                <a:gd name="connsiteX42" fmla="*/ 367533 w 571500"/>
                <a:gd name="connsiteY42" fmla="*/ 201170 h 514350"/>
                <a:gd name="connsiteX43" fmla="*/ 341304 w 571500"/>
                <a:gd name="connsiteY43" fmla="*/ 174934 h 514350"/>
                <a:gd name="connsiteX44" fmla="*/ 341304 w 571500"/>
                <a:gd name="connsiteY44" fmla="*/ 26289 h 514350"/>
                <a:gd name="connsiteX45" fmla="*/ 26289 w 571500"/>
                <a:gd name="connsiteY45" fmla="*/ 174934 h 514350"/>
                <a:gd name="connsiteX46" fmla="*/ 26289 w 571500"/>
                <a:gd name="connsiteY46" fmla="*/ 26289 h 514350"/>
                <a:gd name="connsiteX47" fmla="*/ 78755 w 571500"/>
                <a:gd name="connsiteY47" fmla="*/ 26289 h 514350"/>
                <a:gd name="connsiteX48" fmla="*/ 78755 w 571500"/>
                <a:gd name="connsiteY48" fmla="*/ 174934 h 514350"/>
                <a:gd name="connsiteX49" fmla="*/ 52519 w 571500"/>
                <a:gd name="connsiteY49" fmla="*/ 201170 h 514350"/>
                <a:gd name="connsiteX50" fmla="*/ 26289 w 571500"/>
                <a:gd name="connsiteY50" fmla="*/ 174934 h 514350"/>
                <a:gd name="connsiteX51" fmla="*/ 362683 w 571500"/>
                <a:gd name="connsiteY51" fmla="*/ 494614 h 514350"/>
                <a:gd name="connsiteX52" fmla="*/ 362683 w 571500"/>
                <a:gd name="connsiteY52" fmla="*/ 269213 h 514350"/>
                <a:gd name="connsiteX53" fmla="*/ 467727 w 571500"/>
                <a:gd name="connsiteY53" fmla="*/ 269213 h 514350"/>
                <a:gd name="connsiteX54" fmla="*/ 467727 w 571500"/>
                <a:gd name="connsiteY54" fmla="*/ 494614 h 514350"/>
                <a:gd name="connsiteX55" fmla="*/ 362683 w 571500"/>
                <a:gd name="connsiteY55" fmla="*/ 494614 h 514350"/>
                <a:gd name="connsiteX56" fmla="*/ 494016 w 571500"/>
                <a:gd name="connsiteY56" fmla="*/ 494614 h 514350"/>
                <a:gd name="connsiteX57" fmla="*/ 494016 w 571500"/>
                <a:gd name="connsiteY57" fmla="*/ 256068 h 514350"/>
                <a:gd name="connsiteX58" fmla="*/ 480872 w 571500"/>
                <a:gd name="connsiteY58" fmla="*/ 242924 h 514350"/>
                <a:gd name="connsiteX59" fmla="*/ 349539 w 571500"/>
                <a:gd name="connsiteY59" fmla="*/ 242924 h 514350"/>
                <a:gd name="connsiteX60" fmla="*/ 336394 w 571500"/>
                <a:gd name="connsiteY60" fmla="*/ 256068 h 514350"/>
                <a:gd name="connsiteX61" fmla="*/ 336394 w 571500"/>
                <a:gd name="connsiteY61" fmla="*/ 494614 h 514350"/>
                <a:gd name="connsiteX62" fmla="*/ 60478 w 571500"/>
                <a:gd name="connsiteY62" fmla="*/ 494614 h 514350"/>
                <a:gd name="connsiteX63" fmla="*/ 60478 w 571500"/>
                <a:gd name="connsiteY63" fmla="*/ 226789 h 514350"/>
                <a:gd name="connsiteX64" fmla="*/ 91900 w 571500"/>
                <a:gd name="connsiteY64" fmla="*/ 209661 h 514350"/>
                <a:gd name="connsiteX65" fmla="*/ 131274 w 571500"/>
                <a:gd name="connsiteY65" fmla="*/ 227466 h 514350"/>
                <a:gd name="connsiteX66" fmla="*/ 170655 w 571500"/>
                <a:gd name="connsiteY66" fmla="*/ 209661 h 514350"/>
                <a:gd name="connsiteX67" fmla="*/ 210029 w 571500"/>
                <a:gd name="connsiteY67" fmla="*/ 227466 h 514350"/>
                <a:gd name="connsiteX68" fmla="*/ 249404 w 571500"/>
                <a:gd name="connsiteY68" fmla="*/ 209661 h 514350"/>
                <a:gd name="connsiteX69" fmla="*/ 288785 w 571500"/>
                <a:gd name="connsiteY69" fmla="*/ 227466 h 514350"/>
                <a:gd name="connsiteX70" fmla="*/ 328159 w 571500"/>
                <a:gd name="connsiteY70" fmla="*/ 209661 h 514350"/>
                <a:gd name="connsiteX71" fmla="*/ 367533 w 571500"/>
                <a:gd name="connsiteY71" fmla="*/ 227466 h 514350"/>
                <a:gd name="connsiteX72" fmla="*/ 406914 w 571500"/>
                <a:gd name="connsiteY72" fmla="*/ 209661 h 514350"/>
                <a:gd name="connsiteX73" fmla="*/ 446289 w 571500"/>
                <a:gd name="connsiteY73" fmla="*/ 227466 h 514350"/>
                <a:gd name="connsiteX74" fmla="*/ 485663 w 571500"/>
                <a:gd name="connsiteY74" fmla="*/ 209661 h 514350"/>
                <a:gd name="connsiteX75" fmla="*/ 518307 w 571500"/>
                <a:gd name="connsiteY75" fmla="*/ 226992 h 514350"/>
                <a:gd name="connsiteX76" fmla="*/ 518307 w 571500"/>
                <a:gd name="connsiteY76" fmla="*/ 494614 h 514350"/>
                <a:gd name="connsiteX77" fmla="*/ 494016 w 571500"/>
                <a:gd name="connsiteY77" fmla="*/ 494614 h 514350"/>
                <a:gd name="connsiteX78" fmla="*/ 551274 w 571500"/>
                <a:gd name="connsiteY78" fmla="*/ 174934 h 514350"/>
                <a:gd name="connsiteX79" fmla="*/ 525044 w 571500"/>
                <a:gd name="connsiteY79" fmla="*/ 201170 h 514350"/>
                <a:gd name="connsiteX80" fmla="*/ 498808 w 571500"/>
                <a:gd name="connsiteY80" fmla="*/ 174934 h 514350"/>
                <a:gd name="connsiteX81" fmla="*/ 498808 w 571500"/>
                <a:gd name="connsiteY81" fmla="*/ 26289 h 514350"/>
                <a:gd name="connsiteX82" fmla="*/ 551274 w 571500"/>
                <a:gd name="connsiteY82" fmla="*/ 26289 h 514350"/>
                <a:gd name="connsiteX83" fmla="*/ 551274 w 571500"/>
                <a:gd name="connsiteY83" fmla="*/ 17493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71500" h="514350">
                  <a:moveTo>
                    <a:pt x="564418" y="0"/>
                  </a:moveTo>
                  <a:lnTo>
                    <a:pt x="13145" y="0"/>
                  </a:lnTo>
                  <a:cubicBezTo>
                    <a:pt x="5889" y="0"/>
                    <a:pt x="0" y="5889"/>
                    <a:pt x="0" y="13145"/>
                  </a:cubicBezTo>
                  <a:lnTo>
                    <a:pt x="0" y="174934"/>
                  </a:lnTo>
                  <a:cubicBezTo>
                    <a:pt x="0" y="197444"/>
                    <a:pt x="14255" y="216635"/>
                    <a:pt x="34189" y="224094"/>
                  </a:cubicBezTo>
                  <a:lnTo>
                    <a:pt x="34189" y="507759"/>
                  </a:lnTo>
                  <a:cubicBezTo>
                    <a:pt x="34189" y="515015"/>
                    <a:pt x="40078" y="520903"/>
                    <a:pt x="47333" y="520903"/>
                  </a:cubicBezTo>
                  <a:lnTo>
                    <a:pt x="349532" y="520903"/>
                  </a:lnTo>
                  <a:lnTo>
                    <a:pt x="480865" y="520903"/>
                  </a:lnTo>
                  <a:lnTo>
                    <a:pt x="531452" y="520903"/>
                  </a:lnTo>
                  <a:cubicBezTo>
                    <a:pt x="538708" y="520903"/>
                    <a:pt x="544596" y="515015"/>
                    <a:pt x="544596" y="507759"/>
                  </a:cubicBezTo>
                  <a:lnTo>
                    <a:pt x="544596" y="223647"/>
                  </a:lnTo>
                  <a:cubicBezTo>
                    <a:pt x="563893" y="215872"/>
                    <a:pt x="577563" y="196983"/>
                    <a:pt x="577563" y="174934"/>
                  </a:cubicBezTo>
                  <a:lnTo>
                    <a:pt x="577563" y="13145"/>
                  </a:lnTo>
                  <a:cubicBezTo>
                    <a:pt x="577563" y="5889"/>
                    <a:pt x="571681" y="0"/>
                    <a:pt x="564418" y="0"/>
                  </a:cubicBezTo>
                  <a:close/>
                  <a:moveTo>
                    <a:pt x="472519" y="174934"/>
                  </a:moveTo>
                  <a:cubicBezTo>
                    <a:pt x="472519" y="189399"/>
                    <a:pt x="460748" y="201170"/>
                    <a:pt x="446289" y="201170"/>
                  </a:cubicBezTo>
                  <a:cubicBezTo>
                    <a:pt x="431830" y="201170"/>
                    <a:pt x="420059" y="189399"/>
                    <a:pt x="420059" y="174934"/>
                  </a:cubicBezTo>
                  <a:lnTo>
                    <a:pt x="420059" y="26289"/>
                  </a:lnTo>
                  <a:lnTo>
                    <a:pt x="472519" y="26289"/>
                  </a:lnTo>
                  <a:lnTo>
                    <a:pt x="472519" y="174934"/>
                  </a:lnTo>
                  <a:close/>
                  <a:moveTo>
                    <a:pt x="105044" y="26289"/>
                  </a:moveTo>
                  <a:lnTo>
                    <a:pt x="157511" y="26289"/>
                  </a:lnTo>
                  <a:lnTo>
                    <a:pt x="157511" y="174934"/>
                  </a:lnTo>
                  <a:cubicBezTo>
                    <a:pt x="157511" y="189399"/>
                    <a:pt x="145740" y="201170"/>
                    <a:pt x="131274" y="201170"/>
                  </a:cubicBezTo>
                  <a:cubicBezTo>
                    <a:pt x="116809" y="201170"/>
                    <a:pt x="105044" y="189399"/>
                    <a:pt x="105044" y="174934"/>
                  </a:cubicBezTo>
                  <a:lnTo>
                    <a:pt x="105044" y="26289"/>
                  </a:lnTo>
                  <a:close/>
                  <a:moveTo>
                    <a:pt x="183800" y="26289"/>
                  </a:moveTo>
                  <a:lnTo>
                    <a:pt x="236259" y="26289"/>
                  </a:lnTo>
                  <a:lnTo>
                    <a:pt x="236259" y="174934"/>
                  </a:lnTo>
                  <a:cubicBezTo>
                    <a:pt x="236259" y="189399"/>
                    <a:pt x="224488" y="201170"/>
                    <a:pt x="210029" y="201170"/>
                  </a:cubicBezTo>
                  <a:cubicBezTo>
                    <a:pt x="195570" y="201170"/>
                    <a:pt x="183800" y="189399"/>
                    <a:pt x="183800" y="174934"/>
                  </a:cubicBezTo>
                  <a:lnTo>
                    <a:pt x="183800" y="26289"/>
                  </a:lnTo>
                  <a:close/>
                  <a:moveTo>
                    <a:pt x="262548" y="26289"/>
                  </a:moveTo>
                  <a:lnTo>
                    <a:pt x="315015" y="26289"/>
                  </a:lnTo>
                  <a:lnTo>
                    <a:pt x="315015" y="174934"/>
                  </a:lnTo>
                  <a:cubicBezTo>
                    <a:pt x="315015" y="189399"/>
                    <a:pt x="303244" y="201170"/>
                    <a:pt x="288785" y="201170"/>
                  </a:cubicBezTo>
                  <a:cubicBezTo>
                    <a:pt x="274319" y="201170"/>
                    <a:pt x="262548" y="189399"/>
                    <a:pt x="262548" y="174934"/>
                  </a:cubicBezTo>
                  <a:lnTo>
                    <a:pt x="262548" y="26289"/>
                  </a:lnTo>
                  <a:close/>
                  <a:moveTo>
                    <a:pt x="341304" y="26289"/>
                  </a:moveTo>
                  <a:lnTo>
                    <a:pt x="393770" y="26289"/>
                  </a:lnTo>
                  <a:lnTo>
                    <a:pt x="393770" y="174934"/>
                  </a:lnTo>
                  <a:cubicBezTo>
                    <a:pt x="393770" y="189399"/>
                    <a:pt x="381999" y="201170"/>
                    <a:pt x="367533" y="201170"/>
                  </a:cubicBezTo>
                  <a:cubicBezTo>
                    <a:pt x="353068" y="201170"/>
                    <a:pt x="341304" y="189399"/>
                    <a:pt x="341304" y="174934"/>
                  </a:cubicBezTo>
                  <a:lnTo>
                    <a:pt x="341304" y="26289"/>
                  </a:lnTo>
                  <a:close/>
                  <a:moveTo>
                    <a:pt x="26289" y="174934"/>
                  </a:moveTo>
                  <a:lnTo>
                    <a:pt x="26289" y="26289"/>
                  </a:lnTo>
                  <a:lnTo>
                    <a:pt x="78755" y="26289"/>
                  </a:lnTo>
                  <a:lnTo>
                    <a:pt x="78755" y="174934"/>
                  </a:lnTo>
                  <a:cubicBezTo>
                    <a:pt x="78755" y="189399"/>
                    <a:pt x="66984" y="201170"/>
                    <a:pt x="52519" y="201170"/>
                  </a:cubicBezTo>
                  <a:cubicBezTo>
                    <a:pt x="38060" y="201170"/>
                    <a:pt x="26289" y="189399"/>
                    <a:pt x="26289" y="174934"/>
                  </a:cubicBezTo>
                  <a:close/>
                  <a:moveTo>
                    <a:pt x="362683" y="494614"/>
                  </a:moveTo>
                  <a:lnTo>
                    <a:pt x="362683" y="269213"/>
                  </a:lnTo>
                  <a:lnTo>
                    <a:pt x="467727" y="269213"/>
                  </a:lnTo>
                  <a:lnTo>
                    <a:pt x="467727" y="494614"/>
                  </a:lnTo>
                  <a:lnTo>
                    <a:pt x="362683" y="494614"/>
                  </a:lnTo>
                  <a:close/>
                  <a:moveTo>
                    <a:pt x="494016" y="494614"/>
                  </a:moveTo>
                  <a:lnTo>
                    <a:pt x="494016" y="256068"/>
                  </a:lnTo>
                  <a:cubicBezTo>
                    <a:pt x="494016" y="248812"/>
                    <a:pt x="488128" y="242924"/>
                    <a:pt x="480872" y="242924"/>
                  </a:cubicBezTo>
                  <a:lnTo>
                    <a:pt x="349539" y="242924"/>
                  </a:lnTo>
                  <a:cubicBezTo>
                    <a:pt x="342283" y="242924"/>
                    <a:pt x="336394" y="248812"/>
                    <a:pt x="336394" y="256068"/>
                  </a:cubicBezTo>
                  <a:lnTo>
                    <a:pt x="336394" y="494614"/>
                  </a:lnTo>
                  <a:lnTo>
                    <a:pt x="60478" y="494614"/>
                  </a:lnTo>
                  <a:lnTo>
                    <a:pt x="60478" y="226789"/>
                  </a:lnTo>
                  <a:cubicBezTo>
                    <a:pt x="72906" y="224883"/>
                    <a:pt x="83934" y="218678"/>
                    <a:pt x="91900" y="209661"/>
                  </a:cubicBezTo>
                  <a:cubicBezTo>
                    <a:pt x="101528" y="220571"/>
                    <a:pt x="115612" y="227466"/>
                    <a:pt x="131274" y="227466"/>
                  </a:cubicBezTo>
                  <a:cubicBezTo>
                    <a:pt x="146936" y="227466"/>
                    <a:pt x="161020" y="220571"/>
                    <a:pt x="170655" y="209661"/>
                  </a:cubicBezTo>
                  <a:cubicBezTo>
                    <a:pt x="180283" y="220571"/>
                    <a:pt x="194368" y="227466"/>
                    <a:pt x="210029" y="227466"/>
                  </a:cubicBezTo>
                  <a:cubicBezTo>
                    <a:pt x="225691" y="227466"/>
                    <a:pt x="239775" y="220571"/>
                    <a:pt x="249404" y="209661"/>
                  </a:cubicBezTo>
                  <a:cubicBezTo>
                    <a:pt x="259032" y="220571"/>
                    <a:pt x="273116" y="227466"/>
                    <a:pt x="288785" y="227466"/>
                  </a:cubicBezTo>
                  <a:cubicBezTo>
                    <a:pt x="304453" y="227466"/>
                    <a:pt x="318531" y="220571"/>
                    <a:pt x="328159" y="209661"/>
                  </a:cubicBezTo>
                  <a:cubicBezTo>
                    <a:pt x="337787" y="220571"/>
                    <a:pt x="351872" y="227466"/>
                    <a:pt x="367533" y="227466"/>
                  </a:cubicBezTo>
                  <a:cubicBezTo>
                    <a:pt x="383195" y="227466"/>
                    <a:pt x="397279" y="220571"/>
                    <a:pt x="406914" y="209661"/>
                  </a:cubicBezTo>
                  <a:cubicBezTo>
                    <a:pt x="416543" y="220571"/>
                    <a:pt x="430627" y="227466"/>
                    <a:pt x="446289" y="227466"/>
                  </a:cubicBezTo>
                  <a:cubicBezTo>
                    <a:pt x="461950" y="227466"/>
                    <a:pt x="476035" y="220571"/>
                    <a:pt x="485663" y="209661"/>
                  </a:cubicBezTo>
                  <a:cubicBezTo>
                    <a:pt x="493885" y="218981"/>
                    <a:pt x="505373" y="225323"/>
                    <a:pt x="518307" y="226992"/>
                  </a:cubicBezTo>
                  <a:lnTo>
                    <a:pt x="518307" y="494614"/>
                  </a:lnTo>
                  <a:lnTo>
                    <a:pt x="494016" y="494614"/>
                  </a:lnTo>
                  <a:close/>
                  <a:moveTo>
                    <a:pt x="551274" y="174934"/>
                  </a:moveTo>
                  <a:cubicBezTo>
                    <a:pt x="551274" y="189399"/>
                    <a:pt x="539503" y="201170"/>
                    <a:pt x="525044" y="201170"/>
                  </a:cubicBezTo>
                  <a:cubicBezTo>
                    <a:pt x="510578" y="201170"/>
                    <a:pt x="498808" y="189399"/>
                    <a:pt x="498808" y="174934"/>
                  </a:cubicBezTo>
                  <a:lnTo>
                    <a:pt x="498808" y="26289"/>
                  </a:lnTo>
                  <a:lnTo>
                    <a:pt x="551274" y="26289"/>
                  </a:lnTo>
                  <a:lnTo>
                    <a:pt x="551274" y="174934"/>
                  </a:lnTo>
                  <a:close/>
                </a:path>
              </a:pathLst>
            </a:custGeom>
            <a:solidFill>
              <a:srgbClr val="000000"/>
            </a:solidFill>
            <a:ln w="6572" cap="flat">
              <a:noFill/>
              <a:prstDash val="solid"/>
              <a:miter/>
            </a:ln>
          </p:spPr>
          <p:txBody>
            <a:bodyPr rtlCol="0" anchor="ctr"/>
            <a:lstStyle/>
            <a:p>
              <a:endParaRPr lang="en-US"/>
            </a:p>
          </p:txBody>
        </p:sp>
        <p:sp>
          <p:nvSpPr>
            <p:cNvPr id="17" name="Freeform: Shape 16">
              <a:extLst>
                <a:ext uri="{FF2B5EF4-FFF2-40B4-BE49-F238E27FC236}">
                  <a16:creationId xmlns="" xmlns:a16="http://schemas.microsoft.com/office/drawing/2014/main" id="{4BA7AE2C-57F1-4E07-92C4-4EBF8B3522CA}"/>
                </a:ext>
              </a:extLst>
            </p:cNvPr>
            <p:cNvSpPr/>
            <p:nvPr/>
          </p:nvSpPr>
          <p:spPr>
            <a:xfrm>
              <a:off x="6067204" y="2217292"/>
              <a:ext cx="209550" cy="209550"/>
            </a:xfrm>
            <a:custGeom>
              <a:avLst/>
              <a:gdLst>
                <a:gd name="connsiteX0" fmla="*/ 198259 w 209550"/>
                <a:gd name="connsiteY0" fmla="*/ 0 h 209550"/>
                <a:gd name="connsiteX1" fmla="*/ 13145 w 209550"/>
                <a:gd name="connsiteY1" fmla="*/ 0 h 209550"/>
                <a:gd name="connsiteX2" fmla="*/ 0 w 209550"/>
                <a:gd name="connsiteY2" fmla="*/ 13145 h 209550"/>
                <a:gd name="connsiteX3" fmla="*/ 0 w 209550"/>
                <a:gd name="connsiteY3" fmla="*/ 198265 h 209550"/>
                <a:gd name="connsiteX4" fmla="*/ 13145 w 209550"/>
                <a:gd name="connsiteY4" fmla="*/ 211410 h 209550"/>
                <a:gd name="connsiteX5" fmla="*/ 198265 w 209550"/>
                <a:gd name="connsiteY5" fmla="*/ 211410 h 209550"/>
                <a:gd name="connsiteX6" fmla="*/ 211410 w 209550"/>
                <a:gd name="connsiteY6" fmla="*/ 198265 h 209550"/>
                <a:gd name="connsiteX7" fmla="*/ 211410 w 209550"/>
                <a:gd name="connsiteY7" fmla="*/ 13145 h 209550"/>
                <a:gd name="connsiteX8" fmla="*/ 198259 w 209550"/>
                <a:gd name="connsiteY8" fmla="*/ 0 h 209550"/>
                <a:gd name="connsiteX9" fmla="*/ 185114 w 209550"/>
                <a:gd name="connsiteY9" fmla="*/ 185121 h 209550"/>
                <a:gd name="connsiteX10" fmla="*/ 26289 w 209550"/>
                <a:gd name="connsiteY10" fmla="*/ 185121 h 209550"/>
                <a:gd name="connsiteX11" fmla="*/ 26289 w 209550"/>
                <a:gd name="connsiteY11" fmla="*/ 26289 h 209550"/>
                <a:gd name="connsiteX12" fmla="*/ 185121 w 209550"/>
                <a:gd name="connsiteY12" fmla="*/ 26289 h 209550"/>
                <a:gd name="connsiteX13" fmla="*/ 185121 w 209550"/>
                <a:gd name="connsiteY13" fmla="*/ 185121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50" h="209550">
                  <a:moveTo>
                    <a:pt x="198259" y="0"/>
                  </a:moveTo>
                  <a:lnTo>
                    <a:pt x="13145" y="0"/>
                  </a:lnTo>
                  <a:cubicBezTo>
                    <a:pt x="5889" y="0"/>
                    <a:pt x="0" y="5889"/>
                    <a:pt x="0" y="13145"/>
                  </a:cubicBezTo>
                  <a:lnTo>
                    <a:pt x="0" y="198265"/>
                  </a:lnTo>
                  <a:cubicBezTo>
                    <a:pt x="0" y="205521"/>
                    <a:pt x="5889" y="211410"/>
                    <a:pt x="13145" y="211410"/>
                  </a:cubicBezTo>
                  <a:lnTo>
                    <a:pt x="198265" y="211410"/>
                  </a:lnTo>
                  <a:cubicBezTo>
                    <a:pt x="205521" y="211410"/>
                    <a:pt x="211410" y="205521"/>
                    <a:pt x="211410" y="198265"/>
                  </a:cubicBezTo>
                  <a:lnTo>
                    <a:pt x="211410" y="13145"/>
                  </a:lnTo>
                  <a:cubicBezTo>
                    <a:pt x="211403" y="5889"/>
                    <a:pt x="205521" y="0"/>
                    <a:pt x="198259" y="0"/>
                  </a:cubicBezTo>
                  <a:close/>
                  <a:moveTo>
                    <a:pt x="185114" y="185121"/>
                  </a:moveTo>
                  <a:lnTo>
                    <a:pt x="26289" y="185121"/>
                  </a:lnTo>
                  <a:lnTo>
                    <a:pt x="26289" y="26289"/>
                  </a:lnTo>
                  <a:lnTo>
                    <a:pt x="185121" y="26289"/>
                  </a:lnTo>
                  <a:lnTo>
                    <a:pt x="185121" y="185121"/>
                  </a:lnTo>
                  <a:close/>
                </a:path>
              </a:pathLst>
            </a:custGeom>
            <a:solidFill>
              <a:srgbClr val="000000"/>
            </a:solidFill>
            <a:ln w="6572" cap="flat">
              <a:noFill/>
              <a:prstDash val="solid"/>
              <a:miter/>
            </a:ln>
          </p:spPr>
          <p:txBody>
            <a:bodyPr rtlCol="0" anchor="ctr"/>
            <a:lstStyle/>
            <a:p>
              <a:endParaRPr lang="en-US"/>
            </a:p>
          </p:txBody>
        </p:sp>
        <p:sp>
          <p:nvSpPr>
            <p:cNvPr id="18" name="Freeform: Shape 17">
              <a:extLst>
                <a:ext uri="{FF2B5EF4-FFF2-40B4-BE49-F238E27FC236}">
                  <a16:creationId xmlns="" xmlns:a16="http://schemas.microsoft.com/office/drawing/2014/main" id="{865D49CC-BF2E-4065-A3B6-C05EC052E6B8}"/>
                </a:ext>
              </a:extLst>
            </p:cNvPr>
            <p:cNvSpPr/>
            <p:nvPr/>
          </p:nvSpPr>
          <p:spPr>
            <a:xfrm>
              <a:off x="6100612" y="2253717"/>
              <a:ext cx="38100" cy="38100"/>
            </a:xfrm>
            <a:custGeom>
              <a:avLst/>
              <a:gdLst>
                <a:gd name="connsiteX0" fmla="*/ 13143 w 38100"/>
                <a:gd name="connsiteY0" fmla="*/ 43540 h 38100"/>
                <a:gd name="connsiteX1" fmla="*/ 22436 w 38100"/>
                <a:gd name="connsiteY1" fmla="*/ 39688 h 38100"/>
                <a:gd name="connsiteX2" fmla="*/ 39688 w 38100"/>
                <a:gd name="connsiteY2" fmla="*/ 22436 h 38100"/>
                <a:gd name="connsiteX3" fmla="*/ 39688 w 38100"/>
                <a:gd name="connsiteY3" fmla="*/ 3850 h 38100"/>
                <a:gd name="connsiteX4" fmla="*/ 21102 w 38100"/>
                <a:gd name="connsiteY4" fmla="*/ 3850 h 38100"/>
                <a:gd name="connsiteX5" fmla="*/ 3850 w 38100"/>
                <a:gd name="connsiteY5" fmla="*/ 21102 h 38100"/>
                <a:gd name="connsiteX6" fmla="*/ 3850 w 38100"/>
                <a:gd name="connsiteY6" fmla="*/ 39688 h 38100"/>
                <a:gd name="connsiteX7" fmla="*/ 13143 w 38100"/>
                <a:gd name="connsiteY7" fmla="*/ 4354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13143" y="43540"/>
                  </a:moveTo>
                  <a:cubicBezTo>
                    <a:pt x="16508" y="43540"/>
                    <a:pt x="19873" y="42258"/>
                    <a:pt x="22436" y="39688"/>
                  </a:cubicBezTo>
                  <a:lnTo>
                    <a:pt x="39688" y="22436"/>
                  </a:lnTo>
                  <a:cubicBezTo>
                    <a:pt x="44821" y="17303"/>
                    <a:pt x="44821" y="8983"/>
                    <a:pt x="39688" y="3850"/>
                  </a:cubicBezTo>
                  <a:cubicBezTo>
                    <a:pt x="34562" y="-1283"/>
                    <a:pt x="26228" y="-1283"/>
                    <a:pt x="21102" y="3850"/>
                  </a:cubicBezTo>
                  <a:lnTo>
                    <a:pt x="3850" y="21102"/>
                  </a:lnTo>
                  <a:cubicBezTo>
                    <a:pt x="-1283" y="26235"/>
                    <a:pt x="-1283" y="34555"/>
                    <a:pt x="3850" y="39688"/>
                  </a:cubicBezTo>
                  <a:cubicBezTo>
                    <a:pt x="6413" y="42258"/>
                    <a:pt x="9778" y="43540"/>
                    <a:pt x="13143" y="43540"/>
                  </a:cubicBezTo>
                  <a:close/>
                </a:path>
              </a:pathLst>
            </a:custGeom>
            <a:solidFill>
              <a:srgbClr val="000000"/>
            </a:solidFill>
            <a:ln w="6572" cap="flat">
              <a:noFill/>
              <a:prstDash val="solid"/>
              <a:miter/>
            </a:ln>
          </p:spPr>
          <p:txBody>
            <a:bodyPr rtlCol="0" anchor="ctr"/>
            <a:lstStyle/>
            <a:p>
              <a:endParaRPr lang="en-US"/>
            </a:p>
          </p:txBody>
        </p:sp>
        <p:sp>
          <p:nvSpPr>
            <p:cNvPr id="19" name="Freeform: Shape 18">
              <a:extLst>
                <a:ext uri="{FF2B5EF4-FFF2-40B4-BE49-F238E27FC236}">
                  <a16:creationId xmlns="" xmlns:a16="http://schemas.microsoft.com/office/drawing/2014/main" id="{4DB1835F-4D6C-4CB2-8131-ACCE2DD25A0F}"/>
                </a:ext>
              </a:extLst>
            </p:cNvPr>
            <p:cNvSpPr/>
            <p:nvPr/>
          </p:nvSpPr>
          <p:spPr>
            <a:xfrm>
              <a:off x="6130324" y="2252080"/>
              <a:ext cx="66675" cy="66675"/>
            </a:xfrm>
            <a:custGeom>
              <a:avLst/>
              <a:gdLst>
                <a:gd name="connsiteX0" fmla="*/ 3851 w 66675"/>
                <a:gd name="connsiteY0" fmla="*/ 66661 h 66675"/>
                <a:gd name="connsiteX1" fmla="*/ 13144 w 66675"/>
                <a:gd name="connsiteY1" fmla="*/ 70512 h 66675"/>
                <a:gd name="connsiteX2" fmla="*/ 22437 w 66675"/>
                <a:gd name="connsiteY2" fmla="*/ 66661 h 66675"/>
                <a:gd name="connsiteX3" fmla="*/ 66662 w 66675"/>
                <a:gd name="connsiteY3" fmla="*/ 22436 h 66675"/>
                <a:gd name="connsiteX4" fmla="*/ 66662 w 66675"/>
                <a:gd name="connsiteY4" fmla="*/ 3850 h 66675"/>
                <a:gd name="connsiteX5" fmla="*/ 48069 w 66675"/>
                <a:gd name="connsiteY5" fmla="*/ 3850 h 66675"/>
                <a:gd name="connsiteX6" fmla="*/ 3844 w 66675"/>
                <a:gd name="connsiteY6" fmla="*/ 48074 h 66675"/>
                <a:gd name="connsiteX7" fmla="*/ 3851 w 66675"/>
                <a:gd name="connsiteY7" fmla="*/ 6666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66675">
                  <a:moveTo>
                    <a:pt x="3851" y="66661"/>
                  </a:moveTo>
                  <a:cubicBezTo>
                    <a:pt x="6414" y="69230"/>
                    <a:pt x="9779" y="70512"/>
                    <a:pt x="13144" y="70512"/>
                  </a:cubicBezTo>
                  <a:cubicBezTo>
                    <a:pt x="16509" y="70512"/>
                    <a:pt x="19874" y="69230"/>
                    <a:pt x="22437" y="66661"/>
                  </a:cubicBezTo>
                  <a:lnTo>
                    <a:pt x="66662" y="22436"/>
                  </a:lnTo>
                  <a:cubicBezTo>
                    <a:pt x="71794" y="17303"/>
                    <a:pt x="71794" y="8976"/>
                    <a:pt x="66662" y="3850"/>
                  </a:cubicBezTo>
                  <a:cubicBezTo>
                    <a:pt x="61529" y="-1283"/>
                    <a:pt x="53208" y="-1283"/>
                    <a:pt x="48069" y="3850"/>
                  </a:cubicBezTo>
                  <a:lnTo>
                    <a:pt x="3844" y="48074"/>
                  </a:lnTo>
                  <a:cubicBezTo>
                    <a:pt x="-1282" y="53207"/>
                    <a:pt x="-1282" y="61521"/>
                    <a:pt x="3851" y="66661"/>
                  </a:cubicBezTo>
                  <a:close/>
                </a:path>
              </a:pathLst>
            </a:custGeom>
            <a:solidFill>
              <a:srgbClr val="000000"/>
            </a:solidFill>
            <a:ln w="6572" cap="flat">
              <a:noFill/>
              <a:prstDash val="solid"/>
              <a:miter/>
            </a:ln>
          </p:spPr>
          <p:txBody>
            <a:bodyPr rtlCol="0" anchor="ctr"/>
            <a:lstStyle/>
            <a:p>
              <a:endParaRPr lang="en-US"/>
            </a:p>
          </p:txBody>
        </p:sp>
        <p:sp>
          <p:nvSpPr>
            <p:cNvPr id="20" name="Freeform: Shape 19">
              <a:extLst>
                <a:ext uri="{FF2B5EF4-FFF2-40B4-BE49-F238E27FC236}">
                  <a16:creationId xmlns="" xmlns:a16="http://schemas.microsoft.com/office/drawing/2014/main" id="{B3788FC1-E608-40B5-A9D5-F2F4CF195706}"/>
                </a:ext>
              </a:extLst>
            </p:cNvPr>
            <p:cNvSpPr/>
            <p:nvPr/>
          </p:nvSpPr>
          <p:spPr>
            <a:xfrm>
              <a:off x="6098962" y="2319579"/>
              <a:ext cx="28575" cy="28575"/>
            </a:xfrm>
            <a:custGeom>
              <a:avLst/>
              <a:gdLst>
                <a:gd name="connsiteX0" fmla="*/ 13149 w 28575"/>
                <a:gd name="connsiteY0" fmla="*/ 34363 h 28575"/>
                <a:gd name="connsiteX1" fmla="*/ 22443 w 28575"/>
                <a:gd name="connsiteY1" fmla="*/ 30512 h 28575"/>
                <a:gd name="connsiteX2" fmla="*/ 30520 w 28575"/>
                <a:gd name="connsiteY2" fmla="*/ 22434 h 28575"/>
                <a:gd name="connsiteX3" fmla="*/ 30513 w 28575"/>
                <a:gd name="connsiteY3" fmla="*/ 3841 h 28575"/>
                <a:gd name="connsiteX4" fmla="*/ 11927 w 28575"/>
                <a:gd name="connsiteY4" fmla="*/ 3848 h 28575"/>
                <a:gd name="connsiteX5" fmla="*/ 3850 w 28575"/>
                <a:gd name="connsiteY5" fmla="*/ 11925 h 28575"/>
                <a:gd name="connsiteX6" fmla="*/ 3850 w 28575"/>
                <a:gd name="connsiteY6" fmla="*/ 30512 h 28575"/>
                <a:gd name="connsiteX7" fmla="*/ 13149 w 28575"/>
                <a:gd name="connsiteY7" fmla="*/ 34363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28575">
                  <a:moveTo>
                    <a:pt x="13149" y="34363"/>
                  </a:moveTo>
                  <a:cubicBezTo>
                    <a:pt x="16514" y="34363"/>
                    <a:pt x="19879" y="33081"/>
                    <a:pt x="22443" y="30512"/>
                  </a:cubicBezTo>
                  <a:lnTo>
                    <a:pt x="30520" y="22434"/>
                  </a:lnTo>
                  <a:cubicBezTo>
                    <a:pt x="35653" y="17301"/>
                    <a:pt x="35646" y="8974"/>
                    <a:pt x="30513" y="3841"/>
                  </a:cubicBezTo>
                  <a:cubicBezTo>
                    <a:pt x="25380" y="-1285"/>
                    <a:pt x="17060" y="-1278"/>
                    <a:pt x="11927" y="3848"/>
                  </a:cubicBezTo>
                  <a:lnTo>
                    <a:pt x="3850" y="11925"/>
                  </a:lnTo>
                  <a:cubicBezTo>
                    <a:pt x="-1283" y="17058"/>
                    <a:pt x="-1283" y="25379"/>
                    <a:pt x="3850" y="30512"/>
                  </a:cubicBezTo>
                  <a:cubicBezTo>
                    <a:pt x="6419" y="33081"/>
                    <a:pt x="9784" y="34363"/>
                    <a:pt x="13149" y="34363"/>
                  </a:cubicBezTo>
                  <a:close/>
                </a:path>
              </a:pathLst>
            </a:custGeom>
            <a:solidFill>
              <a:srgbClr val="000000"/>
            </a:solidFill>
            <a:ln w="6572" cap="flat">
              <a:noFill/>
              <a:prstDash val="solid"/>
              <a:miter/>
            </a:ln>
          </p:spPr>
          <p:txBody>
            <a:bodyPr rtlCol="0" anchor="ctr"/>
            <a:lstStyle/>
            <a:p>
              <a:endParaRPr lang="en-US"/>
            </a:p>
          </p:txBody>
        </p:sp>
        <p:sp>
          <p:nvSpPr>
            <p:cNvPr id="21" name="Freeform: Shape 20">
              <a:extLst>
                <a:ext uri="{FF2B5EF4-FFF2-40B4-BE49-F238E27FC236}">
                  <a16:creationId xmlns="" xmlns:a16="http://schemas.microsoft.com/office/drawing/2014/main" id="{9F76B58C-99BB-43DA-856D-E9411AF580B3}"/>
                </a:ext>
              </a:extLst>
            </p:cNvPr>
            <p:cNvSpPr/>
            <p:nvPr/>
          </p:nvSpPr>
          <p:spPr>
            <a:xfrm>
              <a:off x="6360017" y="2340798"/>
              <a:ext cx="28575" cy="28575"/>
            </a:xfrm>
            <a:custGeom>
              <a:avLst/>
              <a:gdLst>
                <a:gd name="connsiteX0" fmla="*/ 28878 w 28575"/>
                <a:gd name="connsiteY0" fmla="*/ 14439 h 28575"/>
                <a:gd name="connsiteX1" fmla="*/ 14439 w 28575"/>
                <a:gd name="connsiteY1" fmla="*/ 28878 h 28575"/>
                <a:gd name="connsiteX2" fmla="*/ 0 w 28575"/>
                <a:gd name="connsiteY2" fmla="*/ 14439 h 28575"/>
                <a:gd name="connsiteX3" fmla="*/ 14439 w 28575"/>
                <a:gd name="connsiteY3" fmla="*/ 0 h 28575"/>
                <a:gd name="connsiteX4" fmla="*/ 28878 w 28575"/>
                <a:gd name="connsiteY4" fmla="*/ 1443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878" y="14439"/>
                  </a:moveTo>
                  <a:cubicBezTo>
                    <a:pt x="28878" y="22414"/>
                    <a:pt x="22414" y="28878"/>
                    <a:pt x="14439" y="28878"/>
                  </a:cubicBezTo>
                  <a:cubicBezTo>
                    <a:pt x="6465" y="28878"/>
                    <a:pt x="0" y="22414"/>
                    <a:pt x="0" y="14439"/>
                  </a:cubicBezTo>
                  <a:cubicBezTo>
                    <a:pt x="0" y="6465"/>
                    <a:pt x="6465" y="0"/>
                    <a:pt x="14439" y="0"/>
                  </a:cubicBezTo>
                  <a:cubicBezTo>
                    <a:pt x="22414" y="0"/>
                    <a:pt x="28878" y="6465"/>
                    <a:pt x="28878" y="14439"/>
                  </a:cubicBezTo>
                  <a:close/>
                </a:path>
              </a:pathLst>
            </a:custGeom>
            <a:solidFill>
              <a:srgbClr val="000000"/>
            </a:solidFill>
            <a:ln w="6572" cap="flat">
              <a:noFill/>
              <a:prstDash val="solid"/>
              <a:miter/>
            </a:ln>
          </p:spPr>
          <p:txBody>
            <a:bodyPr rtlCol="0" anchor="ctr"/>
            <a:lstStyle/>
            <a:p>
              <a:endParaRPr lang="en-US"/>
            </a:p>
          </p:txBody>
        </p:sp>
      </p:grpSp>
      <p:sp>
        <p:nvSpPr>
          <p:cNvPr id="22" name="Graphic 17">
            <a:extLst>
              <a:ext uri="{FF2B5EF4-FFF2-40B4-BE49-F238E27FC236}">
                <a16:creationId xmlns="" xmlns:a16="http://schemas.microsoft.com/office/drawing/2014/main" id="{EC50598F-C2C1-47CF-AB86-AE5D0CB4E4A2}"/>
              </a:ext>
            </a:extLst>
          </p:cNvPr>
          <p:cNvSpPr/>
          <p:nvPr/>
        </p:nvSpPr>
        <p:spPr>
          <a:xfrm>
            <a:off x="2313996" y="1723735"/>
            <a:ext cx="688920" cy="567346"/>
          </a:xfrm>
          <a:custGeom>
            <a:avLst/>
            <a:gdLst>
              <a:gd name="connsiteX0" fmla="*/ 782098 w 809625"/>
              <a:gd name="connsiteY0" fmla="*/ 0 h 666750"/>
              <a:gd name="connsiteX1" fmla="*/ 690086 w 809625"/>
              <a:gd name="connsiteY1" fmla="*/ 0 h 666750"/>
              <a:gd name="connsiteX2" fmla="*/ 690086 w 809625"/>
              <a:gd name="connsiteY2" fmla="*/ 52578 h 666750"/>
              <a:gd name="connsiteX3" fmla="*/ 0 w 809625"/>
              <a:gd name="connsiteY3" fmla="*/ 52578 h 666750"/>
              <a:gd name="connsiteX4" fmla="*/ 0 w 809625"/>
              <a:gd name="connsiteY4" fmla="*/ 407480 h 666750"/>
              <a:gd name="connsiteX5" fmla="*/ 5915 w 809625"/>
              <a:gd name="connsiteY5" fmla="*/ 407480 h 666750"/>
              <a:gd name="connsiteX6" fmla="*/ 3286 w 809625"/>
              <a:gd name="connsiteY6" fmla="*/ 432454 h 666750"/>
              <a:gd name="connsiteX7" fmla="*/ 32861 w 809625"/>
              <a:gd name="connsiteY7" fmla="*/ 517893 h 666750"/>
              <a:gd name="connsiteX8" fmla="*/ 32861 w 809625"/>
              <a:gd name="connsiteY8" fmla="*/ 670370 h 666750"/>
              <a:gd name="connsiteX9" fmla="*/ 171536 w 809625"/>
              <a:gd name="connsiteY9" fmla="*/ 670370 h 666750"/>
              <a:gd name="connsiteX10" fmla="*/ 171536 w 809625"/>
              <a:gd name="connsiteY10" fmla="*/ 670370 h 666750"/>
              <a:gd name="connsiteX11" fmla="*/ 197825 w 809625"/>
              <a:gd name="connsiteY11" fmla="*/ 670370 h 666750"/>
              <a:gd name="connsiteX12" fmla="*/ 197825 w 809625"/>
              <a:gd name="connsiteY12" fmla="*/ 670370 h 666750"/>
              <a:gd name="connsiteX13" fmla="*/ 361474 w 809625"/>
              <a:gd name="connsiteY13" fmla="*/ 670370 h 666750"/>
              <a:gd name="connsiteX14" fmla="*/ 492919 w 809625"/>
              <a:gd name="connsiteY14" fmla="*/ 670370 h 666750"/>
              <a:gd name="connsiteX15" fmla="*/ 650653 w 809625"/>
              <a:gd name="connsiteY15" fmla="*/ 670370 h 666750"/>
              <a:gd name="connsiteX16" fmla="*/ 782098 w 809625"/>
              <a:gd name="connsiteY16" fmla="*/ 670370 h 666750"/>
              <a:gd name="connsiteX17" fmla="*/ 782098 w 809625"/>
              <a:gd name="connsiteY17" fmla="*/ 407480 h 666750"/>
              <a:gd name="connsiteX18" fmla="*/ 814959 w 809625"/>
              <a:gd name="connsiteY18" fmla="*/ 407480 h 666750"/>
              <a:gd name="connsiteX19" fmla="*/ 814959 w 809625"/>
              <a:gd name="connsiteY19" fmla="*/ 52578 h 666750"/>
              <a:gd name="connsiteX20" fmla="*/ 782098 w 809625"/>
              <a:gd name="connsiteY20" fmla="*/ 52578 h 666750"/>
              <a:gd name="connsiteX21" fmla="*/ 782098 w 809625"/>
              <a:gd name="connsiteY21" fmla="*/ 0 h 666750"/>
              <a:gd name="connsiteX22" fmla="*/ 716375 w 809625"/>
              <a:gd name="connsiteY22" fmla="*/ 26289 h 666750"/>
              <a:gd name="connsiteX23" fmla="*/ 755809 w 809625"/>
              <a:gd name="connsiteY23" fmla="*/ 26289 h 666750"/>
              <a:gd name="connsiteX24" fmla="*/ 755809 w 809625"/>
              <a:gd name="connsiteY24" fmla="*/ 52578 h 666750"/>
              <a:gd name="connsiteX25" fmla="*/ 716375 w 809625"/>
              <a:gd name="connsiteY25" fmla="*/ 52578 h 666750"/>
              <a:gd name="connsiteX26" fmla="*/ 716375 w 809625"/>
              <a:gd name="connsiteY26" fmla="*/ 26289 h 666750"/>
              <a:gd name="connsiteX27" fmla="*/ 115014 w 809625"/>
              <a:gd name="connsiteY27" fmla="*/ 312839 h 666750"/>
              <a:gd name="connsiteX28" fmla="*/ 115014 w 809625"/>
              <a:gd name="connsiteY28" fmla="*/ 306924 h 666750"/>
              <a:gd name="connsiteX29" fmla="*/ 198482 w 809625"/>
              <a:gd name="connsiteY29" fmla="*/ 223457 h 666750"/>
              <a:gd name="connsiteX30" fmla="*/ 281950 w 809625"/>
              <a:gd name="connsiteY30" fmla="*/ 306924 h 666750"/>
              <a:gd name="connsiteX31" fmla="*/ 272091 w 809625"/>
              <a:gd name="connsiteY31" fmla="*/ 346358 h 666750"/>
              <a:gd name="connsiteX32" fmla="*/ 264862 w 809625"/>
              <a:gd name="connsiteY32" fmla="*/ 359502 h 666750"/>
              <a:gd name="connsiteX33" fmla="*/ 278663 w 809625"/>
              <a:gd name="connsiteY33" fmla="*/ 364760 h 666750"/>
              <a:gd name="connsiteX34" fmla="*/ 339128 w 809625"/>
              <a:gd name="connsiteY34" fmla="*/ 452171 h 666750"/>
              <a:gd name="connsiteX35" fmla="*/ 245802 w 809625"/>
              <a:gd name="connsiteY35" fmla="*/ 545497 h 666750"/>
              <a:gd name="connsiteX36" fmla="*/ 197168 w 809625"/>
              <a:gd name="connsiteY36" fmla="*/ 545497 h 666750"/>
              <a:gd name="connsiteX37" fmla="*/ 197168 w 809625"/>
              <a:gd name="connsiteY37" fmla="*/ 519208 h 666750"/>
              <a:gd name="connsiteX38" fmla="*/ 267491 w 809625"/>
              <a:gd name="connsiteY38" fmla="*/ 484375 h 666750"/>
              <a:gd name="connsiteX39" fmla="*/ 256318 w 809625"/>
              <a:gd name="connsiteY39" fmla="*/ 460058 h 666750"/>
              <a:gd name="connsiteX40" fmla="*/ 197825 w 809625"/>
              <a:gd name="connsiteY40" fmla="*/ 488975 h 666750"/>
              <a:gd name="connsiteX41" fmla="*/ 197825 w 809625"/>
              <a:gd name="connsiteY41" fmla="*/ 345700 h 666750"/>
              <a:gd name="connsiteX42" fmla="*/ 171536 w 809625"/>
              <a:gd name="connsiteY42" fmla="*/ 345700 h 666750"/>
              <a:gd name="connsiteX43" fmla="*/ 171536 w 809625"/>
              <a:gd name="connsiteY43" fmla="*/ 412080 h 666750"/>
              <a:gd name="connsiteX44" fmla="*/ 113043 w 809625"/>
              <a:gd name="connsiteY44" fmla="*/ 383162 h 666750"/>
              <a:gd name="connsiteX45" fmla="*/ 101213 w 809625"/>
              <a:gd name="connsiteY45" fmla="*/ 406822 h 666750"/>
              <a:gd name="connsiteX46" fmla="*/ 171536 w 809625"/>
              <a:gd name="connsiteY46" fmla="*/ 441655 h 666750"/>
              <a:gd name="connsiteX47" fmla="*/ 171536 w 809625"/>
              <a:gd name="connsiteY47" fmla="*/ 545497 h 666750"/>
              <a:gd name="connsiteX48" fmla="*/ 141961 w 809625"/>
              <a:gd name="connsiteY48" fmla="*/ 545497 h 666750"/>
              <a:gd name="connsiteX49" fmla="*/ 29575 w 809625"/>
              <a:gd name="connsiteY49" fmla="*/ 433111 h 666750"/>
              <a:gd name="connsiteX50" fmla="*/ 105813 w 809625"/>
              <a:gd name="connsiteY50" fmla="*/ 326641 h 666750"/>
              <a:gd name="connsiteX51" fmla="*/ 115672 w 809625"/>
              <a:gd name="connsiteY51" fmla="*/ 323355 h 666750"/>
              <a:gd name="connsiteX52" fmla="*/ 115014 w 809625"/>
              <a:gd name="connsiteY52" fmla="*/ 312839 h 666750"/>
              <a:gd name="connsiteX53" fmla="*/ 361474 w 809625"/>
              <a:gd name="connsiteY53" fmla="*/ 419967 h 666750"/>
              <a:gd name="connsiteX54" fmla="*/ 356873 w 809625"/>
              <a:gd name="connsiteY54" fmla="*/ 407480 h 666750"/>
              <a:gd name="connsiteX55" fmla="*/ 361474 w 809625"/>
              <a:gd name="connsiteY55" fmla="*/ 407480 h 666750"/>
              <a:gd name="connsiteX56" fmla="*/ 361474 w 809625"/>
              <a:gd name="connsiteY56" fmla="*/ 419967 h 666750"/>
              <a:gd name="connsiteX57" fmla="*/ 59150 w 809625"/>
              <a:gd name="connsiteY57" fmla="*/ 644081 h 666750"/>
              <a:gd name="connsiteX58" fmla="*/ 59150 w 809625"/>
              <a:gd name="connsiteY58" fmla="*/ 543525 h 666750"/>
              <a:gd name="connsiteX59" fmla="*/ 141961 w 809625"/>
              <a:gd name="connsiteY59" fmla="*/ 571129 h 666750"/>
              <a:gd name="connsiteX60" fmla="*/ 171536 w 809625"/>
              <a:gd name="connsiteY60" fmla="*/ 571129 h 666750"/>
              <a:gd name="connsiteX61" fmla="*/ 171536 w 809625"/>
              <a:gd name="connsiteY61" fmla="*/ 644081 h 666750"/>
              <a:gd name="connsiteX62" fmla="*/ 59150 w 809625"/>
              <a:gd name="connsiteY62" fmla="*/ 644081 h 666750"/>
              <a:gd name="connsiteX63" fmla="*/ 197825 w 809625"/>
              <a:gd name="connsiteY63" fmla="*/ 644081 h 666750"/>
              <a:gd name="connsiteX64" fmla="*/ 197825 w 809625"/>
              <a:gd name="connsiteY64" fmla="*/ 571129 h 666750"/>
              <a:gd name="connsiteX65" fmla="*/ 246459 w 809625"/>
              <a:gd name="connsiteY65" fmla="*/ 571129 h 666750"/>
              <a:gd name="connsiteX66" fmla="*/ 361474 w 809625"/>
              <a:gd name="connsiteY66" fmla="*/ 483718 h 666750"/>
              <a:gd name="connsiteX67" fmla="*/ 361474 w 809625"/>
              <a:gd name="connsiteY67" fmla="*/ 644081 h 666750"/>
              <a:gd name="connsiteX68" fmla="*/ 197825 w 809625"/>
              <a:gd name="connsiteY68" fmla="*/ 644081 h 666750"/>
              <a:gd name="connsiteX69" fmla="*/ 519208 w 809625"/>
              <a:gd name="connsiteY69" fmla="*/ 644081 h 666750"/>
              <a:gd name="connsiteX70" fmla="*/ 519208 w 809625"/>
              <a:gd name="connsiteY70" fmla="*/ 473202 h 666750"/>
              <a:gd name="connsiteX71" fmla="*/ 624364 w 809625"/>
              <a:gd name="connsiteY71" fmla="*/ 473202 h 666750"/>
              <a:gd name="connsiteX72" fmla="*/ 624364 w 809625"/>
              <a:gd name="connsiteY72" fmla="*/ 644081 h 666750"/>
              <a:gd name="connsiteX73" fmla="*/ 519208 w 809625"/>
              <a:gd name="connsiteY73" fmla="*/ 644081 h 666750"/>
              <a:gd name="connsiteX74" fmla="*/ 650653 w 809625"/>
              <a:gd name="connsiteY74" fmla="*/ 644081 h 666750"/>
              <a:gd name="connsiteX75" fmla="*/ 650653 w 809625"/>
              <a:gd name="connsiteY75" fmla="*/ 446913 h 666750"/>
              <a:gd name="connsiteX76" fmla="*/ 492919 w 809625"/>
              <a:gd name="connsiteY76" fmla="*/ 446913 h 666750"/>
              <a:gd name="connsiteX77" fmla="*/ 492919 w 809625"/>
              <a:gd name="connsiteY77" fmla="*/ 644081 h 666750"/>
              <a:gd name="connsiteX78" fmla="*/ 387763 w 809625"/>
              <a:gd name="connsiteY78" fmla="*/ 644081 h 666750"/>
              <a:gd name="connsiteX79" fmla="*/ 387763 w 809625"/>
              <a:gd name="connsiteY79" fmla="*/ 399593 h 666750"/>
              <a:gd name="connsiteX80" fmla="*/ 571786 w 809625"/>
              <a:gd name="connsiteY80" fmla="*/ 212284 h 666750"/>
              <a:gd name="connsiteX81" fmla="*/ 755809 w 809625"/>
              <a:gd name="connsiteY81" fmla="*/ 399593 h 666750"/>
              <a:gd name="connsiteX82" fmla="*/ 755809 w 809625"/>
              <a:gd name="connsiteY82" fmla="*/ 644081 h 666750"/>
              <a:gd name="connsiteX83" fmla="*/ 650653 w 809625"/>
              <a:gd name="connsiteY83" fmla="*/ 644081 h 666750"/>
              <a:gd name="connsiteX84" fmla="*/ 788670 w 809625"/>
              <a:gd name="connsiteY84" fmla="*/ 78867 h 666750"/>
              <a:gd name="connsiteX85" fmla="*/ 788670 w 809625"/>
              <a:gd name="connsiteY85" fmla="*/ 381191 h 666750"/>
              <a:gd name="connsiteX86" fmla="*/ 774211 w 809625"/>
              <a:gd name="connsiteY86" fmla="*/ 381191 h 666750"/>
              <a:gd name="connsiteX87" fmla="*/ 571786 w 809625"/>
              <a:gd name="connsiteY87" fmla="*/ 174822 h 666750"/>
              <a:gd name="connsiteX88" fmla="*/ 369360 w 809625"/>
              <a:gd name="connsiteY88" fmla="*/ 381191 h 666750"/>
              <a:gd name="connsiteX89" fmla="*/ 343071 w 809625"/>
              <a:gd name="connsiteY89" fmla="*/ 381191 h 666750"/>
              <a:gd name="connsiteX90" fmla="*/ 301666 w 809625"/>
              <a:gd name="connsiteY90" fmla="*/ 345700 h 666750"/>
              <a:gd name="connsiteX91" fmla="*/ 308896 w 809625"/>
              <a:gd name="connsiteY91" fmla="*/ 306924 h 666750"/>
              <a:gd name="connsiteX92" fmla="*/ 199139 w 809625"/>
              <a:gd name="connsiteY92" fmla="*/ 197168 h 666750"/>
              <a:gd name="connsiteX93" fmla="*/ 89383 w 809625"/>
              <a:gd name="connsiteY93" fmla="*/ 304952 h 666750"/>
              <a:gd name="connsiteX94" fmla="*/ 26289 w 809625"/>
              <a:gd name="connsiteY94" fmla="*/ 356216 h 666750"/>
              <a:gd name="connsiteX95" fmla="*/ 26289 w 809625"/>
              <a:gd name="connsiteY95" fmla="*/ 78867 h 666750"/>
              <a:gd name="connsiteX96" fmla="*/ 690086 w 809625"/>
              <a:gd name="connsiteY96" fmla="*/ 78867 h 666750"/>
              <a:gd name="connsiteX97" fmla="*/ 782098 w 809625"/>
              <a:gd name="connsiteY97" fmla="*/ 78867 h 666750"/>
              <a:gd name="connsiteX98" fmla="*/ 788670 w 809625"/>
              <a:gd name="connsiteY98" fmla="*/ 78867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809625" h="666750">
                <a:moveTo>
                  <a:pt x="782098" y="0"/>
                </a:moveTo>
                <a:lnTo>
                  <a:pt x="690086" y="0"/>
                </a:lnTo>
                <a:lnTo>
                  <a:pt x="690086" y="52578"/>
                </a:lnTo>
                <a:lnTo>
                  <a:pt x="0" y="52578"/>
                </a:lnTo>
                <a:lnTo>
                  <a:pt x="0" y="407480"/>
                </a:lnTo>
                <a:lnTo>
                  <a:pt x="5915" y="407480"/>
                </a:lnTo>
                <a:cubicBezTo>
                  <a:pt x="4601" y="415366"/>
                  <a:pt x="3286" y="423910"/>
                  <a:pt x="3286" y="432454"/>
                </a:cubicBezTo>
                <a:cubicBezTo>
                  <a:pt x="3286" y="464658"/>
                  <a:pt x="14459" y="494233"/>
                  <a:pt x="32861" y="517893"/>
                </a:cubicBezTo>
                <a:lnTo>
                  <a:pt x="32861" y="670370"/>
                </a:lnTo>
                <a:lnTo>
                  <a:pt x="171536" y="670370"/>
                </a:lnTo>
                <a:lnTo>
                  <a:pt x="171536" y="670370"/>
                </a:lnTo>
                <a:lnTo>
                  <a:pt x="197825" y="670370"/>
                </a:lnTo>
                <a:lnTo>
                  <a:pt x="197825" y="670370"/>
                </a:lnTo>
                <a:lnTo>
                  <a:pt x="361474" y="670370"/>
                </a:lnTo>
                <a:lnTo>
                  <a:pt x="492919" y="670370"/>
                </a:lnTo>
                <a:lnTo>
                  <a:pt x="650653" y="670370"/>
                </a:lnTo>
                <a:lnTo>
                  <a:pt x="782098" y="670370"/>
                </a:lnTo>
                <a:lnTo>
                  <a:pt x="782098" y="407480"/>
                </a:lnTo>
                <a:lnTo>
                  <a:pt x="814959" y="407480"/>
                </a:lnTo>
                <a:lnTo>
                  <a:pt x="814959" y="52578"/>
                </a:lnTo>
                <a:lnTo>
                  <a:pt x="782098" y="52578"/>
                </a:lnTo>
                <a:lnTo>
                  <a:pt x="782098" y="0"/>
                </a:lnTo>
                <a:close/>
                <a:moveTo>
                  <a:pt x="716375" y="26289"/>
                </a:moveTo>
                <a:lnTo>
                  <a:pt x="755809" y="26289"/>
                </a:lnTo>
                <a:lnTo>
                  <a:pt x="755809" y="52578"/>
                </a:lnTo>
                <a:lnTo>
                  <a:pt x="716375" y="52578"/>
                </a:lnTo>
                <a:lnTo>
                  <a:pt x="716375" y="26289"/>
                </a:lnTo>
                <a:close/>
                <a:moveTo>
                  <a:pt x="115014" y="312839"/>
                </a:moveTo>
                <a:cubicBezTo>
                  <a:pt x="115014" y="310867"/>
                  <a:pt x="115014" y="308896"/>
                  <a:pt x="115014" y="306924"/>
                </a:cubicBezTo>
                <a:cubicBezTo>
                  <a:pt x="115014" y="260918"/>
                  <a:pt x="152476" y="223457"/>
                  <a:pt x="198482" y="223457"/>
                </a:cubicBezTo>
                <a:cubicBezTo>
                  <a:pt x="244488" y="223457"/>
                  <a:pt x="281950" y="260918"/>
                  <a:pt x="281950" y="306924"/>
                </a:cubicBezTo>
                <a:cubicBezTo>
                  <a:pt x="281950" y="320726"/>
                  <a:pt x="278663" y="333870"/>
                  <a:pt x="272091" y="346358"/>
                </a:cubicBezTo>
                <a:lnTo>
                  <a:pt x="264862" y="359502"/>
                </a:lnTo>
                <a:lnTo>
                  <a:pt x="278663" y="364760"/>
                </a:lnTo>
                <a:cubicBezTo>
                  <a:pt x="314811" y="378562"/>
                  <a:pt x="339128" y="413395"/>
                  <a:pt x="339128" y="452171"/>
                </a:cubicBezTo>
                <a:cubicBezTo>
                  <a:pt x="339128" y="503434"/>
                  <a:pt x="297066" y="545497"/>
                  <a:pt x="245802" y="545497"/>
                </a:cubicBezTo>
                <a:lnTo>
                  <a:pt x="197168" y="545497"/>
                </a:lnTo>
                <a:lnTo>
                  <a:pt x="197168" y="519208"/>
                </a:lnTo>
                <a:lnTo>
                  <a:pt x="267491" y="484375"/>
                </a:lnTo>
                <a:lnTo>
                  <a:pt x="256318" y="460058"/>
                </a:lnTo>
                <a:lnTo>
                  <a:pt x="197825" y="488975"/>
                </a:lnTo>
                <a:lnTo>
                  <a:pt x="197825" y="345700"/>
                </a:lnTo>
                <a:lnTo>
                  <a:pt x="171536" y="345700"/>
                </a:lnTo>
                <a:lnTo>
                  <a:pt x="171536" y="412080"/>
                </a:lnTo>
                <a:lnTo>
                  <a:pt x="113043" y="383162"/>
                </a:lnTo>
                <a:lnTo>
                  <a:pt x="101213" y="406822"/>
                </a:lnTo>
                <a:lnTo>
                  <a:pt x="171536" y="441655"/>
                </a:lnTo>
                <a:lnTo>
                  <a:pt x="171536" y="545497"/>
                </a:lnTo>
                <a:lnTo>
                  <a:pt x="141961" y="545497"/>
                </a:lnTo>
                <a:cubicBezTo>
                  <a:pt x="80181" y="545497"/>
                  <a:pt x="29575" y="494890"/>
                  <a:pt x="29575" y="433111"/>
                </a:cubicBezTo>
                <a:cubicBezTo>
                  <a:pt x="29575" y="385134"/>
                  <a:pt x="60465" y="341757"/>
                  <a:pt x="105813" y="326641"/>
                </a:cubicBezTo>
                <a:lnTo>
                  <a:pt x="115672" y="323355"/>
                </a:lnTo>
                <a:lnTo>
                  <a:pt x="115014" y="312839"/>
                </a:lnTo>
                <a:close/>
                <a:moveTo>
                  <a:pt x="361474" y="419967"/>
                </a:moveTo>
                <a:cubicBezTo>
                  <a:pt x="360159" y="416023"/>
                  <a:pt x="358845" y="411423"/>
                  <a:pt x="356873" y="407480"/>
                </a:cubicBezTo>
                <a:lnTo>
                  <a:pt x="361474" y="407480"/>
                </a:lnTo>
                <a:lnTo>
                  <a:pt x="361474" y="419967"/>
                </a:lnTo>
                <a:close/>
                <a:moveTo>
                  <a:pt x="59150" y="644081"/>
                </a:moveTo>
                <a:lnTo>
                  <a:pt x="59150" y="543525"/>
                </a:lnTo>
                <a:cubicBezTo>
                  <a:pt x="82153" y="560613"/>
                  <a:pt x="111071" y="571129"/>
                  <a:pt x="141961" y="571129"/>
                </a:cubicBezTo>
                <a:lnTo>
                  <a:pt x="171536" y="571129"/>
                </a:lnTo>
                <a:lnTo>
                  <a:pt x="171536" y="644081"/>
                </a:lnTo>
                <a:lnTo>
                  <a:pt x="59150" y="644081"/>
                </a:lnTo>
                <a:close/>
                <a:moveTo>
                  <a:pt x="197825" y="644081"/>
                </a:moveTo>
                <a:lnTo>
                  <a:pt x="197825" y="571129"/>
                </a:lnTo>
                <a:lnTo>
                  <a:pt x="246459" y="571129"/>
                </a:lnTo>
                <a:cubicBezTo>
                  <a:pt x="301009" y="571129"/>
                  <a:pt x="347672" y="533667"/>
                  <a:pt x="361474" y="483718"/>
                </a:cubicBezTo>
                <a:lnTo>
                  <a:pt x="361474" y="644081"/>
                </a:lnTo>
                <a:lnTo>
                  <a:pt x="197825" y="644081"/>
                </a:lnTo>
                <a:close/>
                <a:moveTo>
                  <a:pt x="519208" y="644081"/>
                </a:moveTo>
                <a:lnTo>
                  <a:pt x="519208" y="473202"/>
                </a:lnTo>
                <a:lnTo>
                  <a:pt x="624364" y="473202"/>
                </a:lnTo>
                <a:lnTo>
                  <a:pt x="624364" y="644081"/>
                </a:lnTo>
                <a:lnTo>
                  <a:pt x="519208" y="644081"/>
                </a:lnTo>
                <a:close/>
                <a:moveTo>
                  <a:pt x="650653" y="644081"/>
                </a:moveTo>
                <a:lnTo>
                  <a:pt x="650653" y="446913"/>
                </a:lnTo>
                <a:lnTo>
                  <a:pt x="492919" y="446913"/>
                </a:lnTo>
                <a:lnTo>
                  <a:pt x="492919" y="644081"/>
                </a:lnTo>
                <a:lnTo>
                  <a:pt x="387763" y="644081"/>
                </a:lnTo>
                <a:lnTo>
                  <a:pt x="387763" y="399593"/>
                </a:lnTo>
                <a:lnTo>
                  <a:pt x="571786" y="212284"/>
                </a:lnTo>
                <a:lnTo>
                  <a:pt x="755809" y="399593"/>
                </a:lnTo>
                <a:lnTo>
                  <a:pt x="755809" y="644081"/>
                </a:lnTo>
                <a:lnTo>
                  <a:pt x="650653" y="644081"/>
                </a:lnTo>
                <a:close/>
                <a:moveTo>
                  <a:pt x="788670" y="78867"/>
                </a:moveTo>
                <a:lnTo>
                  <a:pt x="788670" y="381191"/>
                </a:lnTo>
                <a:lnTo>
                  <a:pt x="774211" y="381191"/>
                </a:lnTo>
                <a:lnTo>
                  <a:pt x="571786" y="174822"/>
                </a:lnTo>
                <a:lnTo>
                  <a:pt x="369360" y="381191"/>
                </a:lnTo>
                <a:lnTo>
                  <a:pt x="343071" y="381191"/>
                </a:lnTo>
                <a:cubicBezTo>
                  <a:pt x="332556" y="366732"/>
                  <a:pt x="318097" y="354244"/>
                  <a:pt x="301666" y="345700"/>
                </a:cubicBezTo>
                <a:cubicBezTo>
                  <a:pt x="306267" y="333213"/>
                  <a:pt x="308896" y="320069"/>
                  <a:pt x="308896" y="306924"/>
                </a:cubicBezTo>
                <a:cubicBezTo>
                  <a:pt x="308896" y="246459"/>
                  <a:pt x="259604" y="197168"/>
                  <a:pt x="199139" y="197168"/>
                </a:cubicBezTo>
                <a:cubicBezTo>
                  <a:pt x="139332" y="197168"/>
                  <a:pt x="90697" y="245145"/>
                  <a:pt x="89383" y="304952"/>
                </a:cubicBezTo>
                <a:cubicBezTo>
                  <a:pt x="62436" y="315468"/>
                  <a:pt x="41405" y="333870"/>
                  <a:pt x="26289" y="356216"/>
                </a:cubicBezTo>
                <a:lnTo>
                  <a:pt x="26289" y="78867"/>
                </a:lnTo>
                <a:lnTo>
                  <a:pt x="690086" y="78867"/>
                </a:lnTo>
                <a:lnTo>
                  <a:pt x="782098" y="78867"/>
                </a:lnTo>
                <a:lnTo>
                  <a:pt x="788670" y="78867"/>
                </a:lnTo>
                <a:close/>
              </a:path>
            </a:pathLst>
          </a:custGeom>
          <a:solidFill>
            <a:srgbClr val="000000"/>
          </a:solidFill>
          <a:ln w="6572" cap="flat">
            <a:noFill/>
            <a:prstDash val="solid"/>
            <a:miter/>
          </a:ln>
        </p:spPr>
        <p:txBody>
          <a:bodyPr rtlCol="0" anchor="ctr"/>
          <a:lstStyle/>
          <a:p>
            <a:endParaRPr lang="en-US"/>
          </a:p>
        </p:txBody>
      </p:sp>
      <p:cxnSp>
        <p:nvCxnSpPr>
          <p:cNvPr id="24" name="Straight Connector 23">
            <a:extLst>
              <a:ext uri="{FF2B5EF4-FFF2-40B4-BE49-F238E27FC236}">
                <a16:creationId xmlns="" xmlns:a16="http://schemas.microsoft.com/office/drawing/2014/main" id="{0AF534B7-825C-4C1C-94AD-270706FFEF30}"/>
              </a:ext>
            </a:extLst>
          </p:cNvPr>
          <p:cNvCxnSpPr/>
          <p:nvPr/>
        </p:nvCxnSpPr>
        <p:spPr>
          <a:xfrm>
            <a:off x="2313996" y="2768136"/>
            <a:ext cx="688920" cy="0"/>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7DEEB608-F591-4030-90FF-9EB53B60CB26}"/>
              </a:ext>
            </a:extLst>
          </p:cNvPr>
          <p:cNvCxnSpPr/>
          <p:nvPr/>
        </p:nvCxnSpPr>
        <p:spPr>
          <a:xfrm>
            <a:off x="6328666" y="2768136"/>
            <a:ext cx="688920" cy="0"/>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 xmlns:a16="http://schemas.microsoft.com/office/drawing/2014/main" id="{786DF4D6-FCE7-47D7-ACCE-ED5C90B49891}"/>
              </a:ext>
            </a:extLst>
          </p:cNvPr>
          <p:cNvSpPr/>
          <p:nvPr/>
        </p:nvSpPr>
        <p:spPr>
          <a:xfrm>
            <a:off x="1440672" y="2870596"/>
            <a:ext cx="2435568" cy="2646878"/>
          </a:xfrm>
          <a:prstGeom prst="rect">
            <a:avLst/>
          </a:prstGeom>
        </p:spPr>
        <p:txBody>
          <a:bodyPr wrap="square">
            <a:spAutoFit/>
          </a:bodyPr>
          <a:lstStyle/>
          <a:p>
            <a:pPr marL="285750" indent="-285750">
              <a:spcBef>
                <a:spcPts val="1200"/>
              </a:spcBef>
              <a:buBlip>
                <a:blip r:embed="rId2"/>
              </a:buBlip>
            </a:pPr>
            <a:r>
              <a:rPr lang="en-US" dirty="0"/>
              <a:t>Lower entry capital  </a:t>
            </a:r>
            <a:r>
              <a:rPr lang="en-US" b="1" dirty="0" smtClean="0"/>
              <a:t>AU$100k (HK$560K)</a:t>
            </a:r>
            <a:endParaRPr lang="en-US" b="1" dirty="0"/>
          </a:p>
          <a:p>
            <a:pPr marL="285750" indent="-285750">
              <a:spcBef>
                <a:spcPts val="1200"/>
              </a:spcBef>
              <a:buBlip>
                <a:blip r:embed="rId2"/>
              </a:buBlip>
            </a:pPr>
            <a:r>
              <a:rPr lang="en-US" dirty="0"/>
              <a:t>Low taxes </a:t>
            </a:r>
            <a:r>
              <a:rPr lang="en-US" b="1" dirty="0"/>
              <a:t>(10%)</a:t>
            </a:r>
          </a:p>
          <a:p>
            <a:pPr marL="285750" indent="-285750">
              <a:spcBef>
                <a:spcPts val="1200"/>
              </a:spcBef>
              <a:buBlip>
                <a:blip r:embed="rId2"/>
              </a:buBlip>
            </a:pPr>
            <a:r>
              <a:rPr lang="en-US" dirty="0"/>
              <a:t>Short term</a:t>
            </a:r>
          </a:p>
          <a:p>
            <a:pPr marL="285750" indent="-285750">
              <a:spcBef>
                <a:spcPts val="1200"/>
              </a:spcBef>
              <a:buBlip>
                <a:blip r:embed="rId2"/>
              </a:buBlip>
            </a:pPr>
            <a:r>
              <a:rPr lang="en-US" dirty="0"/>
              <a:t>Small projects</a:t>
            </a:r>
          </a:p>
          <a:p>
            <a:pPr marL="285750" indent="-285750">
              <a:spcBef>
                <a:spcPts val="1200"/>
              </a:spcBef>
              <a:buBlip>
                <a:blip r:embed="rId2"/>
              </a:buBlip>
            </a:pPr>
            <a:r>
              <a:rPr lang="en-US" dirty="0"/>
              <a:t>Target </a:t>
            </a:r>
            <a:r>
              <a:rPr lang="en-US" b="1" dirty="0"/>
              <a:t>12%</a:t>
            </a:r>
            <a:r>
              <a:rPr lang="en-US" dirty="0"/>
              <a:t> returns</a:t>
            </a:r>
          </a:p>
        </p:txBody>
      </p:sp>
      <p:sp>
        <p:nvSpPr>
          <p:cNvPr id="30" name="Rectangle 29">
            <a:extLst>
              <a:ext uri="{FF2B5EF4-FFF2-40B4-BE49-F238E27FC236}">
                <a16:creationId xmlns="" xmlns:a16="http://schemas.microsoft.com/office/drawing/2014/main" id="{AF1F46CF-EB9F-4480-BAD3-2FB66B1364F3}"/>
              </a:ext>
            </a:extLst>
          </p:cNvPr>
          <p:cNvSpPr/>
          <p:nvPr/>
        </p:nvSpPr>
        <p:spPr>
          <a:xfrm>
            <a:off x="5087814" y="2870596"/>
            <a:ext cx="3170625" cy="3077766"/>
          </a:xfrm>
          <a:prstGeom prst="rect">
            <a:avLst/>
          </a:prstGeom>
        </p:spPr>
        <p:txBody>
          <a:bodyPr wrap="square">
            <a:spAutoFit/>
          </a:bodyPr>
          <a:lstStyle/>
          <a:p>
            <a:pPr marL="285750" indent="-285750">
              <a:spcBef>
                <a:spcPts val="1200"/>
              </a:spcBef>
              <a:buBlip>
                <a:blip r:embed="rId2"/>
              </a:buBlip>
            </a:pPr>
            <a:r>
              <a:rPr lang="en-US" dirty="0"/>
              <a:t>Higher entry capital </a:t>
            </a:r>
            <a:r>
              <a:rPr lang="en-US" b="1" dirty="0" smtClean="0"/>
              <a:t>AU$500K (HK$2.8M)</a:t>
            </a:r>
            <a:endParaRPr lang="en-US" b="1" dirty="0"/>
          </a:p>
          <a:p>
            <a:pPr marL="285750" indent="-285750">
              <a:spcBef>
                <a:spcPts val="1200"/>
              </a:spcBef>
              <a:buBlip>
                <a:blip r:embed="rId2"/>
              </a:buBlip>
            </a:pPr>
            <a:r>
              <a:rPr lang="en-US" dirty="0"/>
              <a:t>Higher taxes </a:t>
            </a:r>
            <a:r>
              <a:rPr lang="en-US" b="1" dirty="0"/>
              <a:t>(15%-30%)</a:t>
            </a:r>
          </a:p>
          <a:p>
            <a:pPr marL="285750" indent="-285750">
              <a:spcBef>
                <a:spcPts val="1200"/>
              </a:spcBef>
              <a:buBlip>
                <a:blip r:embed="rId2"/>
              </a:buBlip>
            </a:pPr>
            <a:r>
              <a:rPr lang="en-US" dirty="0"/>
              <a:t>Longer term </a:t>
            </a:r>
          </a:p>
          <a:p>
            <a:pPr marL="285750" indent="-285750">
              <a:spcBef>
                <a:spcPts val="1200"/>
              </a:spcBef>
              <a:buBlip>
                <a:blip r:embed="rId2"/>
              </a:buBlip>
            </a:pPr>
            <a:r>
              <a:rPr lang="en-US" dirty="0"/>
              <a:t>Large projects</a:t>
            </a:r>
          </a:p>
          <a:p>
            <a:pPr marL="285750" indent="-285750">
              <a:spcBef>
                <a:spcPts val="1200"/>
              </a:spcBef>
              <a:buBlip>
                <a:blip r:embed="rId2"/>
              </a:buBlip>
            </a:pPr>
            <a:r>
              <a:rPr lang="en-US" dirty="0"/>
              <a:t>Target </a:t>
            </a:r>
            <a:r>
              <a:rPr lang="en-US" b="1" dirty="0"/>
              <a:t>8% </a:t>
            </a:r>
            <a:r>
              <a:rPr lang="en-US" dirty="0"/>
              <a:t>(Track record 20% IRR plus</a:t>
            </a:r>
            <a:r>
              <a:rPr lang="en-US" dirty="0" smtClean="0"/>
              <a:t>)</a:t>
            </a:r>
          </a:p>
          <a:p>
            <a:pPr marL="265113" indent="-265113">
              <a:spcBef>
                <a:spcPts val="1200"/>
              </a:spcBef>
              <a:buBlip>
                <a:blip r:embed="rId2"/>
              </a:buBlip>
            </a:pPr>
            <a:r>
              <a:rPr lang="en-US" b="1" dirty="0" smtClean="0"/>
              <a:t>Value-add opportunities</a:t>
            </a:r>
            <a:endParaRPr lang="en-US" b="1" dirty="0"/>
          </a:p>
        </p:txBody>
      </p:sp>
    </p:spTree>
    <p:extLst>
      <p:ext uri="{BB962C8B-B14F-4D97-AF65-F5344CB8AC3E}">
        <p14:creationId xmlns:p14="http://schemas.microsoft.com/office/powerpoint/2010/main" val="387642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500"/>
                                        <p:tgtEl>
                                          <p:spTgt spid="26">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xEl>
                                              <p:pRg st="0" end="0"/>
                                            </p:txEl>
                                          </p:spTgt>
                                        </p:tgtEl>
                                        <p:attrNameLst>
                                          <p:attrName>style.visibility</p:attrName>
                                        </p:attrNameLst>
                                      </p:cBhvr>
                                      <p:to>
                                        <p:strVal val="visible"/>
                                      </p:to>
                                    </p:set>
                                    <p:animEffect transition="in" filter="wipe(left)">
                                      <p:cBhvr>
                                        <p:cTn id="10" dur="500"/>
                                        <p:tgtEl>
                                          <p:spTgt spid="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xEl>
                                              <p:pRg st="1" end="1"/>
                                            </p:txEl>
                                          </p:spTgt>
                                        </p:tgtEl>
                                        <p:attrNameLst>
                                          <p:attrName>style.visibility</p:attrName>
                                        </p:attrNameLst>
                                      </p:cBhvr>
                                      <p:to>
                                        <p:strVal val="visible"/>
                                      </p:to>
                                    </p:set>
                                    <p:animEffect transition="in" filter="wipe(left)">
                                      <p:cBhvr>
                                        <p:cTn id="15" dur="500"/>
                                        <p:tgtEl>
                                          <p:spTgt spid="26">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0">
                                            <p:txEl>
                                              <p:pRg st="1" end="1"/>
                                            </p:txEl>
                                          </p:spTgt>
                                        </p:tgtEl>
                                        <p:attrNameLst>
                                          <p:attrName>style.visibility</p:attrName>
                                        </p:attrNameLst>
                                      </p:cBhvr>
                                      <p:to>
                                        <p:strVal val="visible"/>
                                      </p:to>
                                    </p:set>
                                    <p:animEffect transition="in" filter="wipe(left)">
                                      <p:cBhvr>
                                        <p:cTn id="18" dur="500"/>
                                        <p:tgtEl>
                                          <p:spTgt spid="3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6">
                                            <p:txEl>
                                              <p:pRg st="2" end="2"/>
                                            </p:txEl>
                                          </p:spTgt>
                                        </p:tgtEl>
                                        <p:attrNameLst>
                                          <p:attrName>style.visibility</p:attrName>
                                        </p:attrNameLst>
                                      </p:cBhvr>
                                      <p:to>
                                        <p:strVal val="visible"/>
                                      </p:to>
                                    </p:set>
                                    <p:animEffect transition="in" filter="wipe(left)">
                                      <p:cBhvr>
                                        <p:cTn id="23" dur="500"/>
                                        <p:tgtEl>
                                          <p:spTgt spid="26">
                                            <p:txEl>
                                              <p:pRg st="2" end="2"/>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wipe(left)">
                                      <p:cBhvr>
                                        <p:cTn id="26" dur="500"/>
                                        <p:tgtEl>
                                          <p:spTgt spid="3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6">
                                            <p:txEl>
                                              <p:pRg st="3" end="3"/>
                                            </p:txEl>
                                          </p:spTgt>
                                        </p:tgtEl>
                                        <p:attrNameLst>
                                          <p:attrName>style.visibility</p:attrName>
                                        </p:attrNameLst>
                                      </p:cBhvr>
                                      <p:to>
                                        <p:strVal val="visible"/>
                                      </p:to>
                                    </p:set>
                                    <p:animEffect transition="in" filter="wipe(left)">
                                      <p:cBhvr>
                                        <p:cTn id="31" dur="500"/>
                                        <p:tgtEl>
                                          <p:spTgt spid="26">
                                            <p:txEl>
                                              <p:pRg st="3" end="3"/>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0">
                                            <p:txEl>
                                              <p:pRg st="3" end="3"/>
                                            </p:txEl>
                                          </p:spTgt>
                                        </p:tgtEl>
                                        <p:attrNameLst>
                                          <p:attrName>style.visibility</p:attrName>
                                        </p:attrNameLst>
                                      </p:cBhvr>
                                      <p:to>
                                        <p:strVal val="visible"/>
                                      </p:to>
                                    </p:set>
                                    <p:animEffect transition="in" filter="wipe(left)">
                                      <p:cBhvr>
                                        <p:cTn id="34" dur="500"/>
                                        <p:tgtEl>
                                          <p:spTgt spid="3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6">
                                            <p:txEl>
                                              <p:pRg st="4" end="4"/>
                                            </p:txEl>
                                          </p:spTgt>
                                        </p:tgtEl>
                                        <p:attrNameLst>
                                          <p:attrName>style.visibility</p:attrName>
                                        </p:attrNameLst>
                                      </p:cBhvr>
                                      <p:to>
                                        <p:strVal val="visible"/>
                                      </p:to>
                                    </p:set>
                                    <p:animEffect transition="in" filter="wipe(left)">
                                      <p:cBhvr>
                                        <p:cTn id="39" dur="500"/>
                                        <p:tgtEl>
                                          <p:spTgt spid="26">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0">
                                            <p:txEl>
                                              <p:pRg st="4" end="4"/>
                                            </p:txEl>
                                          </p:spTgt>
                                        </p:tgtEl>
                                        <p:attrNameLst>
                                          <p:attrName>style.visibility</p:attrName>
                                        </p:attrNameLst>
                                      </p:cBhvr>
                                      <p:to>
                                        <p:strVal val="visible"/>
                                      </p:to>
                                    </p:set>
                                    <p:animEffect transition="in" filter="wipe(left)">
                                      <p:cBhvr>
                                        <p:cTn id="42" dur="500"/>
                                        <p:tgtEl>
                                          <p:spTgt spid="30">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0">
                                            <p:txEl>
                                              <p:pRg st="5" end="5"/>
                                            </p:txEl>
                                          </p:spTgt>
                                        </p:tgtEl>
                                        <p:attrNameLst>
                                          <p:attrName>style.visibility</p:attrName>
                                        </p:attrNameLst>
                                      </p:cBhvr>
                                      <p:to>
                                        <p:strVal val="visible"/>
                                      </p:to>
                                    </p:set>
                                    <p:animEffect transition="in" filter="barn(inVertical)">
                                      <p:cBhvr>
                                        <p:cTn id="47" dur="500"/>
                                        <p:tgtEl>
                                          <p:spTgt spid="3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P spid="30"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D8A5012-29E3-49D4-8A46-88337069F324}"/>
              </a:ext>
            </a:extLst>
          </p:cNvPr>
          <p:cNvSpPr/>
          <p:nvPr/>
        </p:nvSpPr>
        <p:spPr>
          <a:xfrm>
            <a:off x="3065019" y="301841"/>
            <a:ext cx="2896947" cy="830997"/>
          </a:xfrm>
          <a:prstGeom prst="rect">
            <a:avLst/>
          </a:prstGeom>
        </p:spPr>
        <p:txBody>
          <a:bodyPr wrap="none">
            <a:spAutoFit/>
          </a:bodyPr>
          <a:lstStyle/>
          <a:p>
            <a:pPr algn="ctr"/>
            <a:r>
              <a:rPr lang="en-US" sz="4800" b="1" dirty="0">
                <a:solidFill>
                  <a:schemeClr val="accent2"/>
                </a:solidFill>
                <a:latin typeface="+mj-lt"/>
              </a:rPr>
              <a:t>Summary:</a:t>
            </a:r>
          </a:p>
        </p:txBody>
      </p:sp>
      <p:sp>
        <p:nvSpPr>
          <p:cNvPr id="6" name="Rectangle 5">
            <a:extLst>
              <a:ext uri="{FF2B5EF4-FFF2-40B4-BE49-F238E27FC236}">
                <a16:creationId xmlns="" xmlns:a16="http://schemas.microsoft.com/office/drawing/2014/main" id="{F58B98AB-4EAA-4430-8DFE-07583F5D1429}"/>
              </a:ext>
            </a:extLst>
          </p:cNvPr>
          <p:cNvSpPr/>
          <p:nvPr/>
        </p:nvSpPr>
        <p:spPr>
          <a:xfrm>
            <a:off x="66252" y="2952048"/>
            <a:ext cx="2692758" cy="1200329"/>
          </a:xfrm>
          <a:prstGeom prst="rect">
            <a:avLst/>
          </a:prstGeom>
        </p:spPr>
        <p:txBody>
          <a:bodyPr wrap="square">
            <a:spAutoFit/>
          </a:bodyPr>
          <a:lstStyle/>
          <a:p>
            <a:pPr algn="ctr"/>
            <a:r>
              <a:rPr lang="en-US" sz="2400" dirty="0">
                <a:solidFill>
                  <a:schemeClr val="bg2"/>
                </a:solidFill>
              </a:rPr>
              <a:t>An alternative</a:t>
            </a:r>
          </a:p>
          <a:p>
            <a:pPr algn="ctr"/>
            <a:r>
              <a:rPr lang="en-US" sz="2400" dirty="0">
                <a:solidFill>
                  <a:schemeClr val="bg2"/>
                </a:solidFill>
              </a:rPr>
              <a:t>to direct investment</a:t>
            </a:r>
          </a:p>
        </p:txBody>
      </p:sp>
      <p:sp>
        <p:nvSpPr>
          <p:cNvPr id="10" name="Rectangle 9">
            <a:extLst>
              <a:ext uri="{FF2B5EF4-FFF2-40B4-BE49-F238E27FC236}">
                <a16:creationId xmlns="" xmlns:a16="http://schemas.microsoft.com/office/drawing/2014/main" id="{FFDE94CC-5B61-46A3-80EB-26D95163D250}"/>
              </a:ext>
            </a:extLst>
          </p:cNvPr>
          <p:cNvSpPr/>
          <p:nvPr/>
        </p:nvSpPr>
        <p:spPr>
          <a:xfrm>
            <a:off x="2212536" y="4334676"/>
            <a:ext cx="2542344" cy="1200329"/>
          </a:xfrm>
          <a:prstGeom prst="rect">
            <a:avLst/>
          </a:prstGeom>
        </p:spPr>
        <p:txBody>
          <a:bodyPr wrap="square">
            <a:spAutoFit/>
          </a:bodyPr>
          <a:lstStyle/>
          <a:p>
            <a:pPr algn="ctr"/>
            <a:r>
              <a:rPr lang="en-US" sz="2400" dirty="0">
                <a:solidFill>
                  <a:schemeClr val="bg2"/>
                </a:solidFill>
              </a:rPr>
              <a:t>Lower costs, taxes, fees and less work/hassle</a:t>
            </a:r>
          </a:p>
        </p:txBody>
      </p:sp>
      <p:sp>
        <p:nvSpPr>
          <p:cNvPr id="13" name="Rectangle 12">
            <a:extLst>
              <a:ext uri="{FF2B5EF4-FFF2-40B4-BE49-F238E27FC236}">
                <a16:creationId xmlns="" xmlns:a16="http://schemas.microsoft.com/office/drawing/2014/main" id="{070BF755-86C0-407E-B4D1-150EF071A42A}"/>
              </a:ext>
            </a:extLst>
          </p:cNvPr>
          <p:cNvSpPr/>
          <p:nvPr/>
        </p:nvSpPr>
        <p:spPr>
          <a:xfrm>
            <a:off x="4589378" y="2952048"/>
            <a:ext cx="1930814" cy="830997"/>
          </a:xfrm>
          <a:prstGeom prst="rect">
            <a:avLst/>
          </a:prstGeom>
        </p:spPr>
        <p:txBody>
          <a:bodyPr wrap="square">
            <a:spAutoFit/>
          </a:bodyPr>
          <a:lstStyle/>
          <a:p>
            <a:pPr algn="ctr"/>
            <a:r>
              <a:rPr lang="en-US" sz="2400" dirty="0">
                <a:solidFill>
                  <a:schemeClr val="bg2"/>
                </a:solidFill>
              </a:rPr>
              <a:t>Management by experts</a:t>
            </a:r>
          </a:p>
        </p:txBody>
      </p:sp>
      <p:sp>
        <p:nvSpPr>
          <p:cNvPr id="16" name="Rectangle 15">
            <a:extLst>
              <a:ext uri="{FF2B5EF4-FFF2-40B4-BE49-F238E27FC236}">
                <a16:creationId xmlns="" xmlns:a16="http://schemas.microsoft.com/office/drawing/2014/main" id="{68927547-D987-41BE-959E-13699886B7ED}"/>
              </a:ext>
            </a:extLst>
          </p:cNvPr>
          <p:cNvSpPr/>
          <p:nvPr/>
        </p:nvSpPr>
        <p:spPr>
          <a:xfrm>
            <a:off x="6627970" y="4334676"/>
            <a:ext cx="1995784" cy="1200329"/>
          </a:xfrm>
          <a:prstGeom prst="rect">
            <a:avLst/>
          </a:prstGeom>
        </p:spPr>
        <p:txBody>
          <a:bodyPr wrap="square">
            <a:spAutoFit/>
          </a:bodyPr>
          <a:lstStyle/>
          <a:p>
            <a:pPr algn="ctr"/>
            <a:r>
              <a:rPr lang="en-US" sz="2400" dirty="0">
                <a:solidFill>
                  <a:schemeClr val="bg2"/>
                </a:solidFill>
              </a:rPr>
              <a:t>Potentially higher returns</a:t>
            </a:r>
          </a:p>
        </p:txBody>
      </p:sp>
      <p:grpSp>
        <p:nvGrpSpPr>
          <p:cNvPr id="21" name="Group 20">
            <a:extLst>
              <a:ext uri="{FF2B5EF4-FFF2-40B4-BE49-F238E27FC236}">
                <a16:creationId xmlns="" xmlns:a16="http://schemas.microsoft.com/office/drawing/2014/main" id="{B8200476-23C5-4E43-8187-DCF16787B5E5}"/>
              </a:ext>
            </a:extLst>
          </p:cNvPr>
          <p:cNvGrpSpPr/>
          <p:nvPr/>
        </p:nvGrpSpPr>
        <p:grpSpPr>
          <a:xfrm>
            <a:off x="820615" y="1653747"/>
            <a:ext cx="1184032" cy="1184030"/>
            <a:chOff x="820615" y="2696310"/>
            <a:chExt cx="1184032" cy="1184030"/>
          </a:xfrm>
        </p:grpSpPr>
        <p:sp>
          <p:nvSpPr>
            <p:cNvPr id="5" name="Oval 4">
              <a:extLst>
                <a:ext uri="{FF2B5EF4-FFF2-40B4-BE49-F238E27FC236}">
                  <a16:creationId xmlns="" xmlns:a16="http://schemas.microsoft.com/office/drawing/2014/main" id="{DED0B605-472C-4966-8511-519F925F030B}"/>
                </a:ext>
              </a:extLst>
            </p:cNvPr>
            <p:cNvSpPr/>
            <p:nvPr/>
          </p:nvSpPr>
          <p:spPr>
            <a:xfrm>
              <a:off x="820615" y="2696310"/>
              <a:ext cx="1184032" cy="1184030"/>
            </a:xfrm>
            <a:prstGeom prst="ellipse">
              <a:avLst/>
            </a:prstGeom>
            <a:solidFill>
              <a:schemeClr val="accent1"/>
            </a:solidFill>
            <a:ln w="1905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 xmlns:a16="http://schemas.microsoft.com/office/drawing/2014/main" id="{ABBB7E4B-1638-4142-B229-43BF5FF6D70D}"/>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1096994" y="2972688"/>
              <a:ext cx="631274" cy="631274"/>
            </a:xfrm>
            <a:prstGeom prst="rect">
              <a:avLst/>
            </a:prstGeom>
          </p:spPr>
        </p:pic>
      </p:grpSp>
      <p:grpSp>
        <p:nvGrpSpPr>
          <p:cNvPr id="20" name="Group 19">
            <a:extLst>
              <a:ext uri="{FF2B5EF4-FFF2-40B4-BE49-F238E27FC236}">
                <a16:creationId xmlns="" xmlns:a16="http://schemas.microsoft.com/office/drawing/2014/main" id="{E16B3BDA-06A3-4518-8A0C-29A1E5046DA6}"/>
              </a:ext>
            </a:extLst>
          </p:cNvPr>
          <p:cNvGrpSpPr/>
          <p:nvPr/>
        </p:nvGrpSpPr>
        <p:grpSpPr>
          <a:xfrm>
            <a:off x="2891692" y="3036375"/>
            <a:ext cx="1184032" cy="1184030"/>
            <a:chOff x="2891692" y="2696310"/>
            <a:chExt cx="1184032" cy="1184030"/>
          </a:xfrm>
        </p:grpSpPr>
        <p:sp>
          <p:nvSpPr>
            <p:cNvPr id="9" name="Oval 8">
              <a:extLst>
                <a:ext uri="{FF2B5EF4-FFF2-40B4-BE49-F238E27FC236}">
                  <a16:creationId xmlns="" xmlns:a16="http://schemas.microsoft.com/office/drawing/2014/main" id="{DDC0BB3F-7775-449B-98F6-EB3BE81BBF00}"/>
                </a:ext>
              </a:extLst>
            </p:cNvPr>
            <p:cNvSpPr/>
            <p:nvPr/>
          </p:nvSpPr>
          <p:spPr>
            <a:xfrm>
              <a:off x="2891692" y="2696310"/>
              <a:ext cx="1184032" cy="1184030"/>
            </a:xfrm>
            <a:prstGeom prst="ellipse">
              <a:avLst/>
            </a:prstGeom>
            <a:solidFill>
              <a:schemeClr val="accent1"/>
            </a:solidFill>
            <a:ln w="1905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 xmlns:a16="http://schemas.microsoft.com/office/drawing/2014/main" id="{78C882A1-EE41-40BF-9D1B-F12B66751EF2}"/>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3167157" y="2977231"/>
              <a:ext cx="638454" cy="638454"/>
            </a:xfrm>
            <a:prstGeom prst="rect">
              <a:avLst/>
            </a:prstGeom>
          </p:spPr>
        </p:pic>
      </p:grpSp>
      <p:grpSp>
        <p:nvGrpSpPr>
          <p:cNvPr id="23" name="Group 22">
            <a:extLst>
              <a:ext uri="{FF2B5EF4-FFF2-40B4-BE49-F238E27FC236}">
                <a16:creationId xmlns="" xmlns:a16="http://schemas.microsoft.com/office/drawing/2014/main" id="{9E91CCBE-278B-4710-93CE-99185452283E}"/>
              </a:ext>
            </a:extLst>
          </p:cNvPr>
          <p:cNvGrpSpPr/>
          <p:nvPr/>
        </p:nvGrpSpPr>
        <p:grpSpPr>
          <a:xfrm>
            <a:off x="4962769" y="1653747"/>
            <a:ext cx="1184032" cy="1184030"/>
            <a:chOff x="4962769" y="2696310"/>
            <a:chExt cx="1184032" cy="1184030"/>
          </a:xfrm>
        </p:grpSpPr>
        <p:sp>
          <p:nvSpPr>
            <p:cNvPr id="12" name="Oval 11">
              <a:extLst>
                <a:ext uri="{FF2B5EF4-FFF2-40B4-BE49-F238E27FC236}">
                  <a16:creationId xmlns="" xmlns:a16="http://schemas.microsoft.com/office/drawing/2014/main" id="{14D1232C-376F-4CD6-98D3-27182AE43369}"/>
                </a:ext>
              </a:extLst>
            </p:cNvPr>
            <p:cNvSpPr/>
            <p:nvPr/>
          </p:nvSpPr>
          <p:spPr>
            <a:xfrm>
              <a:off x="4962769" y="2696310"/>
              <a:ext cx="1184032" cy="1184030"/>
            </a:xfrm>
            <a:prstGeom prst="ellipse">
              <a:avLst/>
            </a:prstGeom>
            <a:solidFill>
              <a:schemeClr val="accent1"/>
            </a:solidFill>
            <a:ln w="1905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 xmlns:a16="http://schemas.microsoft.com/office/drawing/2014/main" id="{919263E8-5B66-4F18-8D70-29E8A201418F}"/>
                </a:ext>
              </a:extLst>
            </p:cNvPr>
            <p:cNvPicPr>
              <a:picLocks/>
            </p:cNvPicPr>
            <p:nvPr/>
          </p:nvPicPr>
          <p:blipFill>
            <a:blip r:embed="rId4" cstate="print">
              <a:extLst>
                <a:ext uri="{28A0092B-C50C-407E-A947-70E740481C1C}">
                  <a14:useLocalDpi xmlns:a14="http://schemas.microsoft.com/office/drawing/2010/main"/>
                </a:ext>
              </a:extLst>
            </a:blip>
            <a:stretch>
              <a:fillRect/>
            </a:stretch>
          </p:blipFill>
          <p:spPr>
            <a:xfrm>
              <a:off x="5186973" y="2928646"/>
              <a:ext cx="735623" cy="735623"/>
            </a:xfrm>
            <a:prstGeom prst="rect">
              <a:avLst/>
            </a:prstGeom>
          </p:spPr>
        </p:pic>
      </p:grpSp>
      <p:grpSp>
        <p:nvGrpSpPr>
          <p:cNvPr id="25" name="Group 24">
            <a:extLst>
              <a:ext uri="{FF2B5EF4-FFF2-40B4-BE49-F238E27FC236}">
                <a16:creationId xmlns="" xmlns:a16="http://schemas.microsoft.com/office/drawing/2014/main" id="{19EFED64-849A-41D2-9CAF-258FDC303978}"/>
              </a:ext>
            </a:extLst>
          </p:cNvPr>
          <p:cNvGrpSpPr/>
          <p:nvPr/>
        </p:nvGrpSpPr>
        <p:grpSpPr>
          <a:xfrm>
            <a:off x="7033846" y="3036375"/>
            <a:ext cx="1184032" cy="1184030"/>
            <a:chOff x="7033846" y="2696310"/>
            <a:chExt cx="1184032" cy="1184030"/>
          </a:xfrm>
        </p:grpSpPr>
        <p:sp>
          <p:nvSpPr>
            <p:cNvPr id="15" name="Oval 14">
              <a:extLst>
                <a:ext uri="{FF2B5EF4-FFF2-40B4-BE49-F238E27FC236}">
                  <a16:creationId xmlns="" xmlns:a16="http://schemas.microsoft.com/office/drawing/2014/main" id="{E5253D2C-DBE4-4230-A799-7D3B5D88D0B5}"/>
                </a:ext>
              </a:extLst>
            </p:cNvPr>
            <p:cNvSpPr/>
            <p:nvPr/>
          </p:nvSpPr>
          <p:spPr>
            <a:xfrm>
              <a:off x="7033846" y="2696310"/>
              <a:ext cx="1184032" cy="1184030"/>
            </a:xfrm>
            <a:prstGeom prst="ellipse">
              <a:avLst/>
            </a:prstGeom>
            <a:solidFill>
              <a:schemeClr val="accent1"/>
            </a:solidFill>
            <a:ln w="1905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 xmlns:a16="http://schemas.microsoft.com/office/drawing/2014/main" id="{7A816681-A4D0-4FE7-B938-BCF9BA58884B}"/>
                </a:ext>
              </a:extLst>
            </p:cNvPr>
            <p:cNvPicPr>
              <a:picLocks/>
            </p:cNvPicPr>
            <p:nvPr/>
          </p:nvPicPr>
          <p:blipFill>
            <a:blip r:embed="rId5" cstate="print">
              <a:extLst>
                <a:ext uri="{28A0092B-C50C-407E-A947-70E740481C1C}">
                  <a14:useLocalDpi xmlns:a14="http://schemas.microsoft.com/office/drawing/2010/main"/>
                </a:ext>
              </a:extLst>
            </a:blip>
            <a:stretch>
              <a:fillRect/>
            </a:stretch>
          </p:blipFill>
          <p:spPr>
            <a:xfrm>
              <a:off x="7342235" y="2970334"/>
              <a:ext cx="617735" cy="617735"/>
            </a:xfrm>
            <a:prstGeom prst="rect">
              <a:avLst/>
            </a:prstGeom>
          </p:spPr>
        </p:pic>
      </p:grpSp>
    </p:spTree>
    <p:extLst>
      <p:ext uri="{BB962C8B-B14F-4D97-AF65-F5344CB8AC3E}">
        <p14:creationId xmlns:p14="http://schemas.microsoft.com/office/powerpoint/2010/main" val="18658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par>
                                <p:cTn id="34" presetID="47"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strVal val="#ppt_x"/>
                                          </p:val>
                                        </p:tav>
                                        <p:tav tm="100000">
                                          <p:val>
                                            <p:strVal val="#ppt_x"/>
                                          </p:val>
                                        </p:tav>
                                      </p:tavLst>
                                    </p:anim>
                                    <p:anim calcmode="lin" valueType="num">
                                      <p:cBhvr>
                                        <p:cTn id="3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animEffect transition="in" filter="fade">
                                      <p:cBhvr>
                                        <p:cTn id="45" dur="500"/>
                                        <p:tgtEl>
                                          <p:spTgt spid="25"/>
                                        </p:tgtEl>
                                      </p:cBhvr>
                                    </p:animEffect>
                                  </p:childTnLst>
                                </p:cTn>
                              </p:par>
                              <p:par>
                                <p:cTn id="46" presetID="47"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anim calcmode="lin" valueType="num">
                                      <p:cBhvr>
                                        <p:cTn id="49" dur="500" fill="hold"/>
                                        <p:tgtEl>
                                          <p:spTgt spid="16"/>
                                        </p:tgtEl>
                                        <p:attrNameLst>
                                          <p:attrName>ppt_x</p:attrName>
                                        </p:attrNameLst>
                                      </p:cBhvr>
                                      <p:tavLst>
                                        <p:tav tm="0">
                                          <p:val>
                                            <p:strVal val="#ppt_x"/>
                                          </p:val>
                                        </p:tav>
                                        <p:tav tm="100000">
                                          <p:val>
                                            <p:strVal val="#ppt_x"/>
                                          </p:val>
                                        </p:tav>
                                      </p:tavLst>
                                    </p:anim>
                                    <p:anim calcmode="lin" valueType="num">
                                      <p:cBhvr>
                                        <p:cTn id="5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3B1C9382-B342-44E5-8279-18ACB9158454}"/>
              </a:ext>
            </a:extLst>
          </p:cNvPr>
          <p:cNvPicPr>
            <a:picLocks noChangeAspect="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21851" r="17543"/>
          <a:stretch/>
        </p:blipFill>
        <p:spPr>
          <a:xfrm>
            <a:off x="-1" y="0"/>
            <a:ext cx="9144001" cy="6864131"/>
          </a:xfrm>
          <a:prstGeom prst="rect">
            <a:avLst/>
          </a:prstGeom>
        </p:spPr>
      </p:pic>
      <p:sp>
        <p:nvSpPr>
          <p:cNvPr id="15" name="Rectangle 14">
            <a:extLst>
              <a:ext uri="{FF2B5EF4-FFF2-40B4-BE49-F238E27FC236}">
                <a16:creationId xmlns="" xmlns:a16="http://schemas.microsoft.com/office/drawing/2014/main" id="{ED7EB372-519A-4712-9570-295DE6A541EC}"/>
              </a:ext>
            </a:extLst>
          </p:cNvPr>
          <p:cNvSpPr/>
          <p:nvPr/>
        </p:nvSpPr>
        <p:spPr>
          <a:xfrm>
            <a:off x="0" y="58115"/>
            <a:ext cx="9184866"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CF08A14A-7467-405D-95F8-EBBA0567C493}"/>
              </a:ext>
            </a:extLst>
          </p:cNvPr>
          <p:cNvSpPr/>
          <p:nvPr/>
        </p:nvSpPr>
        <p:spPr>
          <a:xfrm>
            <a:off x="355107" y="284085"/>
            <a:ext cx="4346770" cy="923330"/>
          </a:xfrm>
          <a:prstGeom prst="rect">
            <a:avLst/>
          </a:prstGeom>
        </p:spPr>
        <p:txBody>
          <a:bodyPr wrap="square">
            <a:spAutoFit/>
          </a:bodyPr>
          <a:lstStyle/>
          <a:p>
            <a:r>
              <a:rPr lang="en-US" sz="5400" spc="600" dirty="0">
                <a:solidFill>
                  <a:schemeClr val="bg1"/>
                </a:solidFill>
                <a:latin typeface="+mj-lt"/>
              </a:rPr>
              <a:t>Thank You</a:t>
            </a:r>
          </a:p>
        </p:txBody>
      </p:sp>
      <p:sp>
        <p:nvSpPr>
          <p:cNvPr id="2" name="Rectangle 1">
            <a:extLst>
              <a:ext uri="{FF2B5EF4-FFF2-40B4-BE49-F238E27FC236}">
                <a16:creationId xmlns="" xmlns:a16="http://schemas.microsoft.com/office/drawing/2014/main" id="{C5006FF5-8753-43AC-8698-0F09BB64A13F}"/>
              </a:ext>
            </a:extLst>
          </p:cNvPr>
          <p:cNvSpPr/>
          <p:nvPr/>
        </p:nvSpPr>
        <p:spPr>
          <a:xfrm>
            <a:off x="229844" y="2367636"/>
            <a:ext cx="3108160" cy="461665"/>
          </a:xfrm>
          <a:prstGeom prst="rect">
            <a:avLst/>
          </a:prstGeom>
        </p:spPr>
        <p:txBody>
          <a:bodyPr wrap="square">
            <a:spAutoFit/>
          </a:bodyPr>
          <a:lstStyle/>
          <a:p>
            <a:r>
              <a:rPr lang="en-US" sz="2400" spc="300" dirty="0">
                <a:solidFill>
                  <a:schemeClr val="bg2"/>
                </a:solidFill>
                <a:latin typeface="+mj-lt"/>
              </a:rPr>
              <a:t>Mike Bentley</a:t>
            </a:r>
          </a:p>
        </p:txBody>
      </p:sp>
      <p:sp>
        <p:nvSpPr>
          <p:cNvPr id="3" name="Rectangle 2">
            <a:extLst>
              <a:ext uri="{FF2B5EF4-FFF2-40B4-BE49-F238E27FC236}">
                <a16:creationId xmlns="" xmlns:a16="http://schemas.microsoft.com/office/drawing/2014/main" id="{79BBD766-5F0A-4529-8FF3-E81C57434D2F}"/>
              </a:ext>
            </a:extLst>
          </p:cNvPr>
          <p:cNvSpPr/>
          <p:nvPr/>
        </p:nvSpPr>
        <p:spPr>
          <a:xfrm>
            <a:off x="973610" y="2806317"/>
            <a:ext cx="3857190" cy="978729"/>
          </a:xfrm>
          <a:prstGeom prst="rect">
            <a:avLst/>
          </a:prstGeom>
        </p:spPr>
        <p:txBody>
          <a:bodyPr wrap="square">
            <a:spAutoFit/>
          </a:bodyPr>
          <a:lstStyle/>
          <a:p>
            <a:pPr>
              <a:lnSpc>
                <a:spcPct val="120000"/>
              </a:lnSpc>
            </a:pPr>
            <a:r>
              <a:rPr lang="en-US" sz="2400" dirty="0">
                <a:solidFill>
                  <a:schemeClr val="bg2"/>
                </a:solidFill>
              </a:rPr>
              <a:t>+852 9736 2218</a:t>
            </a:r>
          </a:p>
          <a:p>
            <a:pPr>
              <a:lnSpc>
                <a:spcPct val="120000"/>
              </a:lnSpc>
            </a:pPr>
            <a:r>
              <a:rPr lang="en-US" sz="2400" dirty="0">
                <a:solidFill>
                  <a:schemeClr val="bg2"/>
                </a:solidFill>
              </a:rPr>
              <a:t>mike@citylifeproperty.com</a:t>
            </a:r>
          </a:p>
        </p:txBody>
      </p:sp>
      <p:cxnSp>
        <p:nvCxnSpPr>
          <p:cNvPr id="5" name="Straight Connector 4">
            <a:extLst>
              <a:ext uri="{FF2B5EF4-FFF2-40B4-BE49-F238E27FC236}">
                <a16:creationId xmlns="" xmlns:a16="http://schemas.microsoft.com/office/drawing/2014/main" id="{FBA6B2E2-F4C5-4602-988E-4E37D5A72091}"/>
              </a:ext>
            </a:extLst>
          </p:cNvPr>
          <p:cNvCxnSpPr>
            <a:cxnSpLocks/>
          </p:cNvCxnSpPr>
          <p:nvPr/>
        </p:nvCxnSpPr>
        <p:spPr>
          <a:xfrm>
            <a:off x="614271" y="4240095"/>
            <a:ext cx="0" cy="90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Graphic 13">
            <a:extLst>
              <a:ext uri="{FF2B5EF4-FFF2-40B4-BE49-F238E27FC236}">
                <a16:creationId xmlns="" xmlns:a16="http://schemas.microsoft.com/office/drawing/2014/main" id="{17E98EB5-BE9B-4D75-AE15-6541F4DF020E}"/>
              </a:ext>
            </a:extLst>
          </p:cNvPr>
          <p:cNvSpPr/>
          <p:nvPr/>
        </p:nvSpPr>
        <p:spPr>
          <a:xfrm>
            <a:off x="522633" y="2801381"/>
            <a:ext cx="400205" cy="455938"/>
          </a:xfrm>
          <a:custGeom>
            <a:avLst/>
            <a:gdLst>
              <a:gd name="connsiteX0" fmla="*/ 613411 w 1495425"/>
              <a:gd name="connsiteY0" fmla="*/ 251116 h 1495425"/>
              <a:gd name="connsiteX1" fmla="*/ 613411 w 1495425"/>
              <a:gd name="connsiteY1" fmla="*/ 474572 h 1495425"/>
              <a:gd name="connsiteX2" fmla="*/ 508255 w 1495425"/>
              <a:gd name="connsiteY2" fmla="*/ 579728 h 1495425"/>
              <a:gd name="connsiteX3" fmla="*/ 915734 w 1495425"/>
              <a:gd name="connsiteY3" fmla="*/ 993780 h 1495425"/>
              <a:gd name="connsiteX4" fmla="*/ 1020890 w 1495425"/>
              <a:gd name="connsiteY4" fmla="*/ 882052 h 1495425"/>
              <a:gd name="connsiteX5" fmla="*/ 1244347 w 1495425"/>
              <a:gd name="connsiteY5" fmla="*/ 882052 h 1495425"/>
              <a:gd name="connsiteX6" fmla="*/ 1415225 w 1495425"/>
              <a:gd name="connsiteY6" fmla="*/ 1052930 h 1495425"/>
              <a:gd name="connsiteX7" fmla="*/ 1415225 w 1495425"/>
              <a:gd name="connsiteY7" fmla="*/ 1276387 h 1495425"/>
              <a:gd name="connsiteX8" fmla="*/ 1244347 w 1495425"/>
              <a:gd name="connsiteY8" fmla="*/ 1440693 h 1495425"/>
              <a:gd name="connsiteX9" fmla="*/ 54770 w 1495425"/>
              <a:gd name="connsiteY9" fmla="*/ 251116 h 1495425"/>
              <a:gd name="connsiteX10" fmla="*/ 225648 w 1495425"/>
              <a:gd name="connsiteY10" fmla="*/ 86809 h 1495425"/>
              <a:gd name="connsiteX11" fmla="*/ 449105 w 1495425"/>
              <a:gd name="connsiteY11" fmla="*/ 86809 h 1495425"/>
              <a:gd name="connsiteX12" fmla="*/ 613411 w 1495425"/>
              <a:gd name="connsiteY12" fmla="*/ 251116 h 1495425"/>
              <a:gd name="connsiteX13" fmla="*/ 863156 w 1495425"/>
              <a:gd name="connsiteY13" fmla="*/ 86809 h 1495425"/>
              <a:gd name="connsiteX14" fmla="*/ 889445 w 1495425"/>
              <a:gd name="connsiteY14" fmla="*/ 1370 h 1495425"/>
              <a:gd name="connsiteX15" fmla="*/ 1494092 w 1495425"/>
              <a:gd name="connsiteY15" fmla="*/ 606017 h 1495425"/>
              <a:gd name="connsiteX16" fmla="*/ 1408653 w 1495425"/>
              <a:gd name="connsiteY16" fmla="*/ 632306 h 1495425"/>
              <a:gd name="connsiteX17" fmla="*/ 863156 w 1495425"/>
              <a:gd name="connsiteY17" fmla="*/ 86809 h 1495425"/>
              <a:gd name="connsiteX18" fmla="*/ 810578 w 1495425"/>
              <a:gd name="connsiteY18" fmla="*/ 290549 h 1495425"/>
              <a:gd name="connsiteX19" fmla="*/ 836867 w 1495425"/>
              <a:gd name="connsiteY19" fmla="*/ 205110 h 1495425"/>
              <a:gd name="connsiteX20" fmla="*/ 1290353 w 1495425"/>
              <a:gd name="connsiteY20" fmla="*/ 665167 h 1495425"/>
              <a:gd name="connsiteX21" fmla="*/ 1204913 w 1495425"/>
              <a:gd name="connsiteY21" fmla="*/ 684884 h 1495425"/>
              <a:gd name="connsiteX22" fmla="*/ 810578 w 1495425"/>
              <a:gd name="connsiteY22" fmla="*/ 290549 h 1495425"/>
              <a:gd name="connsiteX23" fmla="*/ 554261 w 1495425"/>
              <a:gd name="connsiteY23" fmla="*/ 310266 h 1495425"/>
              <a:gd name="connsiteX24" fmla="*/ 383382 w 1495425"/>
              <a:gd name="connsiteY24" fmla="*/ 145960 h 1495425"/>
              <a:gd name="connsiteX25" fmla="*/ 284798 w 1495425"/>
              <a:gd name="connsiteY25" fmla="*/ 145960 h 1495425"/>
              <a:gd name="connsiteX26" fmla="*/ 120492 w 1495425"/>
              <a:gd name="connsiteY26" fmla="*/ 310266 h 1495425"/>
              <a:gd name="connsiteX27" fmla="*/ 1185197 w 1495425"/>
              <a:gd name="connsiteY27" fmla="*/ 1374970 h 1495425"/>
              <a:gd name="connsiteX28" fmla="*/ 1349503 w 1495425"/>
              <a:gd name="connsiteY28" fmla="*/ 1210664 h 1495425"/>
              <a:gd name="connsiteX29" fmla="*/ 1356075 w 1495425"/>
              <a:gd name="connsiteY29" fmla="*/ 1112080 h 1495425"/>
              <a:gd name="connsiteX30" fmla="*/ 1185197 w 1495425"/>
              <a:gd name="connsiteY30" fmla="*/ 947774 h 1495425"/>
              <a:gd name="connsiteX31" fmla="*/ 1086613 w 1495425"/>
              <a:gd name="connsiteY31" fmla="*/ 947774 h 1495425"/>
              <a:gd name="connsiteX32" fmla="*/ 955168 w 1495425"/>
              <a:gd name="connsiteY32" fmla="*/ 1072647 h 1495425"/>
              <a:gd name="connsiteX33" fmla="*/ 909162 w 1495425"/>
              <a:gd name="connsiteY33" fmla="*/ 1085791 h 1495425"/>
              <a:gd name="connsiteX34" fmla="*/ 416243 w 1495425"/>
              <a:gd name="connsiteY34" fmla="*/ 592873 h 1495425"/>
              <a:gd name="connsiteX35" fmla="*/ 422816 w 1495425"/>
              <a:gd name="connsiteY35" fmla="*/ 540295 h 1495425"/>
              <a:gd name="connsiteX36" fmla="*/ 554261 w 1495425"/>
              <a:gd name="connsiteY36" fmla="*/ 415422 h 1495425"/>
              <a:gd name="connsiteX37" fmla="*/ 554261 w 1495425"/>
              <a:gd name="connsiteY37" fmla="*/ 310266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5425" h="1495425">
                <a:moveTo>
                  <a:pt x="613411" y="251116"/>
                </a:moveTo>
                <a:cubicBezTo>
                  <a:pt x="672561" y="310266"/>
                  <a:pt x="672561" y="415422"/>
                  <a:pt x="613411" y="474572"/>
                </a:cubicBezTo>
                <a:lnTo>
                  <a:pt x="508255" y="579728"/>
                </a:lnTo>
                <a:cubicBezTo>
                  <a:pt x="587122" y="750607"/>
                  <a:pt x="751428" y="908341"/>
                  <a:pt x="915734" y="993780"/>
                </a:cubicBezTo>
                <a:lnTo>
                  <a:pt x="1020890" y="882052"/>
                </a:lnTo>
                <a:cubicBezTo>
                  <a:pt x="1086613" y="822901"/>
                  <a:pt x="1185197" y="822901"/>
                  <a:pt x="1244347" y="882052"/>
                </a:cubicBezTo>
                <a:lnTo>
                  <a:pt x="1415225" y="1052930"/>
                </a:lnTo>
                <a:cubicBezTo>
                  <a:pt x="1474376" y="1112080"/>
                  <a:pt x="1474376" y="1210664"/>
                  <a:pt x="1415225" y="1276387"/>
                </a:cubicBezTo>
                <a:lnTo>
                  <a:pt x="1244347" y="1440693"/>
                </a:lnTo>
                <a:cubicBezTo>
                  <a:pt x="922307" y="1769305"/>
                  <a:pt x="-267271" y="573156"/>
                  <a:pt x="54770" y="251116"/>
                </a:cubicBezTo>
                <a:lnTo>
                  <a:pt x="225648" y="86809"/>
                </a:lnTo>
                <a:cubicBezTo>
                  <a:pt x="284798" y="21087"/>
                  <a:pt x="383382" y="21087"/>
                  <a:pt x="449105" y="86809"/>
                </a:cubicBezTo>
                <a:lnTo>
                  <a:pt x="613411" y="251116"/>
                </a:lnTo>
                <a:close/>
                <a:moveTo>
                  <a:pt x="863156" y="86809"/>
                </a:moveTo>
                <a:cubicBezTo>
                  <a:pt x="810578" y="73665"/>
                  <a:pt x="830295" y="-11774"/>
                  <a:pt x="889445" y="1370"/>
                </a:cubicBezTo>
                <a:cubicBezTo>
                  <a:pt x="1185197" y="80237"/>
                  <a:pt x="1415225" y="310266"/>
                  <a:pt x="1494092" y="606017"/>
                </a:cubicBezTo>
                <a:cubicBezTo>
                  <a:pt x="1507237" y="665167"/>
                  <a:pt x="1428370" y="684884"/>
                  <a:pt x="1408653" y="632306"/>
                </a:cubicBezTo>
                <a:cubicBezTo>
                  <a:pt x="1342931" y="369416"/>
                  <a:pt x="1132619" y="159104"/>
                  <a:pt x="863156" y="86809"/>
                </a:cubicBezTo>
                <a:close/>
                <a:moveTo>
                  <a:pt x="810578" y="290549"/>
                </a:moveTo>
                <a:cubicBezTo>
                  <a:pt x="758000" y="277405"/>
                  <a:pt x="777717" y="191965"/>
                  <a:pt x="836867" y="205110"/>
                </a:cubicBezTo>
                <a:cubicBezTo>
                  <a:pt x="1060324" y="264260"/>
                  <a:pt x="1231202" y="441711"/>
                  <a:pt x="1290353" y="665167"/>
                </a:cubicBezTo>
                <a:cubicBezTo>
                  <a:pt x="1310069" y="717745"/>
                  <a:pt x="1224630" y="744034"/>
                  <a:pt x="1204913" y="684884"/>
                </a:cubicBezTo>
                <a:cubicBezTo>
                  <a:pt x="1158908" y="494289"/>
                  <a:pt x="1007746" y="343127"/>
                  <a:pt x="810578" y="290549"/>
                </a:cubicBezTo>
                <a:close/>
                <a:moveTo>
                  <a:pt x="554261" y="310266"/>
                </a:moveTo>
                <a:lnTo>
                  <a:pt x="383382" y="145960"/>
                </a:lnTo>
                <a:cubicBezTo>
                  <a:pt x="357093" y="119671"/>
                  <a:pt x="311087" y="119671"/>
                  <a:pt x="284798" y="145960"/>
                </a:cubicBezTo>
                <a:lnTo>
                  <a:pt x="120492" y="310266"/>
                </a:lnTo>
                <a:cubicBezTo>
                  <a:pt x="-122681" y="553439"/>
                  <a:pt x="942023" y="1618144"/>
                  <a:pt x="1185197" y="1374970"/>
                </a:cubicBezTo>
                <a:lnTo>
                  <a:pt x="1349503" y="1210664"/>
                </a:lnTo>
                <a:cubicBezTo>
                  <a:pt x="1375792" y="1184375"/>
                  <a:pt x="1382364" y="1138369"/>
                  <a:pt x="1356075" y="1112080"/>
                </a:cubicBezTo>
                <a:lnTo>
                  <a:pt x="1185197" y="947774"/>
                </a:lnTo>
                <a:cubicBezTo>
                  <a:pt x="1158908" y="914913"/>
                  <a:pt x="1112902" y="914913"/>
                  <a:pt x="1086613" y="947774"/>
                </a:cubicBezTo>
                <a:lnTo>
                  <a:pt x="955168" y="1072647"/>
                </a:lnTo>
                <a:cubicBezTo>
                  <a:pt x="942023" y="1085791"/>
                  <a:pt x="922307" y="1092364"/>
                  <a:pt x="909162" y="1085791"/>
                </a:cubicBezTo>
                <a:cubicBezTo>
                  <a:pt x="705422" y="993780"/>
                  <a:pt x="508255" y="796612"/>
                  <a:pt x="416243" y="592873"/>
                </a:cubicBezTo>
                <a:cubicBezTo>
                  <a:pt x="403099" y="579728"/>
                  <a:pt x="409671" y="553439"/>
                  <a:pt x="422816" y="540295"/>
                </a:cubicBezTo>
                <a:lnTo>
                  <a:pt x="554261" y="415422"/>
                </a:lnTo>
                <a:cubicBezTo>
                  <a:pt x="580550" y="382561"/>
                  <a:pt x="580550" y="336555"/>
                  <a:pt x="554261" y="310266"/>
                </a:cubicBezTo>
                <a:close/>
              </a:path>
            </a:pathLst>
          </a:custGeom>
          <a:solidFill>
            <a:schemeClr val="accent2"/>
          </a:solidFill>
          <a:ln w="6572" cap="flat">
            <a:noFill/>
            <a:prstDash val="solid"/>
            <a:miter/>
          </a:ln>
        </p:spPr>
        <p:txBody>
          <a:bodyPr rtlCol="0" anchor="ctr"/>
          <a:lstStyle/>
          <a:p>
            <a:endParaRPr lang="en-US"/>
          </a:p>
        </p:txBody>
      </p:sp>
      <p:grpSp>
        <p:nvGrpSpPr>
          <p:cNvPr id="23" name="Group 22">
            <a:extLst>
              <a:ext uri="{FF2B5EF4-FFF2-40B4-BE49-F238E27FC236}">
                <a16:creationId xmlns="" xmlns:a16="http://schemas.microsoft.com/office/drawing/2014/main" id="{C3096159-38F8-4A44-9370-B573DC4B1C82}"/>
              </a:ext>
            </a:extLst>
          </p:cNvPr>
          <p:cNvGrpSpPr/>
          <p:nvPr/>
        </p:nvGrpSpPr>
        <p:grpSpPr>
          <a:xfrm>
            <a:off x="355108" y="3364637"/>
            <a:ext cx="618502" cy="355107"/>
            <a:chOff x="6552179" y="4650281"/>
            <a:chExt cx="2916323" cy="1934058"/>
          </a:xfrm>
          <a:solidFill>
            <a:schemeClr val="accent2"/>
          </a:solidFill>
        </p:grpSpPr>
        <p:sp>
          <p:nvSpPr>
            <p:cNvPr id="19" name="Freeform: Shape 18">
              <a:extLst>
                <a:ext uri="{FF2B5EF4-FFF2-40B4-BE49-F238E27FC236}">
                  <a16:creationId xmlns="" xmlns:a16="http://schemas.microsoft.com/office/drawing/2014/main" id="{31AB9E5C-BC47-4E33-875B-621D6F765235}"/>
                </a:ext>
              </a:extLst>
            </p:cNvPr>
            <p:cNvSpPr/>
            <p:nvPr/>
          </p:nvSpPr>
          <p:spPr>
            <a:xfrm>
              <a:off x="6552446" y="4650281"/>
              <a:ext cx="2914650" cy="1933575"/>
            </a:xfrm>
            <a:custGeom>
              <a:avLst/>
              <a:gdLst>
                <a:gd name="connsiteX0" fmla="*/ 2851042 w 2914650"/>
                <a:gd name="connsiteY0" fmla="*/ 1804156 h 1933575"/>
                <a:gd name="connsiteX1" fmla="*/ 2574350 w 2914650"/>
                <a:gd name="connsiteY1" fmla="*/ 1804156 h 1933575"/>
                <a:gd name="connsiteX2" fmla="*/ 1907267 w 2914650"/>
                <a:gd name="connsiteY2" fmla="*/ 1804156 h 1933575"/>
                <a:gd name="connsiteX3" fmla="*/ 1103481 w 2914650"/>
                <a:gd name="connsiteY3" fmla="*/ 1804156 h 1933575"/>
                <a:gd name="connsiteX4" fmla="*/ 408794 w 2914650"/>
                <a:gd name="connsiteY4" fmla="*/ 1804156 h 1933575"/>
                <a:gd name="connsiteX5" fmla="*/ 179422 w 2914650"/>
                <a:gd name="connsiteY5" fmla="*/ 1804156 h 1933575"/>
                <a:gd name="connsiteX6" fmla="*/ 70323 w 2914650"/>
                <a:gd name="connsiteY6" fmla="*/ 1804156 h 1933575"/>
                <a:gd name="connsiteX7" fmla="*/ 65722 w 2914650"/>
                <a:gd name="connsiteY7" fmla="*/ 1804156 h 1933575"/>
                <a:gd name="connsiteX8" fmla="*/ 131445 w 2914650"/>
                <a:gd name="connsiteY8" fmla="*/ 1869878 h 1933575"/>
                <a:gd name="connsiteX9" fmla="*/ 131445 w 2914650"/>
                <a:gd name="connsiteY9" fmla="*/ 1259316 h 1933575"/>
                <a:gd name="connsiteX10" fmla="*/ 131445 w 2914650"/>
                <a:gd name="connsiteY10" fmla="*/ 290566 h 1933575"/>
                <a:gd name="connsiteX11" fmla="*/ 131445 w 2914650"/>
                <a:gd name="connsiteY11" fmla="*/ 67767 h 1933575"/>
                <a:gd name="connsiteX12" fmla="*/ 65722 w 2914650"/>
                <a:gd name="connsiteY12" fmla="*/ 133490 h 1933575"/>
                <a:gd name="connsiteX13" fmla="*/ 342414 w 2914650"/>
                <a:gd name="connsiteY13" fmla="*/ 133490 h 1933575"/>
                <a:gd name="connsiteX14" fmla="*/ 1009498 w 2914650"/>
                <a:gd name="connsiteY14" fmla="*/ 133490 h 1933575"/>
                <a:gd name="connsiteX15" fmla="*/ 1813284 w 2914650"/>
                <a:gd name="connsiteY15" fmla="*/ 133490 h 1933575"/>
                <a:gd name="connsiteX16" fmla="*/ 2507971 w 2914650"/>
                <a:gd name="connsiteY16" fmla="*/ 133490 h 1933575"/>
                <a:gd name="connsiteX17" fmla="*/ 2737342 w 2914650"/>
                <a:gd name="connsiteY17" fmla="*/ 133490 h 1933575"/>
                <a:gd name="connsiteX18" fmla="*/ 2846442 w 2914650"/>
                <a:gd name="connsiteY18" fmla="*/ 133490 h 1933575"/>
                <a:gd name="connsiteX19" fmla="*/ 2851042 w 2914650"/>
                <a:gd name="connsiteY19" fmla="*/ 133490 h 1933575"/>
                <a:gd name="connsiteX20" fmla="*/ 2785320 w 2914650"/>
                <a:gd name="connsiteY20" fmla="*/ 67767 h 1933575"/>
                <a:gd name="connsiteX21" fmla="*/ 2785320 w 2914650"/>
                <a:gd name="connsiteY21" fmla="*/ 678329 h 1933575"/>
                <a:gd name="connsiteX22" fmla="*/ 2785320 w 2914650"/>
                <a:gd name="connsiteY22" fmla="*/ 1647079 h 1933575"/>
                <a:gd name="connsiteX23" fmla="*/ 2785320 w 2914650"/>
                <a:gd name="connsiteY23" fmla="*/ 1869878 h 1933575"/>
                <a:gd name="connsiteX24" fmla="*/ 2916765 w 2914650"/>
                <a:gd name="connsiteY24" fmla="*/ 1869878 h 1933575"/>
                <a:gd name="connsiteX25" fmla="*/ 2916765 w 2914650"/>
                <a:gd name="connsiteY25" fmla="*/ 1259316 h 1933575"/>
                <a:gd name="connsiteX26" fmla="*/ 2916765 w 2914650"/>
                <a:gd name="connsiteY26" fmla="*/ 290566 h 1933575"/>
                <a:gd name="connsiteX27" fmla="*/ 2916765 w 2914650"/>
                <a:gd name="connsiteY27" fmla="*/ 67767 h 1933575"/>
                <a:gd name="connsiteX28" fmla="*/ 2851042 w 2914650"/>
                <a:gd name="connsiteY28" fmla="*/ 2045 h 1933575"/>
                <a:gd name="connsiteX29" fmla="*/ 2574350 w 2914650"/>
                <a:gd name="connsiteY29" fmla="*/ 2045 h 1933575"/>
                <a:gd name="connsiteX30" fmla="*/ 1907267 w 2914650"/>
                <a:gd name="connsiteY30" fmla="*/ 2045 h 1933575"/>
                <a:gd name="connsiteX31" fmla="*/ 1103481 w 2914650"/>
                <a:gd name="connsiteY31" fmla="*/ 2045 h 1933575"/>
                <a:gd name="connsiteX32" fmla="*/ 408794 w 2914650"/>
                <a:gd name="connsiteY32" fmla="*/ 2045 h 1933575"/>
                <a:gd name="connsiteX33" fmla="*/ 70323 w 2914650"/>
                <a:gd name="connsiteY33" fmla="*/ 2045 h 1933575"/>
                <a:gd name="connsiteX34" fmla="*/ 65722 w 2914650"/>
                <a:gd name="connsiteY34" fmla="*/ 2045 h 1933575"/>
                <a:gd name="connsiteX35" fmla="*/ 0 w 2914650"/>
                <a:gd name="connsiteY35" fmla="*/ 67767 h 1933575"/>
                <a:gd name="connsiteX36" fmla="*/ 0 w 2914650"/>
                <a:gd name="connsiteY36" fmla="*/ 678329 h 1933575"/>
                <a:gd name="connsiteX37" fmla="*/ 0 w 2914650"/>
                <a:gd name="connsiteY37" fmla="*/ 1647079 h 1933575"/>
                <a:gd name="connsiteX38" fmla="*/ 0 w 2914650"/>
                <a:gd name="connsiteY38" fmla="*/ 1869878 h 1933575"/>
                <a:gd name="connsiteX39" fmla="*/ 65722 w 2914650"/>
                <a:gd name="connsiteY39" fmla="*/ 1935601 h 1933575"/>
                <a:gd name="connsiteX40" fmla="*/ 342414 w 2914650"/>
                <a:gd name="connsiteY40" fmla="*/ 1935601 h 1933575"/>
                <a:gd name="connsiteX41" fmla="*/ 1009498 w 2914650"/>
                <a:gd name="connsiteY41" fmla="*/ 1935601 h 1933575"/>
                <a:gd name="connsiteX42" fmla="*/ 1813284 w 2914650"/>
                <a:gd name="connsiteY42" fmla="*/ 1935601 h 1933575"/>
                <a:gd name="connsiteX43" fmla="*/ 2507971 w 2914650"/>
                <a:gd name="connsiteY43" fmla="*/ 1935601 h 1933575"/>
                <a:gd name="connsiteX44" fmla="*/ 2846442 w 2914650"/>
                <a:gd name="connsiteY44" fmla="*/ 1935601 h 1933575"/>
                <a:gd name="connsiteX45" fmla="*/ 2851042 w 2914650"/>
                <a:gd name="connsiteY45" fmla="*/ 1935601 h 1933575"/>
                <a:gd name="connsiteX46" fmla="*/ 2851042 w 2914650"/>
                <a:gd name="connsiteY46" fmla="*/ 1804156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14650" h="1933575">
                  <a:moveTo>
                    <a:pt x="2851042" y="1804156"/>
                  </a:moveTo>
                  <a:cubicBezTo>
                    <a:pt x="2759031" y="1804156"/>
                    <a:pt x="2667019" y="1804156"/>
                    <a:pt x="2574350" y="1804156"/>
                  </a:cubicBezTo>
                  <a:cubicBezTo>
                    <a:pt x="2352208" y="1804156"/>
                    <a:pt x="2129409" y="1804156"/>
                    <a:pt x="1907267" y="1804156"/>
                  </a:cubicBezTo>
                  <a:cubicBezTo>
                    <a:pt x="1639119" y="1804156"/>
                    <a:pt x="1371629" y="1804156"/>
                    <a:pt x="1103481" y="1804156"/>
                  </a:cubicBezTo>
                  <a:cubicBezTo>
                    <a:pt x="872138" y="1804156"/>
                    <a:pt x="640137" y="1804156"/>
                    <a:pt x="408794" y="1804156"/>
                  </a:cubicBezTo>
                  <a:cubicBezTo>
                    <a:pt x="332556" y="1804156"/>
                    <a:pt x="255661" y="1804156"/>
                    <a:pt x="179422" y="1804156"/>
                  </a:cubicBezTo>
                  <a:cubicBezTo>
                    <a:pt x="143932" y="1804156"/>
                    <a:pt x="105813" y="1800870"/>
                    <a:pt x="70323" y="1804156"/>
                  </a:cubicBezTo>
                  <a:cubicBezTo>
                    <a:pt x="69009" y="1804156"/>
                    <a:pt x="67037" y="1804156"/>
                    <a:pt x="65722" y="1804156"/>
                  </a:cubicBezTo>
                  <a:cubicBezTo>
                    <a:pt x="87411" y="1825844"/>
                    <a:pt x="109757" y="1848190"/>
                    <a:pt x="131445" y="1869878"/>
                  </a:cubicBezTo>
                  <a:cubicBezTo>
                    <a:pt x="131445" y="1666139"/>
                    <a:pt x="131445" y="1463056"/>
                    <a:pt x="131445" y="1259316"/>
                  </a:cubicBezTo>
                  <a:cubicBezTo>
                    <a:pt x="131445" y="936619"/>
                    <a:pt x="131445" y="613264"/>
                    <a:pt x="131445" y="290566"/>
                  </a:cubicBezTo>
                  <a:cubicBezTo>
                    <a:pt x="131445" y="216300"/>
                    <a:pt x="131445" y="142034"/>
                    <a:pt x="131445" y="67767"/>
                  </a:cubicBezTo>
                  <a:cubicBezTo>
                    <a:pt x="109757" y="89456"/>
                    <a:pt x="87411" y="111801"/>
                    <a:pt x="65722" y="133490"/>
                  </a:cubicBezTo>
                  <a:cubicBezTo>
                    <a:pt x="157734" y="133490"/>
                    <a:pt x="249745" y="133490"/>
                    <a:pt x="342414" y="133490"/>
                  </a:cubicBezTo>
                  <a:cubicBezTo>
                    <a:pt x="564556" y="133490"/>
                    <a:pt x="787356" y="133490"/>
                    <a:pt x="1009498" y="133490"/>
                  </a:cubicBezTo>
                  <a:cubicBezTo>
                    <a:pt x="1277645" y="133490"/>
                    <a:pt x="1545136" y="133490"/>
                    <a:pt x="1813284" y="133490"/>
                  </a:cubicBezTo>
                  <a:cubicBezTo>
                    <a:pt x="2044627" y="133490"/>
                    <a:pt x="2276628" y="133490"/>
                    <a:pt x="2507971" y="133490"/>
                  </a:cubicBezTo>
                  <a:cubicBezTo>
                    <a:pt x="2584209" y="133490"/>
                    <a:pt x="2661104" y="133490"/>
                    <a:pt x="2737342" y="133490"/>
                  </a:cubicBezTo>
                  <a:cubicBezTo>
                    <a:pt x="2772832" y="133490"/>
                    <a:pt x="2810951" y="136776"/>
                    <a:pt x="2846442" y="133490"/>
                  </a:cubicBezTo>
                  <a:cubicBezTo>
                    <a:pt x="2847756" y="133490"/>
                    <a:pt x="2849728" y="133490"/>
                    <a:pt x="2851042" y="133490"/>
                  </a:cubicBezTo>
                  <a:cubicBezTo>
                    <a:pt x="2829354" y="111801"/>
                    <a:pt x="2807008" y="89456"/>
                    <a:pt x="2785320" y="67767"/>
                  </a:cubicBezTo>
                  <a:cubicBezTo>
                    <a:pt x="2785320" y="271507"/>
                    <a:pt x="2785320" y="474589"/>
                    <a:pt x="2785320" y="678329"/>
                  </a:cubicBezTo>
                  <a:cubicBezTo>
                    <a:pt x="2785320" y="1001027"/>
                    <a:pt x="2785320" y="1324382"/>
                    <a:pt x="2785320" y="1647079"/>
                  </a:cubicBezTo>
                  <a:cubicBezTo>
                    <a:pt x="2785320" y="1721345"/>
                    <a:pt x="2785320" y="1795612"/>
                    <a:pt x="2785320" y="1869878"/>
                  </a:cubicBezTo>
                  <a:cubicBezTo>
                    <a:pt x="2785320" y="1954660"/>
                    <a:pt x="2916765" y="1954660"/>
                    <a:pt x="2916765" y="1869878"/>
                  </a:cubicBezTo>
                  <a:cubicBezTo>
                    <a:pt x="2916765" y="1666139"/>
                    <a:pt x="2916765" y="1463056"/>
                    <a:pt x="2916765" y="1259316"/>
                  </a:cubicBezTo>
                  <a:cubicBezTo>
                    <a:pt x="2916765" y="936619"/>
                    <a:pt x="2916765" y="613264"/>
                    <a:pt x="2916765" y="290566"/>
                  </a:cubicBezTo>
                  <a:cubicBezTo>
                    <a:pt x="2916765" y="216300"/>
                    <a:pt x="2916765" y="142034"/>
                    <a:pt x="2916765" y="67767"/>
                  </a:cubicBezTo>
                  <a:cubicBezTo>
                    <a:pt x="2916765" y="32277"/>
                    <a:pt x="2886532" y="2045"/>
                    <a:pt x="2851042" y="2045"/>
                  </a:cubicBezTo>
                  <a:cubicBezTo>
                    <a:pt x="2759031" y="2045"/>
                    <a:pt x="2667019" y="2045"/>
                    <a:pt x="2574350" y="2045"/>
                  </a:cubicBezTo>
                  <a:cubicBezTo>
                    <a:pt x="2352208" y="2045"/>
                    <a:pt x="2129409" y="2045"/>
                    <a:pt x="1907267" y="2045"/>
                  </a:cubicBezTo>
                  <a:cubicBezTo>
                    <a:pt x="1639119" y="2045"/>
                    <a:pt x="1371629" y="2045"/>
                    <a:pt x="1103481" y="2045"/>
                  </a:cubicBezTo>
                  <a:cubicBezTo>
                    <a:pt x="872138" y="2045"/>
                    <a:pt x="640137" y="2045"/>
                    <a:pt x="408794" y="2045"/>
                  </a:cubicBezTo>
                  <a:cubicBezTo>
                    <a:pt x="296408" y="2045"/>
                    <a:pt x="182709" y="-2556"/>
                    <a:pt x="70323" y="2045"/>
                  </a:cubicBezTo>
                  <a:cubicBezTo>
                    <a:pt x="69009" y="2045"/>
                    <a:pt x="67037" y="2045"/>
                    <a:pt x="65722" y="2045"/>
                  </a:cubicBezTo>
                  <a:cubicBezTo>
                    <a:pt x="30232" y="2045"/>
                    <a:pt x="0" y="32277"/>
                    <a:pt x="0" y="67767"/>
                  </a:cubicBezTo>
                  <a:cubicBezTo>
                    <a:pt x="0" y="271507"/>
                    <a:pt x="0" y="474589"/>
                    <a:pt x="0" y="678329"/>
                  </a:cubicBezTo>
                  <a:cubicBezTo>
                    <a:pt x="0" y="1001027"/>
                    <a:pt x="0" y="1324382"/>
                    <a:pt x="0" y="1647079"/>
                  </a:cubicBezTo>
                  <a:cubicBezTo>
                    <a:pt x="0" y="1721345"/>
                    <a:pt x="0" y="1795612"/>
                    <a:pt x="0" y="1869878"/>
                  </a:cubicBezTo>
                  <a:cubicBezTo>
                    <a:pt x="0" y="1905368"/>
                    <a:pt x="30232" y="1935601"/>
                    <a:pt x="65722" y="1935601"/>
                  </a:cubicBezTo>
                  <a:cubicBezTo>
                    <a:pt x="157734" y="1935601"/>
                    <a:pt x="249745" y="1935601"/>
                    <a:pt x="342414" y="1935601"/>
                  </a:cubicBezTo>
                  <a:cubicBezTo>
                    <a:pt x="564556" y="1935601"/>
                    <a:pt x="787356" y="1935601"/>
                    <a:pt x="1009498" y="1935601"/>
                  </a:cubicBezTo>
                  <a:cubicBezTo>
                    <a:pt x="1277645" y="1935601"/>
                    <a:pt x="1545136" y="1935601"/>
                    <a:pt x="1813284" y="1935601"/>
                  </a:cubicBezTo>
                  <a:cubicBezTo>
                    <a:pt x="2044627" y="1935601"/>
                    <a:pt x="2276628" y="1935601"/>
                    <a:pt x="2507971" y="1935601"/>
                  </a:cubicBezTo>
                  <a:cubicBezTo>
                    <a:pt x="2620356" y="1935601"/>
                    <a:pt x="2734056" y="1940201"/>
                    <a:pt x="2846442" y="1935601"/>
                  </a:cubicBezTo>
                  <a:cubicBezTo>
                    <a:pt x="2847756" y="1935601"/>
                    <a:pt x="2849728" y="1935601"/>
                    <a:pt x="2851042" y="1935601"/>
                  </a:cubicBezTo>
                  <a:cubicBezTo>
                    <a:pt x="2935824" y="1935601"/>
                    <a:pt x="2935824" y="1804156"/>
                    <a:pt x="2851042" y="1804156"/>
                  </a:cubicBezTo>
                  <a:close/>
                </a:path>
              </a:pathLst>
            </a:custGeom>
            <a:grpFill/>
            <a:ln w="6572" cap="flat">
              <a:noFill/>
              <a:prstDash val="solid"/>
              <a:miter/>
            </a:ln>
          </p:spPr>
          <p:txBody>
            <a:bodyPr rtlCol="0" anchor="ctr"/>
            <a:lstStyle/>
            <a:p>
              <a:endParaRPr lang="en-US"/>
            </a:p>
          </p:txBody>
        </p:sp>
        <p:sp>
          <p:nvSpPr>
            <p:cNvPr id="20" name="Freeform: Shape 19">
              <a:extLst>
                <a:ext uri="{FF2B5EF4-FFF2-40B4-BE49-F238E27FC236}">
                  <a16:creationId xmlns="" xmlns:a16="http://schemas.microsoft.com/office/drawing/2014/main" id="{0AF76984-3C30-411C-B0AB-016157E1980E}"/>
                </a:ext>
              </a:extLst>
            </p:cNvPr>
            <p:cNvSpPr/>
            <p:nvPr/>
          </p:nvSpPr>
          <p:spPr>
            <a:xfrm>
              <a:off x="6553852" y="4650651"/>
              <a:ext cx="2914650" cy="1000125"/>
            </a:xfrm>
            <a:custGeom>
              <a:avLst/>
              <a:gdLst>
                <a:gd name="connsiteX0" fmla="*/ 30798 w 2914650"/>
                <a:gd name="connsiteY0" fmla="*/ 123919 h 1000125"/>
                <a:gd name="connsiteX1" fmla="*/ 502686 w 2914650"/>
                <a:gd name="connsiteY1" fmla="*/ 419013 h 1000125"/>
                <a:gd name="connsiteX2" fmla="*/ 1251265 w 2914650"/>
                <a:gd name="connsiteY2" fmla="*/ 887614 h 1000125"/>
                <a:gd name="connsiteX3" fmla="*/ 1424115 w 2914650"/>
                <a:gd name="connsiteY3" fmla="*/ 995399 h 1000125"/>
                <a:gd name="connsiteX4" fmla="*/ 1490495 w 2914650"/>
                <a:gd name="connsiteY4" fmla="*/ 995399 h 1000125"/>
                <a:gd name="connsiteX5" fmla="*/ 1962383 w 2914650"/>
                <a:gd name="connsiteY5" fmla="*/ 700305 h 1000125"/>
                <a:gd name="connsiteX6" fmla="*/ 2710962 w 2914650"/>
                <a:gd name="connsiteY6" fmla="*/ 231704 h 1000125"/>
                <a:gd name="connsiteX7" fmla="*/ 2883812 w 2914650"/>
                <a:gd name="connsiteY7" fmla="*/ 123919 h 1000125"/>
                <a:gd name="connsiteX8" fmla="*/ 2817432 w 2914650"/>
                <a:gd name="connsiteY8" fmla="*/ 10219 h 1000125"/>
                <a:gd name="connsiteX9" fmla="*/ 2345545 w 2914650"/>
                <a:gd name="connsiteY9" fmla="*/ 305313 h 1000125"/>
                <a:gd name="connsiteX10" fmla="*/ 1596965 w 2914650"/>
                <a:gd name="connsiteY10" fmla="*/ 773914 h 1000125"/>
                <a:gd name="connsiteX11" fmla="*/ 1424115 w 2914650"/>
                <a:gd name="connsiteY11" fmla="*/ 881699 h 1000125"/>
                <a:gd name="connsiteX12" fmla="*/ 1490495 w 2914650"/>
                <a:gd name="connsiteY12" fmla="*/ 881699 h 1000125"/>
                <a:gd name="connsiteX13" fmla="*/ 1018607 w 2914650"/>
                <a:gd name="connsiteY13" fmla="*/ 586605 h 1000125"/>
                <a:gd name="connsiteX14" fmla="*/ 270028 w 2914650"/>
                <a:gd name="connsiteY14" fmla="*/ 118004 h 1000125"/>
                <a:gd name="connsiteX15" fmla="*/ 97178 w 2914650"/>
                <a:gd name="connsiteY15" fmla="*/ 10219 h 1000125"/>
                <a:gd name="connsiteX16" fmla="*/ 30798 w 2914650"/>
                <a:gd name="connsiteY16" fmla="*/ 123919 h 1000125"/>
                <a:gd name="connsiteX17" fmla="*/ 30798 w 2914650"/>
                <a:gd name="connsiteY17" fmla="*/ 123919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650" h="1000125">
                  <a:moveTo>
                    <a:pt x="30798" y="123919"/>
                  </a:moveTo>
                  <a:cubicBezTo>
                    <a:pt x="187875" y="222503"/>
                    <a:pt x="344952" y="320429"/>
                    <a:pt x="502686" y="419013"/>
                  </a:cubicBezTo>
                  <a:cubicBezTo>
                    <a:pt x="752431" y="575433"/>
                    <a:pt x="1001520" y="731195"/>
                    <a:pt x="1251265" y="887614"/>
                  </a:cubicBezTo>
                  <a:cubicBezTo>
                    <a:pt x="1309101" y="923762"/>
                    <a:pt x="1366279" y="959909"/>
                    <a:pt x="1424115" y="995399"/>
                  </a:cubicBezTo>
                  <a:cubicBezTo>
                    <a:pt x="1443175" y="1007229"/>
                    <a:pt x="1471435" y="1007229"/>
                    <a:pt x="1490495" y="995399"/>
                  </a:cubicBezTo>
                  <a:cubicBezTo>
                    <a:pt x="1647572" y="896816"/>
                    <a:pt x="1804649" y="798889"/>
                    <a:pt x="1962383" y="700305"/>
                  </a:cubicBezTo>
                  <a:cubicBezTo>
                    <a:pt x="2212128" y="543886"/>
                    <a:pt x="2461216" y="388123"/>
                    <a:pt x="2710962" y="231704"/>
                  </a:cubicBezTo>
                  <a:cubicBezTo>
                    <a:pt x="2768798" y="195556"/>
                    <a:pt x="2825976" y="159409"/>
                    <a:pt x="2883812" y="123919"/>
                  </a:cubicBezTo>
                  <a:cubicBezTo>
                    <a:pt x="2955450" y="79228"/>
                    <a:pt x="2889727" y="-34472"/>
                    <a:pt x="2817432" y="10219"/>
                  </a:cubicBezTo>
                  <a:cubicBezTo>
                    <a:pt x="2660356" y="108803"/>
                    <a:pt x="2503279" y="206729"/>
                    <a:pt x="2345545" y="305313"/>
                  </a:cubicBezTo>
                  <a:cubicBezTo>
                    <a:pt x="2095799" y="461733"/>
                    <a:pt x="1846711" y="617495"/>
                    <a:pt x="1596965" y="773914"/>
                  </a:cubicBezTo>
                  <a:cubicBezTo>
                    <a:pt x="1539130" y="810062"/>
                    <a:pt x="1481951" y="846209"/>
                    <a:pt x="1424115" y="881699"/>
                  </a:cubicBezTo>
                  <a:cubicBezTo>
                    <a:pt x="1446461" y="881699"/>
                    <a:pt x="1468149" y="881699"/>
                    <a:pt x="1490495" y="881699"/>
                  </a:cubicBezTo>
                  <a:cubicBezTo>
                    <a:pt x="1333418" y="783116"/>
                    <a:pt x="1176341" y="685189"/>
                    <a:pt x="1018607" y="586605"/>
                  </a:cubicBezTo>
                  <a:cubicBezTo>
                    <a:pt x="768862" y="430186"/>
                    <a:pt x="519774" y="274423"/>
                    <a:pt x="270028" y="118004"/>
                  </a:cubicBezTo>
                  <a:cubicBezTo>
                    <a:pt x="212192" y="81856"/>
                    <a:pt x="155014" y="45709"/>
                    <a:pt x="97178" y="10219"/>
                  </a:cubicBezTo>
                  <a:cubicBezTo>
                    <a:pt x="25540" y="-34472"/>
                    <a:pt x="-40839" y="79228"/>
                    <a:pt x="30798" y="123919"/>
                  </a:cubicBezTo>
                  <a:lnTo>
                    <a:pt x="30798" y="123919"/>
                  </a:lnTo>
                  <a:close/>
                </a:path>
              </a:pathLst>
            </a:custGeom>
            <a:grpFill/>
            <a:ln w="6572" cap="flat">
              <a:noFill/>
              <a:prstDash val="solid"/>
              <a:miter/>
            </a:ln>
          </p:spPr>
          <p:txBody>
            <a:bodyPr rtlCol="0" anchor="ctr"/>
            <a:lstStyle/>
            <a:p>
              <a:endParaRPr lang="en-US"/>
            </a:p>
          </p:txBody>
        </p:sp>
        <p:sp>
          <p:nvSpPr>
            <p:cNvPr id="21" name="Freeform: Shape 20">
              <a:extLst>
                <a:ext uri="{FF2B5EF4-FFF2-40B4-BE49-F238E27FC236}">
                  <a16:creationId xmlns="" xmlns:a16="http://schemas.microsoft.com/office/drawing/2014/main" id="{E4CB6E56-F1B5-4DCD-928E-23540FEB1FB9}"/>
                </a:ext>
              </a:extLst>
            </p:cNvPr>
            <p:cNvSpPr/>
            <p:nvPr/>
          </p:nvSpPr>
          <p:spPr>
            <a:xfrm>
              <a:off x="6552179" y="5343192"/>
              <a:ext cx="1238250" cy="1238250"/>
            </a:xfrm>
            <a:custGeom>
              <a:avLst/>
              <a:gdLst>
                <a:gd name="connsiteX0" fmla="*/ 111995 w 1238250"/>
                <a:gd name="connsiteY0" fmla="*/ 1222973 h 1238250"/>
                <a:gd name="connsiteX1" fmla="*/ 487270 w 1238250"/>
                <a:gd name="connsiteY1" fmla="*/ 847698 h 1238250"/>
                <a:gd name="connsiteX2" fmla="*/ 1085345 w 1238250"/>
                <a:gd name="connsiteY2" fmla="*/ 249623 h 1238250"/>
                <a:gd name="connsiteX3" fmla="*/ 1222705 w 1238250"/>
                <a:gd name="connsiteY3" fmla="*/ 112263 h 1238250"/>
                <a:gd name="connsiteX4" fmla="*/ 1130036 w 1238250"/>
                <a:gd name="connsiteY4" fmla="*/ 19594 h 1238250"/>
                <a:gd name="connsiteX5" fmla="*/ 754761 w 1238250"/>
                <a:gd name="connsiteY5" fmla="*/ 394870 h 1238250"/>
                <a:gd name="connsiteX6" fmla="*/ 156686 w 1238250"/>
                <a:gd name="connsiteY6" fmla="*/ 992944 h 1238250"/>
                <a:gd name="connsiteX7" fmla="*/ 19326 w 1238250"/>
                <a:gd name="connsiteY7" fmla="*/ 1130304 h 1238250"/>
                <a:gd name="connsiteX8" fmla="*/ 111995 w 1238250"/>
                <a:gd name="connsiteY8" fmla="*/ 1222973 h 1238250"/>
                <a:gd name="connsiteX9" fmla="*/ 111995 w 1238250"/>
                <a:gd name="connsiteY9" fmla="*/ 1222973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0" h="1238250">
                  <a:moveTo>
                    <a:pt x="111995" y="1222973"/>
                  </a:moveTo>
                  <a:cubicBezTo>
                    <a:pt x="236868" y="1098100"/>
                    <a:pt x="361740" y="973228"/>
                    <a:pt x="487270" y="847698"/>
                  </a:cubicBezTo>
                  <a:cubicBezTo>
                    <a:pt x="686409" y="648558"/>
                    <a:pt x="886206" y="448762"/>
                    <a:pt x="1085345" y="249623"/>
                  </a:cubicBezTo>
                  <a:cubicBezTo>
                    <a:pt x="1131351" y="203617"/>
                    <a:pt x="1177357" y="157611"/>
                    <a:pt x="1222705" y="112263"/>
                  </a:cubicBezTo>
                  <a:cubicBezTo>
                    <a:pt x="1282513" y="52455"/>
                    <a:pt x="1189844" y="-40871"/>
                    <a:pt x="1130036" y="19594"/>
                  </a:cubicBezTo>
                  <a:cubicBezTo>
                    <a:pt x="1005164" y="144467"/>
                    <a:pt x="880291" y="269340"/>
                    <a:pt x="754761" y="394870"/>
                  </a:cubicBezTo>
                  <a:cubicBezTo>
                    <a:pt x="555622" y="594009"/>
                    <a:pt x="355825" y="793805"/>
                    <a:pt x="156686" y="992944"/>
                  </a:cubicBezTo>
                  <a:cubicBezTo>
                    <a:pt x="110680" y="1038950"/>
                    <a:pt x="64675" y="1084956"/>
                    <a:pt x="19326" y="1130304"/>
                  </a:cubicBezTo>
                  <a:cubicBezTo>
                    <a:pt x="-40481" y="1190112"/>
                    <a:pt x="52187" y="1283438"/>
                    <a:pt x="111995" y="1222973"/>
                  </a:cubicBezTo>
                  <a:lnTo>
                    <a:pt x="111995" y="1222973"/>
                  </a:lnTo>
                  <a:close/>
                </a:path>
              </a:pathLst>
            </a:custGeom>
            <a:grpFill/>
            <a:ln w="6572" cap="flat">
              <a:noFill/>
              <a:prstDash val="solid"/>
              <a:miter/>
            </a:ln>
          </p:spPr>
          <p:txBody>
            <a:bodyPr rtlCol="0" anchor="ctr"/>
            <a:lstStyle/>
            <a:p>
              <a:endParaRPr lang="en-US"/>
            </a:p>
          </p:txBody>
        </p:sp>
        <p:sp>
          <p:nvSpPr>
            <p:cNvPr id="22" name="Freeform: Shape 21">
              <a:extLst>
                <a:ext uri="{FF2B5EF4-FFF2-40B4-BE49-F238E27FC236}">
                  <a16:creationId xmlns="" xmlns:a16="http://schemas.microsoft.com/office/drawing/2014/main" id="{C3385A92-DEF0-4FF6-B5BB-1DE6CB329798}"/>
                </a:ext>
              </a:extLst>
            </p:cNvPr>
            <p:cNvSpPr/>
            <p:nvPr/>
          </p:nvSpPr>
          <p:spPr>
            <a:xfrm>
              <a:off x="8229807" y="5346089"/>
              <a:ext cx="1238250" cy="1238250"/>
            </a:xfrm>
            <a:custGeom>
              <a:avLst/>
              <a:gdLst>
                <a:gd name="connsiteX0" fmla="*/ 1220344 w 1238250"/>
                <a:gd name="connsiteY0" fmla="*/ 1127408 h 1238250"/>
                <a:gd name="connsiteX1" fmla="*/ 844411 w 1238250"/>
                <a:gd name="connsiteY1" fmla="*/ 751475 h 1238250"/>
                <a:gd name="connsiteX2" fmla="*/ 250280 w 1238250"/>
                <a:gd name="connsiteY2" fmla="*/ 157343 h 1238250"/>
                <a:gd name="connsiteX3" fmla="*/ 112263 w 1238250"/>
                <a:gd name="connsiteY3" fmla="*/ 19326 h 1238250"/>
                <a:gd name="connsiteX4" fmla="*/ 19594 w 1238250"/>
                <a:gd name="connsiteY4" fmla="*/ 111995 h 1238250"/>
                <a:gd name="connsiteX5" fmla="*/ 395527 w 1238250"/>
                <a:gd name="connsiteY5" fmla="*/ 487927 h 1238250"/>
                <a:gd name="connsiteX6" fmla="*/ 989658 w 1238250"/>
                <a:gd name="connsiteY6" fmla="*/ 1082059 h 1238250"/>
                <a:gd name="connsiteX7" fmla="*/ 1127675 w 1238250"/>
                <a:gd name="connsiteY7" fmla="*/ 1220076 h 1238250"/>
                <a:gd name="connsiteX8" fmla="*/ 1220344 w 1238250"/>
                <a:gd name="connsiteY8" fmla="*/ 1127408 h 1238250"/>
                <a:gd name="connsiteX9" fmla="*/ 1220344 w 1238250"/>
                <a:gd name="connsiteY9" fmla="*/ 1127408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0" h="1238250">
                  <a:moveTo>
                    <a:pt x="1220344" y="1127408"/>
                  </a:moveTo>
                  <a:cubicBezTo>
                    <a:pt x="1094814" y="1001878"/>
                    <a:pt x="969941" y="877005"/>
                    <a:pt x="844411" y="751475"/>
                  </a:cubicBezTo>
                  <a:cubicBezTo>
                    <a:pt x="646587" y="553650"/>
                    <a:pt x="448105" y="355168"/>
                    <a:pt x="250280" y="157343"/>
                  </a:cubicBezTo>
                  <a:cubicBezTo>
                    <a:pt x="204274" y="111338"/>
                    <a:pt x="158268" y="65332"/>
                    <a:pt x="112263" y="19326"/>
                  </a:cubicBezTo>
                  <a:cubicBezTo>
                    <a:pt x="52455" y="-40481"/>
                    <a:pt x="-40871" y="52187"/>
                    <a:pt x="19594" y="111995"/>
                  </a:cubicBezTo>
                  <a:cubicBezTo>
                    <a:pt x="145124" y="237525"/>
                    <a:pt x="269997" y="362398"/>
                    <a:pt x="395527" y="487927"/>
                  </a:cubicBezTo>
                  <a:cubicBezTo>
                    <a:pt x="593352" y="685752"/>
                    <a:pt x="791833" y="884234"/>
                    <a:pt x="989658" y="1082059"/>
                  </a:cubicBezTo>
                  <a:cubicBezTo>
                    <a:pt x="1035664" y="1128065"/>
                    <a:pt x="1081670" y="1174071"/>
                    <a:pt x="1127675" y="1220076"/>
                  </a:cubicBezTo>
                  <a:cubicBezTo>
                    <a:pt x="1187483" y="1280541"/>
                    <a:pt x="1280152" y="1187215"/>
                    <a:pt x="1220344" y="1127408"/>
                  </a:cubicBezTo>
                  <a:lnTo>
                    <a:pt x="1220344" y="1127408"/>
                  </a:lnTo>
                  <a:close/>
                </a:path>
              </a:pathLst>
            </a:custGeom>
            <a:grpFill/>
            <a:ln w="6572" cap="flat">
              <a:noFill/>
              <a:prstDash val="solid"/>
              <a:miter/>
            </a:ln>
          </p:spPr>
          <p:txBody>
            <a:bodyPr rtlCol="0" anchor="ctr"/>
            <a:lstStyle/>
            <a:p>
              <a:endParaRPr lang="en-US"/>
            </a:p>
          </p:txBody>
        </p:sp>
      </p:grpSp>
      <p:sp>
        <p:nvSpPr>
          <p:cNvPr id="29" name="Rectangle 28">
            <a:extLst>
              <a:ext uri="{FF2B5EF4-FFF2-40B4-BE49-F238E27FC236}">
                <a16:creationId xmlns="" xmlns:a16="http://schemas.microsoft.com/office/drawing/2014/main" id="{58308655-0ABF-4149-86E2-8BF905A6B141}"/>
              </a:ext>
            </a:extLst>
          </p:cNvPr>
          <p:cNvSpPr/>
          <p:nvPr/>
        </p:nvSpPr>
        <p:spPr>
          <a:xfrm>
            <a:off x="355107" y="1318207"/>
            <a:ext cx="5486400" cy="584775"/>
          </a:xfrm>
          <a:prstGeom prst="rect">
            <a:avLst/>
          </a:prstGeom>
          <a:ln>
            <a:solidFill>
              <a:schemeClr val="bg1"/>
            </a:solidFill>
          </a:ln>
        </p:spPr>
        <p:txBody>
          <a:bodyPr wrap="square">
            <a:spAutoFit/>
          </a:bodyPr>
          <a:lstStyle/>
          <a:p>
            <a:r>
              <a:rPr lang="en-US" sz="3200" dirty="0" smtClean="0">
                <a:solidFill>
                  <a:schemeClr val="bg2"/>
                </a:solidFill>
              </a:rPr>
              <a:t>www.CitylifeSyndicates.com</a:t>
            </a:r>
            <a:endParaRPr lang="en-US" sz="3200" dirty="0">
              <a:solidFill>
                <a:schemeClr val="bg2"/>
              </a:solidFill>
            </a:endParaRPr>
          </a:p>
        </p:txBody>
      </p:sp>
      <p:grpSp>
        <p:nvGrpSpPr>
          <p:cNvPr id="9" name="Group 8">
            <a:extLst>
              <a:ext uri="{FF2B5EF4-FFF2-40B4-BE49-F238E27FC236}">
                <a16:creationId xmlns="" xmlns:a16="http://schemas.microsoft.com/office/drawing/2014/main" id="{CA4CBE08-FC3A-4DBE-B154-29A49FA94823}"/>
              </a:ext>
            </a:extLst>
          </p:cNvPr>
          <p:cNvGrpSpPr/>
          <p:nvPr/>
        </p:nvGrpSpPr>
        <p:grpSpPr>
          <a:xfrm>
            <a:off x="4742743" y="547695"/>
            <a:ext cx="6740877" cy="6740877"/>
            <a:chOff x="4742743" y="547695"/>
            <a:chExt cx="6740877" cy="6740877"/>
          </a:xfrm>
        </p:grpSpPr>
        <p:sp>
          <p:nvSpPr>
            <p:cNvPr id="8" name="Oval 7">
              <a:extLst>
                <a:ext uri="{FF2B5EF4-FFF2-40B4-BE49-F238E27FC236}">
                  <a16:creationId xmlns="" xmlns:a16="http://schemas.microsoft.com/office/drawing/2014/main" id="{737403A7-6E31-40FF-9E3E-FBE5A12E3FD6}"/>
                </a:ext>
              </a:extLst>
            </p:cNvPr>
            <p:cNvSpPr/>
            <p:nvPr/>
          </p:nvSpPr>
          <p:spPr>
            <a:xfrm>
              <a:off x="4742743" y="547695"/>
              <a:ext cx="6740877" cy="67408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A7455AE0-D8AB-4F93-BFA6-F46A40682929}"/>
                </a:ext>
              </a:extLst>
            </p:cNvPr>
            <p:cNvSpPr/>
            <p:nvPr/>
          </p:nvSpPr>
          <p:spPr>
            <a:xfrm>
              <a:off x="5374918" y="1475764"/>
              <a:ext cx="3769082" cy="1569660"/>
            </a:xfrm>
            <a:prstGeom prst="rect">
              <a:avLst/>
            </a:prstGeom>
          </p:spPr>
          <p:txBody>
            <a:bodyPr wrap="square">
              <a:spAutoFit/>
            </a:bodyPr>
            <a:lstStyle/>
            <a:p>
              <a:pPr algn="ctr"/>
              <a:r>
                <a:rPr lang="en-US" sz="2400" dirty="0">
                  <a:solidFill>
                    <a:schemeClr val="accent1"/>
                  </a:solidFill>
                </a:rPr>
                <a:t>Visit us at Stand B10 CITYLIFE:</a:t>
              </a:r>
            </a:p>
            <a:p>
              <a:pPr algn="ctr"/>
              <a:r>
                <a:rPr lang="en-US" sz="2400" dirty="0">
                  <a:solidFill>
                    <a:schemeClr val="accent1"/>
                  </a:solidFill>
                  <a:latin typeface="+mj-lt"/>
                </a:rPr>
                <a:t>AUSTRALIAN PROPERTY SYNDICATES</a:t>
              </a:r>
            </a:p>
          </p:txBody>
        </p:sp>
      </p:grpSp>
      <p:sp>
        <p:nvSpPr>
          <p:cNvPr id="6" name="Rectangle 5">
            <a:extLst>
              <a:ext uri="{FF2B5EF4-FFF2-40B4-BE49-F238E27FC236}">
                <a16:creationId xmlns="" xmlns:a16="http://schemas.microsoft.com/office/drawing/2014/main" id="{1EC4399B-7F3E-45C8-8713-2107C2286107}"/>
              </a:ext>
            </a:extLst>
          </p:cNvPr>
          <p:cNvSpPr/>
          <p:nvPr/>
        </p:nvSpPr>
        <p:spPr>
          <a:xfrm>
            <a:off x="4871666" y="3163075"/>
            <a:ext cx="2737168" cy="1384995"/>
          </a:xfrm>
          <a:prstGeom prst="rect">
            <a:avLst/>
          </a:prstGeom>
        </p:spPr>
        <p:txBody>
          <a:bodyPr wrap="square">
            <a:spAutoFit/>
          </a:bodyPr>
          <a:lstStyle/>
          <a:p>
            <a:pPr algn="ctr"/>
            <a:r>
              <a:rPr lang="en-US" sz="2800" b="1" dirty="0">
                <a:solidFill>
                  <a:srgbClr val="FF0000"/>
                </a:solidFill>
              </a:rPr>
              <a:t>To get a FREE COPY of my TOP SELLING BOOK!</a:t>
            </a:r>
          </a:p>
        </p:txBody>
      </p:sp>
      <p:pic>
        <p:nvPicPr>
          <p:cNvPr id="18" name="Picture 17" descr="A close up of a sign&#10;&#10;Description automatically generated">
            <a:extLst>
              <a:ext uri="{FF2B5EF4-FFF2-40B4-BE49-F238E27FC236}">
                <a16:creationId xmlns="" xmlns:a16="http://schemas.microsoft.com/office/drawing/2014/main" id="{92D0D9F5-BF75-4205-9E98-65F7652122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67714" y="2806316"/>
            <a:ext cx="2727263" cy="2727263"/>
          </a:xfrm>
          <a:prstGeom prst="rect">
            <a:avLst/>
          </a:prstGeom>
        </p:spPr>
      </p:pic>
    </p:spTree>
    <p:extLst>
      <p:ext uri="{BB962C8B-B14F-4D97-AF65-F5344CB8AC3E}">
        <p14:creationId xmlns:p14="http://schemas.microsoft.com/office/powerpoint/2010/main" val="3670478024"/>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style.rotation</p:attrName>
                                        </p:attrNameLst>
                                      </p:cBhvr>
                                      <p:tavLst>
                                        <p:tav tm="0">
                                          <p:val>
                                            <p:fltVal val="720"/>
                                          </p:val>
                                        </p:tav>
                                        <p:tav tm="100000">
                                          <p:val>
                                            <p:fltVal val="0"/>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ppt_w</p:attrName>
                                        </p:attrNameLst>
                                      </p:cBhvr>
                                      <p:tavLst>
                                        <p:tav tm="0">
                                          <p:val>
                                            <p:fltVal val="0"/>
                                          </p:val>
                                        </p:tav>
                                        <p:tav tm="100000">
                                          <p:val>
                                            <p:strVal val="#ppt_w"/>
                                          </p:val>
                                        </p:tav>
                                      </p:tavLst>
                                    </p:anim>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02AA20-7B3E-4101-8BE4-B6D4A913CA02}"/>
              </a:ext>
            </a:extLst>
          </p:cNvPr>
          <p:cNvSpPr>
            <a:spLocks noGrp="1"/>
          </p:cNvSpPr>
          <p:nvPr>
            <p:ph type="title"/>
          </p:nvPr>
        </p:nvSpPr>
        <p:spPr>
          <a:xfrm>
            <a:off x="465687" y="365126"/>
            <a:ext cx="2634352" cy="676024"/>
          </a:xfrm>
        </p:spPr>
        <p:txBody>
          <a:bodyPr/>
          <a:lstStyle/>
          <a:p>
            <a:r>
              <a:rPr lang="en-US" dirty="0"/>
              <a:t>Costs Of  Buying</a:t>
            </a:r>
          </a:p>
        </p:txBody>
      </p:sp>
      <p:sp>
        <p:nvSpPr>
          <p:cNvPr id="3" name="Rectangle 2">
            <a:extLst>
              <a:ext uri="{FF2B5EF4-FFF2-40B4-BE49-F238E27FC236}">
                <a16:creationId xmlns="" xmlns:a16="http://schemas.microsoft.com/office/drawing/2014/main" id="{1CAC7335-BD1B-4753-B0DE-6948EB0191B8}"/>
              </a:ext>
            </a:extLst>
          </p:cNvPr>
          <p:cNvSpPr/>
          <p:nvPr/>
        </p:nvSpPr>
        <p:spPr>
          <a:xfrm>
            <a:off x="3698203" y="502541"/>
            <a:ext cx="1747593" cy="1077218"/>
          </a:xfrm>
          <a:prstGeom prst="rect">
            <a:avLst/>
          </a:prstGeom>
        </p:spPr>
        <p:txBody>
          <a:bodyPr wrap="none">
            <a:spAutoFit/>
          </a:bodyPr>
          <a:lstStyle/>
          <a:p>
            <a:pPr algn="ctr"/>
            <a:r>
              <a:rPr lang="en-US" b="1" dirty="0">
                <a:solidFill>
                  <a:schemeClr val="tx2"/>
                </a:solidFill>
              </a:rPr>
              <a:t>Melbourne</a:t>
            </a:r>
          </a:p>
          <a:p>
            <a:pPr algn="ctr"/>
            <a:r>
              <a:rPr lang="en-US" sz="2800" b="1" dirty="0">
                <a:solidFill>
                  <a:schemeClr val="accent2"/>
                </a:solidFill>
              </a:rPr>
              <a:t>AU$600K</a:t>
            </a:r>
            <a:r>
              <a:rPr lang="en-US" b="1" dirty="0">
                <a:solidFill>
                  <a:schemeClr val="accent2"/>
                </a:solidFill>
              </a:rPr>
              <a:t>,</a:t>
            </a:r>
          </a:p>
          <a:p>
            <a:pPr algn="ctr"/>
            <a:r>
              <a:rPr lang="en-US" b="1" dirty="0">
                <a:solidFill>
                  <a:schemeClr val="tx2"/>
                </a:solidFill>
              </a:rPr>
              <a:t>foreign investor</a:t>
            </a:r>
          </a:p>
        </p:txBody>
      </p:sp>
      <p:sp>
        <p:nvSpPr>
          <p:cNvPr id="28" name="Slide Number Placeholder 27">
            <a:extLst>
              <a:ext uri="{FF2B5EF4-FFF2-40B4-BE49-F238E27FC236}">
                <a16:creationId xmlns="" xmlns:a16="http://schemas.microsoft.com/office/drawing/2014/main" id="{E7F5EF96-DE9A-452C-ACD8-F106FA98F1C3}"/>
              </a:ext>
            </a:extLst>
          </p:cNvPr>
          <p:cNvSpPr>
            <a:spLocks noGrp="1"/>
          </p:cNvSpPr>
          <p:nvPr>
            <p:ph type="sldNum" sz="quarter" idx="12"/>
          </p:nvPr>
        </p:nvSpPr>
        <p:spPr/>
        <p:txBody>
          <a:bodyPr/>
          <a:lstStyle/>
          <a:p>
            <a:fld id="{7F719C81-63A4-42FD-B6DA-A0393CDC7BCF}" type="slidenum">
              <a:rPr lang="en-US" smtClean="0"/>
              <a:pPr/>
              <a:t>3</a:t>
            </a:fld>
            <a:endParaRPr lang="en-US"/>
          </a:p>
        </p:txBody>
      </p:sp>
      <p:sp>
        <p:nvSpPr>
          <p:cNvPr id="27" name="Rectangle 26">
            <a:extLst>
              <a:ext uri="{FF2B5EF4-FFF2-40B4-BE49-F238E27FC236}">
                <a16:creationId xmlns="" xmlns:a16="http://schemas.microsoft.com/office/drawing/2014/main" id="{F63734D1-ABC0-4A19-A09B-D644E96A7180}"/>
              </a:ext>
            </a:extLst>
          </p:cNvPr>
          <p:cNvSpPr/>
          <p:nvPr/>
        </p:nvSpPr>
        <p:spPr>
          <a:xfrm>
            <a:off x="6600427" y="3868504"/>
            <a:ext cx="2543573" cy="1323439"/>
          </a:xfrm>
          <a:prstGeom prst="rect">
            <a:avLst/>
          </a:prstGeom>
        </p:spPr>
        <p:txBody>
          <a:bodyPr wrap="square">
            <a:spAutoFit/>
          </a:bodyPr>
          <a:lstStyle/>
          <a:p>
            <a:r>
              <a:rPr lang="en-US" sz="2000" b="1" dirty="0">
                <a:solidFill>
                  <a:schemeClr val="tx2"/>
                </a:solidFill>
              </a:rPr>
              <a:t>COSTS</a:t>
            </a:r>
          </a:p>
          <a:p>
            <a:pPr marL="358775" lvl="1"/>
            <a:r>
              <a:rPr lang="en-US" sz="2000" dirty="0">
                <a:solidFill>
                  <a:schemeClr val="tx2"/>
                </a:solidFill>
              </a:rPr>
              <a:t>HK$1.5 million</a:t>
            </a:r>
          </a:p>
          <a:p>
            <a:pPr marL="358775" lvl="1"/>
            <a:r>
              <a:rPr lang="en-US" sz="2000" dirty="0">
                <a:solidFill>
                  <a:schemeClr val="tx2"/>
                </a:solidFill>
              </a:rPr>
              <a:t>SG$252K</a:t>
            </a:r>
          </a:p>
          <a:p>
            <a:pPr marL="358775" lvl="1"/>
            <a:r>
              <a:rPr lang="en-US" sz="2000" dirty="0">
                <a:solidFill>
                  <a:schemeClr val="tx2"/>
                </a:solidFill>
              </a:rPr>
              <a:t>US$184K</a:t>
            </a:r>
          </a:p>
        </p:txBody>
      </p:sp>
      <p:grpSp>
        <p:nvGrpSpPr>
          <p:cNvPr id="42" name="Group 41">
            <a:extLst>
              <a:ext uri="{FF2B5EF4-FFF2-40B4-BE49-F238E27FC236}">
                <a16:creationId xmlns="" xmlns:a16="http://schemas.microsoft.com/office/drawing/2014/main" id="{EBC5BC36-F63D-42D8-97CC-AA2D86799111}"/>
              </a:ext>
            </a:extLst>
          </p:cNvPr>
          <p:cNvGrpSpPr/>
          <p:nvPr/>
        </p:nvGrpSpPr>
        <p:grpSpPr>
          <a:xfrm>
            <a:off x="6698833" y="4245636"/>
            <a:ext cx="324889" cy="833965"/>
            <a:chOff x="6661519" y="4086599"/>
            <a:chExt cx="630382" cy="1618141"/>
          </a:xfrm>
        </p:grpSpPr>
        <p:pic>
          <p:nvPicPr>
            <p:cNvPr id="32" name="Picture 31">
              <a:extLst>
                <a:ext uri="{FF2B5EF4-FFF2-40B4-BE49-F238E27FC236}">
                  <a16:creationId xmlns="" xmlns:a16="http://schemas.microsoft.com/office/drawing/2014/main" id="{730B0C28-70D9-465B-B3A5-2E15B97D6EE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61519" y="4713440"/>
              <a:ext cx="630382" cy="420779"/>
            </a:xfrm>
            <a:prstGeom prst="rect">
              <a:avLst/>
            </a:prstGeom>
          </p:spPr>
        </p:pic>
        <p:pic>
          <p:nvPicPr>
            <p:cNvPr id="39" name="Picture 38">
              <a:extLst>
                <a:ext uri="{FF2B5EF4-FFF2-40B4-BE49-F238E27FC236}">
                  <a16:creationId xmlns="" xmlns:a16="http://schemas.microsoft.com/office/drawing/2014/main" id="{2395D2F0-1185-4BE4-9E2D-B4BD802C90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61519" y="4086599"/>
              <a:ext cx="630382" cy="420254"/>
            </a:xfrm>
            <a:prstGeom prst="rect">
              <a:avLst/>
            </a:prstGeom>
          </p:spPr>
        </p:pic>
        <p:pic>
          <p:nvPicPr>
            <p:cNvPr id="41" name="Picture 40">
              <a:extLst>
                <a:ext uri="{FF2B5EF4-FFF2-40B4-BE49-F238E27FC236}">
                  <a16:creationId xmlns="" xmlns:a16="http://schemas.microsoft.com/office/drawing/2014/main" id="{4E48D0B5-A36C-44CA-B38C-EC039D85F1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1133"/>
            <a:stretch/>
          </p:blipFill>
          <p:spPr>
            <a:xfrm>
              <a:off x="6661519" y="5284487"/>
              <a:ext cx="630382" cy="420253"/>
            </a:xfrm>
            <a:prstGeom prst="rect">
              <a:avLst/>
            </a:prstGeom>
          </p:spPr>
        </p:pic>
      </p:grpSp>
      <p:graphicFrame>
        <p:nvGraphicFramePr>
          <p:cNvPr id="13" name="Chart 12">
            <a:extLst>
              <a:ext uri="{FF2B5EF4-FFF2-40B4-BE49-F238E27FC236}">
                <a16:creationId xmlns="" xmlns:a16="http://schemas.microsoft.com/office/drawing/2014/main" id="{77B0D8FF-3A15-4750-97F0-BF77C9CC16CB}"/>
              </a:ext>
            </a:extLst>
          </p:cNvPr>
          <p:cNvGraphicFramePr/>
          <p:nvPr>
            <p:extLst>
              <p:ext uri="{D42A27DB-BD31-4B8C-83A1-F6EECF244321}">
                <p14:modId xmlns:p14="http://schemas.microsoft.com/office/powerpoint/2010/main" val="2578902880"/>
              </p:ext>
            </p:extLst>
          </p:nvPr>
        </p:nvGraphicFramePr>
        <p:xfrm>
          <a:off x="3192379" y="866275"/>
          <a:ext cx="2759242" cy="5030028"/>
        </p:xfrm>
        <a:graphic>
          <a:graphicData uri="http://schemas.openxmlformats.org/drawingml/2006/chart">
            <c:chart xmlns:c="http://schemas.openxmlformats.org/drawingml/2006/chart" xmlns:r="http://schemas.openxmlformats.org/officeDocument/2006/relationships" r:id="rId5"/>
          </a:graphicData>
        </a:graphic>
      </p:graphicFrame>
      <p:sp>
        <p:nvSpPr>
          <p:cNvPr id="33" name="Rectangle 32">
            <a:extLst>
              <a:ext uri="{FF2B5EF4-FFF2-40B4-BE49-F238E27FC236}">
                <a16:creationId xmlns="" xmlns:a16="http://schemas.microsoft.com/office/drawing/2014/main" id="{C7A31636-CA77-42EB-8DA0-BB976E5A366C}"/>
              </a:ext>
            </a:extLst>
          </p:cNvPr>
          <p:cNvSpPr/>
          <p:nvPr/>
        </p:nvSpPr>
        <p:spPr>
          <a:xfrm>
            <a:off x="4109543" y="4202006"/>
            <a:ext cx="924912" cy="646331"/>
          </a:xfrm>
          <a:prstGeom prst="rect">
            <a:avLst/>
          </a:prstGeom>
        </p:spPr>
        <p:txBody>
          <a:bodyPr wrap="square">
            <a:spAutoFit/>
          </a:bodyPr>
          <a:lstStyle/>
          <a:p>
            <a:pPr algn="ctr"/>
            <a:r>
              <a:rPr lang="en-US" dirty="0">
                <a:solidFill>
                  <a:schemeClr val="bg1"/>
                </a:solidFill>
              </a:rPr>
              <a:t>Loan</a:t>
            </a:r>
          </a:p>
          <a:p>
            <a:pPr algn="ctr"/>
            <a:r>
              <a:rPr lang="en-US" b="1" dirty="0">
                <a:solidFill>
                  <a:schemeClr val="bg1"/>
                </a:solidFill>
              </a:rPr>
              <a:t>420K</a:t>
            </a:r>
          </a:p>
        </p:txBody>
      </p:sp>
      <p:sp>
        <p:nvSpPr>
          <p:cNvPr id="35" name="Rectangle 34">
            <a:extLst>
              <a:ext uri="{FF2B5EF4-FFF2-40B4-BE49-F238E27FC236}">
                <a16:creationId xmlns="" xmlns:a16="http://schemas.microsoft.com/office/drawing/2014/main" id="{5312F9E9-BED6-4D59-9BDE-283919FCA3A2}"/>
              </a:ext>
            </a:extLst>
          </p:cNvPr>
          <p:cNvSpPr/>
          <p:nvPr/>
        </p:nvSpPr>
        <p:spPr>
          <a:xfrm>
            <a:off x="4109543" y="1731549"/>
            <a:ext cx="924912" cy="539250"/>
          </a:xfrm>
          <a:prstGeom prst="rect">
            <a:avLst/>
          </a:prstGeom>
        </p:spPr>
        <p:txBody>
          <a:bodyPr wrap="square">
            <a:spAutoFit/>
          </a:bodyPr>
          <a:lstStyle/>
          <a:p>
            <a:pPr algn="ctr">
              <a:lnSpc>
                <a:spcPct val="80000"/>
              </a:lnSpc>
            </a:pPr>
            <a:r>
              <a:rPr lang="en-US" dirty="0">
                <a:solidFill>
                  <a:schemeClr val="bg1"/>
                </a:solidFill>
              </a:rPr>
              <a:t>Taxes</a:t>
            </a:r>
          </a:p>
          <a:p>
            <a:pPr algn="ctr">
              <a:lnSpc>
                <a:spcPct val="80000"/>
              </a:lnSpc>
            </a:pPr>
            <a:r>
              <a:rPr lang="en-US" b="1" dirty="0">
                <a:solidFill>
                  <a:schemeClr val="bg1"/>
                </a:solidFill>
              </a:rPr>
              <a:t>73K</a:t>
            </a:r>
          </a:p>
        </p:txBody>
      </p:sp>
      <p:sp>
        <p:nvSpPr>
          <p:cNvPr id="36" name="Rectangle 35">
            <a:extLst>
              <a:ext uri="{FF2B5EF4-FFF2-40B4-BE49-F238E27FC236}">
                <a16:creationId xmlns="" xmlns:a16="http://schemas.microsoft.com/office/drawing/2014/main" id="{0E86C98F-A825-419F-8AF4-BC582876B330}"/>
              </a:ext>
            </a:extLst>
          </p:cNvPr>
          <p:cNvSpPr/>
          <p:nvPr/>
        </p:nvSpPr>
        <p:spPr>
          <a:xfrm>
            <a:off x="3909846" y="2401570"/>
            <a:ext cx="1324306" cy="646331"/>
          </a:xfrm>
          <a:prstGeom prst="rect">
            <a:avLst/>
          </a:prstGeom>
        </p:spPr>
        <p:txBody>
          <a:bodyPr wrap="square">
            <a:spAutoFit/>
          </a:bodyPr>
          <a:lstStyle/>
          <a:p>
            <a:pPr algn="ctr"/>
            <a:r>
              <a:rPr lang="en-US" dirty="0">
                <a:solidFill>
                  <a:schemeClr val="bg1"/>
                </a:solidFill>
              </a:rPr>
              <a:t>Deposit</a:t>
            </a:r>
          </a:p>
          <a:p>
            <a:pPr algn="ctr"/>
            <a:r>
              <a:rPr lang="en-US" b="1" dirty="0">
                <a:solidFill>
                  <a:schemeClr val="bg1"/>
                </a:solidFill>
              </a:rPr>
              <a:t>180K</a:t>
            </a:r>
          </a:p>
        </p:txBody>
      </p:sp>
      <p:grpSp>
        <p:nvGrpSpPr>
          <p:cNvPr id="50" name="Group 49">
            <a:extLst>
              <a:ext uri="{FF2B5EF4-FFF2-40B4-BE49-F238E27FC236}">
                <a16:creationId xmlns="" xmlns:a16="http://schemas.microsoft.com/office/drawing/2014/main" id="{D62C7AE9-9414-4D45-8DAE-7E312DB2C121}"/>
              </a:ext>
            </a:extLst>
          </p:cNvPr>
          <p:cNvGrpSpPr/>
          <p:nvPr/>
        </p:nvGrpSpPr>
        <p:grpSpPr>
          <a:xfrm>
            <a:off x="5420903" y="1408383"/>
            <a:ext cx="1202387" cy="646331"/>
            <a:chOff x="5420903" y="1408383"/>
            <a:chExt cx="1202387" cy="646331"/>
          </a:xfrm>
        </p:grpSpPr>
        <p:sp>
          <p:nvSpPr>
            <p:cNvPr id="34" name="Rectangle 33">
              <a:extLst>
                <a:ext uri="{FF2B5EF4-FFF2-40B4-BE49-F238E27FC236}">
                  <a16:creationId xmlns="" xmlns:a16="http://schemas.microsoft.com/office/drawing/2014/main" id="{58038EF7-A21F-4C12-8BF5-CC707D7B6C76}"/>
                </a:ext>
              </a:extLst>
            </p:cNvPr>
            <p:cNvSpPr/>
            <p:nvPr/>
          </p:nvSpPr>
          <p:spPr>
            <a:xfrm>
              <a:off x="5713870" y="1408383"/>
              <a:ext cx="909420" cy="646331"/>
            </a:xfrm>
            <a:prstGeom prst="rect">
              <a:avLst/>
            </a:prstGeom>
          </p:spPr>
          <p:txBody>
            <a:bodyPr wrap="square">
              <a:spAutoFit/>
            </a:bodyPr>
            <a:lstStyle/>
            <a:p>
              <a:pPr algn="ctr"/>
              <a:r>
                <a:rPr lang="en-US" dirty="0">
                  <a:solidFill>
                    <a:schemeClr val="tx2">
                      <a:lumMod val="60000"/>
                      <a:lumOff val="40000"/>
                    </a:schemeClr>
                  </a:solidFill>
                </a:rPr>
                <a:t>Others</a:t>
              </a:r>
            </a:p>
            <a:p>
              <a:pPr algn="ctr"/>
              <a:r>
                <a:rPr lang="en-US" b="1" dirty="0">
                  <a:solidFill>
                    <a:schemeClr val="tx2">
                      <a:lumMod val="60000"/>
                      <a:lumOff val="40000"/>
                    </a:schemeClr>
                  </a:solidFill>
                </a:rPr>
                <a:t>13K</a:t>
              </a:r>
            </a:p>
          </p:txBody>
        </p:sp>
        <p:cxnSp>
          <p:nvCxnSpPr>
            <p:cNvPr id="29" name="Straight Connector 28">
              <a:extLst>
                <a:ext uri="{FF2B5EF4-FFF2-40B4-BE49-F238E27FC236}">
                  <a16:creationId xmlns="" xmlns:a16="http://schemas.microsoft.com/office/drawing/2014/main" id="{D7FA6E6F-8365-458F-B998-B274211D26DA}"/>
                </a:ext>
              </a:extLst>
            </p:cNvPr>
            <p:cNvCxnSpPr>
              <a:cxnSpLocks/>
            </p:cNvCxnSpPr>
            <p:nvPr/>
          </p:nvCxnSpPr>
          <p:spPr>
            <a:xfrm flipV="1">
              <a:off x="5420903" y="1721039"/>
              <a:ext cx="411341" cy="1"/>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 xmlns:a16="http://schemas.microsoft.com/office/drawing/2014/main" id="{1EBF2F44-0F9E-491C-9226-830EC026C2D2}"/>
              </a:ext>
            </a:extLst>
          </p:cNvPr>
          <p:cNvGrpSpPr/>
          <p:nvPr/>
        </p:nvGrpSpPr>
        <p:grpSpPr>
          <a:xfrm>
            <a:off x="2543573" y="1699283"/>
            <a:ext cx="1160606" cy="489025"/>
            <a:chOff x="2543573" y="1699283"/>
            <a:chExt cx="1160606" cy="489025"/>
          </a:xfrm>
        </p:grpSpPr>
        <p:sp>
          <p:nvSpPr>
            <p:cNvPr id="38" name="Left Brace 37">
              <a:extLst>
                <a:ext uri="{FF2B5EF4-FFF2-40B4-BE49-F238E27FC236}">
                  <a16:creationId xmlns="" xmlns:a16="http://schemas.microsoft.com/office/drawing/2014/main" id="{8F8D65FE-F9A8-4AA3-9FB9-F5A3E70AD083}"/>
                </a:ext>
              </a:extLst>
            </p:cNvPr>
            <p:cNvSpPr/>
            <p:nvPr/>
          </p:nvSpPr>
          <p:spPr>
            <a:xfrm>
              <a:off x="3484900" y="1699283"/>
              <a:ext cx="219279" cy="489025"/>
            </a:xfrm>
            <a:prstGeom prst="leftBrace">
              <a:avLst/>
            </a:prstGeom>
            <a:ln w="2222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ectangle 44">
              <a:extLst>
                <a:ext uri="{FF2B5EF4-FFF2-40B4-BE49-F238E27FC236}">
                  <a16:creationId xmlns="" xmlns:a16="http://schemas.microsoft.com/office/drawing/2014/main" id="{F94B4614-9764-43FF-97C8-F85D6914A5FB}"/>
                </a:ext>
              </a:extLst>
            </p:cNvPr>
            <p:cNvSpPr/>
            <p:nvPr/>
          </p:nvSpPr>
          <p:spPr>
            <a:xfrm>
              <a:off x="2543573" y="1756433"/>
              <a:ext cx="909420" cy="369332"/>
            </a:xfrm>
            <a:prstGeom prst="rect">
              <a:avLst/>
            </a:prstGeom>
          </p:spPr>
          <p:txBody>
            <a:bodyPr wrap="square">
              <a:spAutoFit/>
            </a:bodyPr>
            <a:lstStyle/>
            <a:p>
              <a:pPr algn="r"/>
              <a:r>
                <a:rPr lang="en-US" dirty="0">
                  <a:solidFill>
                    <a:schemeClr val="accent4"/>
                  </a:solidFill>
                </a:rPr>
                <a:t>Costs</a:t>
              </a:r>
              <a:endParaRPr lang="en-US" b="1" dirty="0">
                <a:solidFill>
                  <a:schemeClr val="accent4"/>
                </a:solidFill>
              </a:endParaRPr>
            </a:p>
          </p:txBody>
        </p:sp>
      </p:grpSp>
      <p:grpSp>
        <p:nvGrpSpPr>
          <p:cNvPr id="52" name="Group 51">
            <a:extLst>
              <a:ext uri="{FF2B5EF4-FFF2-40B4-BE49-F238E27FC236}">
                <a16:creationId xmlns="" xmlns:a16="http://schemas.microsoft.com/office/drawing/2014/main" id="{E632909B-1464-4367-B7E4-B073F4AF5752}"/>
              </a:ext>
            </a:extLst>
          </p:cNvPr>
          <p:cNvGrpSpPr/>
          <p:nvPr/>
        </p:nvGrpSpPr>
        <p:grpSpPr>
          <a:xfrm>
            <a:off x="2355098" y="2215918"/>
            <a:ext cx="1349081" cy="3528390"/>
            <a:chOff x="2355098" y="2215918"/>
            <a:chExt cx="1349081" cy="3528390"/>
          </a:xfrm>
        </p:grpSpPr>
        <p:sp>
          <p:nvSpPr>
            <p:cNvPr id="44" name="Left Brace 43">
              <a:extLst>
                <a:ext uri="{FF2B5EF4-FFF2-40B4-BE49-F238E27FC236}">
                  <a16:creationId xmlns="" xmlns:a16="http://schemas.microsoft.com/office/drawing/2014/main" id="{371DCB3D-2531-46B1-B7B1-77810A3A90E1}"/>
                </a:ext>
              </a:extLst>
            </p:cNvPr>
            <p:cNvSpPr/>
            <p:nvPr/>
          </p:nvSpPr>
          <p:spPr>
            <a:xfrm>
              <a:off x="3484900" y="2215918"/>
              <a:ext cx="219279" cy="3528390"/>
            </a:xfrm>
            <a:prstGeom prst="leftBrace">
              <a:avLst/>
            </a:prstGeom>
            <a:ln w="222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a:extLst>
                <a:ext uri="{FF2B5EF4-FFF2-40B4-BE49-F238E27FC236}">
                  <a16:creationId xmlns="" xmlns:a16="http://schemas.microsoft.com/office/drawing/2014/main" id="{B6EB6EEF-BE77-4F90-9E7F-E4FD6AC72A9B}"/>
                </a:ext>
              </a:extLst>
            </p:cNvPr>
            <p:cNvSpPr/>
            <p:nvPr/>
          </p:nvSpPr>
          <p:spPr>
            <a:xfrm>
              <a:off x="2355098" y="3787551"/>
              <a:ext cx="1097895" cy="369332"/>
            </a:xfrm>
            <a:prstGeom prst="rect">
              <a:avLst/>
            </a:prstGeom>
          </p:spPr>
          <p:txBody>
            <a:bodyPr wrap="square">
              <a:spAutoFit/>
            </a:bodyPr>
            <a:lstStyle/>
            <a:p>
              <a:pPr algn="r"/>
              <a:r>
                <a:rPr lang="en-US" b="1" dirty="0">
                  <a:solidFill>
                    <a:schemeClr val="accent2"/>
                  </a:solidFill>
                </a:rPr>
                <a:t>Property</a:t>
              </a:r>
            </a:p>
          </p:txBody>
        </p:sp>
      </p:grpSp>
      <p:grpSp>
        <p:nvGrpSpPr>
          <p:cNvPr id="53" name="Group 52">
            <a:extLst>
              <a:ext uri="{FF2B5EF4-FFF2-40B4-BE49-F238E27FC236}">
                <a16:creationId xmlns="" xmlns:a16="http://schemas.microsoft.com/office/drawing/2014/main" id="{3D1968F0-67D2-467D-A13E-A82FC16E9ED9}"/>
              </a:ext>
            </a:extLst>
          </p:cNvPr>
          <p:cNvGrpSpPr/>
          <p:nvPr/>
        </p:nvGrpSpPr>
        <p:grpSpPr>
          <a:xfrm>
            <a:off x="5426568" y="1699283"/>
            <a:ext cx="2741387" cy="1569898"/>
            <a:chOff x="5426568" y="1699283"/>
            <a:chExt cx="2741387" cy="1569898"/>
          </a:xfrm>
        </p:grpSpPr>
        <p:sp>
          <p:nvSpPr>
            <p:cNvPr id="47" name="Left Brace 46">
              <a:extLst>
                <a:ext uri="{FF2B5EF4-FFF2-40B4-BE49-F238E27FC236}">
                  <a16:creationId xmlns="" xmlns:a16="http://schemas.microsoft.com/office/drawing/2014/main" id="{FD5A3A4C-3BE5-42F2-B097-3F58FAB21959}"/>
                </a:ext>
              </a:extLst>
            </p:cNvPr>
            <p:cNvSpPr/>
            <p:nvPr/>
          </p:nvSpPr>
          <p:spPr>
            <a:xfrm flipH="1">
              <a:off x="5426568" y="1699283"/>
              <a:ext cx="513386" cy="1569898"/>
            </a:xfrm>
            <a:prstGeom prst="leftBrace">
              <a:avLst/>
            </a:prstGeom>
            <a:ln w="222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a:extLst>
                <a:ext uri="{FF2B5EF4-FFF2-40B4-BE49-F238E27FC236}">
                  <a16:creationId xmlns="" xmlns:a16="http://schemas.microsoft.com/office/drawing/2014/main" id="{6077D867-F301-4E8C-8E6D-452D1CC8EF27}"/>
                </a:ext>
              </a:extLst>
            </p:cNvPr>
            <p:cNvSpPr/>
            <p:nvPr/>
          </p:nvSpPr>
          <p:spPr>
            <a:xfrm>
              <a:off x="5951619" y="2188308"/>
              <a:ext cx="2216336" cy="738664"/>
            </a:xfrm>
            <a:prstGeom prst="rect">
              <a:avLst/>
            </a:prstGeom>
          </p:spPr>
          <p:txBody>
            <a:bodyPr wrap="square">
              <a:spAutoFit/>
            </a:bodyPr>
            <a:lstStyle/>
            <a:p>
              <a:pPr algn="ctr"/>
              <a:r>
                <a:rPr lang="en-US" dirty="0">
                  <a:solidFill>
                    <a:schemeClr val="accent6"/>
                  </a:solidFill>
                </a:rPr>
                <a:t>Total Cash Needed</a:t>
              </a:r>
            </a:p>
            <a:p>
              <a:pPr algn="ctr"/>
              <a:r>
                <a:rPr lang="en-US" sz="2400" b="1" dirty="0">
                  <a:solidFill>
                    <a:schemeClr val="accent6"/>
                  </a:solidFill>
                </a:rPr>
                <a:t>AU$266,000</a:t>
              </a:r>
            </a:p>
          </p:txBody>
        </p:sp>
      </p:grpSp>
      <p:grpSp>
        <p:nvGrpSpPr>
          <p:cNvPr id="54" name="Group 53">
            <a:extLst>
              <a:ext uri="{FF2B5EF4-FFF2-40B4-BE49-F238E27FC236}">
                <a16:creationId xmlns="" xmlns:a16="http://schemas.microsoft.com/office/drawing/2014/main" id="{2DF6BFC8-2AC9-4077-9CA2-87EC781D94B7}"/>
              </a:ext>
            </a:extLst>
          </p:cNvPr>
          <p:cNvGrpSpPr/>
          <p:nvPr/>
        </p:nvGrpSpPr>
        <p:grpSpPr>
          <a:xfrm>
            <a:off x="6255868" y="2652271"/>
            <a:ext cx="1700411" cy="1107996"/>
            <a:chOff x="6255868" y="2652271"/>
            <a:chExt cx="1700411" cy="1107996"/>
          </a:xfrm>
        </p:grpSpPr>
        <p:sp>
          <p:nvSpPr>
            <p:cNvPr id="40" name="Rectangle 39">
              <a:extLst>
                <a:ext uri="{FF2B5EF4-FFF2-40B4-BE49-F238E27FC236}">
                  <a16:creationId xmlns="" xmlns:a16="http://schemas.microsoft.com/office/drawing/2014/main" id="{EE0324EF-C9B1-4883-A4AE-7D38C20EA1F9}"/>
                </a:ext>
              </a:extLst>
            </p:cNvPr>
            <p:cNvSpPr/>
            <p:nvPr/>
          </p:nvSpPr>
          <p:spPr>
            <a:xfrm>
              <a:off x="6255868" y="2774849"/>
              <a:ext cx="1401346" cy="830997"/>
            </a:xfrm>
            <a:prstGeom prst="rect">
              <a:avLst/>
            </a:prstGeom>
          </p:spPr>
          <p:txBody>
            <a:bodyPr wrap="none">
              <a:spAutoFit/>
            </a:bodyPr>
            <a:lstStyle/>
            <a:p>
              <a:pPr algn="ctr"/>
              <a:r>
                <a:rPr lang="en-US" sz="4800" b="1" dirty="0">
                  <a:solidFill>
                    <a:schemeClr val="accent2"/>
                  </a:solidFill>
                </a:rPr>
                <a:t>44%</a:t>
              </a:r>
              <a:endParaRPr lang="en-US" sz="4000" dirty="0">
                <a:solidFill>
                  <a:schemeClr val="accent2"/>
                </a:solidFill>
              </a:endParaRPr>
            </a:p>
          </p:txBody>
        </p:sp>
        <p:sp>
          <p:nvSpPr>
            <p:cNvPr id="49" name="Rectangle 48">
              <a:extLst>
                <a:ext uri="{FF2B5EF4-FFF2-40B4-BE49-F238E27FC236}">
                  <a16:creationId xmlns="" xmlns:a16="http://schemas.microsoft.com/office/drawing/2014/main" id="{1C510482-C7CC-42E2-9C4E-62FF6933DAC4}"/>
                </a:ext>
              </a:extLst>
            </p:cNvPr>
            <p:cNvSpPr/>
            <p:nvPr/>
          </p:nvSpPr>
          <p:spPr>
            <a:xfrm rot="546131">
              <a:off x="7523147" y="2652271"/>
              <a:ext cx="433132" cy="1107996"/>
            </a:xfrm>
            <a:prstGeom prst="rect">
              <a:avLst/>
            </a:prstGeom>
          </p:spPr>
          <p:txBody>
            <a:bodyPr wrap="none">
              <a:spAutoFit/>
            </a:bodyPr>
            <a:lstStyle/>
            <a:p>
              <a:r>
                <a:rPr lang="en-US" sz="6600" b="1" dirty="0">
                  <a:solidFill>
                    <a:schemeClr val="accent2"/>
                  </a:solidFill>
                </a:rPr>
                <a:t>!</a:t>
              </a:r>
              <a:endParaRPr lang="en-US" sz="6600" dirty="0">
                <a:solidFill>
                  <a:schemeClr val="accent2"/>
                </a:solidFill>
              </a:endParaRPr>
            </a:p>
          </p:txBody>
        </p:sp>
      </p:grpSp>
    </p:spTree>
    <p:extLst>
      <p:ext uri="{BB962C8B-B14F-4D97-AF65-F5344CB8AC3E}">
        <p14:creationId xmlns:p14="http://schemas.microsoft.com/office/powerpoint/2010/main" val="149817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wipe(down)">
                                      <p:cBhvr>
                                        <p:cTn id="7" dur="500"/>
                                        <p:tgtEl>
                                          <p:spTgt spid="13">
                                            <p:graphicEl>
                                              <a:chart seriesIdx="0" categoryIdx="-4" bldStep="series"/>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graphicEl>
                                              <a:chart seriesIdx="1" categoryIdx="-4" bldStep="series"/>
                                            </p:graphicEl>
                                          </p:spTgt>
                                        </p:tgtEl>
                                        <p:attrNameLst>
                                          <p:attrName>style.visibility</p:attrName>
                                        </p:attrNameLst>
                                      </p:cBhvr>
                                      <p:to>
                                        <p:strVal val="visible"/>
                                      </p:to>
                                    </p:set>
                                    <p:animEffect transition="in" filter="wipe(down)">
                                      <p:cBhvr>
                                        <p:cTn id="15" dur="500"/>
                                        <p:tgtEl>
                                          <p:spTgt spid="13">
                                            <p:graphicEl>
                                              <a:chart seriesIdx="1" categoryIdx="-4" bldStep="series"/>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graphicEl>
                                              <a:chart seriesIdx="2" categoryIdx="-4" bldStep="series"/>
                                            </p:graphicEl>
                                          </p:spTgt>
                                        </p:tgtEl>
                                        <p:attrNameLst>
                                          <p:attrName>style.visibility</p:attrName>
                                        </p:attrNameLst>
                                      </p:cBhvr>
                                      <p:to>
                                        <p:strVal val="visible"/>
                                      </p:to>
                                    </p:set>
                                    <p:animEffect transition="in" filter="wipe(down)">
                                      <p:cBhvr>
                                        <p:cTn id="23" dur="500"/>
                                        <p:tgtEl>
                                          <p:spTgt spid="13">
                                            <p:graphicEl>
                                              <a:chart seriesIdx="2" categoryIdx="-4" bldStep="series"/>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graphicEl>
                                              <a:chart seriesIdx="3" categoryIdx="-4" bldStep="series"/>
                                            </p:graphicEl>
                                          </p:spTgt>
                                        </p:tgtEl>
                                        <p:attrNameLst>
                                          <p:attrName>style.visibility</p:attrName>
                                        </p:attrNameLst>
                                      </p:cBhvr>
                                      <p:to>
                                        <p:strVal val="visible"/>
                                      </p:to>
                                    </p:set>
                                    <p:animEffect transition="in" filter="wipe(down)">
                                      <p:cBhvr>
                                        <p:cTn id="31" dur="500"/>
                                        <p:tgtEl>
                                          <p:spTgt spid="13">
                                            <p:graphicEl>
                                              <a:chart seriesIdx="3" categoryIdx="-4" bldStep="series"/>
                                            </p:graphic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right)">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right)">
                                      <p:cBhvr>
                                        <p:cTn id="44" dur="500"/>
                                        <p:tgtEl>
                                          <p:spTgt spid="5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ipe(left)">
                                      <p:cBhvr>
                                        <p:cTn id="49" dur="5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p:cTn id="54" dur="500" fill="hold"/>
                                        <p:tgtEl>
                                          <p:spTgt spid="54"/>
                                        </p:tgtEl>
                                        <p:attrNameLst>
                                          <p:attrName>ppt_w</p:attrName>
                                        </p:attrNameLst>
                                      </p:cBhvr>
                                      <p:tavLst>
                                        <p:tav tm="0">
                                          <p:val>
                                            <p:fltVal val="0"/>
                                          </p:val>
                                        </p:tav>
                                        <p:tav tm="100000">
                                          <p:val>
                                            <p:strVal val="#ppt_w"/>
                                          </p:val>
                                        </p:tav>
                                      </p:tavLst>
                                    </p:anim>
                                    <p:anim calcmode="lin" valueType="num">
                                      <p:cBhvr>
                                        <p:cTn id="55" dur="500" fill="hold"/>
                                        <p:tgtEl>
                                          <p:spTgt spid="54"/>
                                        </p:tgtEl>
                                        <p:attrNameLst>
                                          <p:attrName>ppt_h</p:attrName>
                                        </p:attrNameLst>
                                      </p:cBhvr>
                                      <p:tavLst>
                                        <p:tav tm="0">
                                          <p:val>
                                            <p:fltVal val="0"/>
                                          </p:val>
                                        </p:tav>
                                        <p:tav tm="100000">
                                          <p:val>
                                            <p:strVal val="#ppt_h"/>
                                          </p:val>
                                        </p:tav>
                                      </p:tavLst>
                                    </p:anim>
                                    <p:animEffect transition="in" filter="fade">
                                      <p:cBhvr>
                                        <p:cTn id="5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Chart bld="series"/>
        </p:bldSub>
      </p:bldGraphic>
      <p:bldP spid="33"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posing for the camera&#10;&#10;Description automatically generated">
            <a:extLst>
              <a:ext uri="{FF2B5EF4-FFF2-40B4-BE49-F238E27FC236}">
                <a16:creationId xmlns="" xmlns:a16="http://schemas.microsoft.com/office/drawing/2014/main" id="{BCFE0E85-54B2-46DF-A75B-BA44DF417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864710"/>
            <a:ext cx="4580537" cy="3993289"/>
          </a:xfrm>
          <a:prstGeom prst="rect">
            <a:avLst/>
          </a:prstGeom>
        </p:spPr>
      </p:pic>
      <p:sp>
        <p:nvSpPr>
          <p:cNvPr id="3" name="Slide Number Placeholder 2">
            <a:extLst>
              <a:ext uri="{FF2B5EF4-FFF2-40B4-BE49-F238E27FC236}">
                <a16:creationId xmlns="" xmlns:a16="http://schemas.microsoft.com/office/drawing/2014/main" id="{FA54F8CA-0184-4A30-86D1-1BB0CF1EBB22}"/>
              </a:ext>
            </a:extLst>
          </p:cNvPr>
          <p:cNvSpPr>
            <a:spLocks noGrp="1"/>
          </p:cNvSpPr>
          <p:nvPr>
            <p:ph type="sldNum" sz="quarter" idx="4294967295"/>
          </p:nvPr>
        </p:nvSpPr>
        <p:spPr>
          <a:xfrm>
            <a:off x="8704263" y="6470650"/>
            <a:ext cx="439737" cy="365125"/>
          </a:xfrm>
        </p:spPr>
        <p:txBody>
          <a:bodyPr/>
          <a:lstStyle/>
          <a:p>
            <a:fld id="{7F719C81-63A4-42FD-B6DA-A0393CDC7BCF}" type="slidenum">
              <a:rPr lang="en-US" smtClean="0"/>
              <a:pPr/>
              <a:t>4</a:t>
            </a:fld>
            <a:endParaRPr lang="en-US"/>
          </a:p>
        </p:txBody>
      </p:sp>
      <p:sp>
        <p:nvSpPr>
          <p:cNvPr id="4" name="Rectangle 3">
            <a:extLst>
              <a:ext uri="{FF2B5EF4-FFF2-40B4-BE49-F238E27FC236}">
                <a16:creationId xmlns="" xmlns:a16="http://schemas.microsoft.com/office/drawing/2014/main" id="{69AA8467-5E81-4C89-9B61-2F1B59415A8E}"/>
              </a:ext>
            </a:extLst>
          </p:cNvPr>
          <p:cNvSpPr/>
          <p:nvPr/>
        </p:nvSpPr>
        <p:spPr>
          <a:xfrm>
            <a:off x="2996093" y="229923"/>
            <a:ext cx="3034805" cy="830997"/>
          </a:xfrm>
          <a:prstGeom prst="rect">
            <a:avLst/>
          </a:prstGeom>
        </p:spPr>
        <p:txBody>
          <a:bodyPr wrap="none">
            <a:spAutoFit/>
          </a:bodyPr>
          <a:lstStyle/>
          <a:p>
            <a:pPr algn="ctr"/>
            <a:r>
              <a:rPr lang="en-US" sz="4800" b="1" dirty="0">
                <a:solidFill>
                  <a:schemeClr val="accent2"/>
                </a:solidFill>
                <a:latin typeface="+mj-lt"/>
              </a:rPr>
              <a:t>Disclaimer</a:t>
            </a:r>
          </a:p>
        </p:txBody>
      </p:sp>
      <p:sp>
        <p:nvSpPr>
          <p:cNvPr id="5" name="Rectangle 4">
            <a:extLst>
              <a:ext uri="{FF2B5EF4-FFF2-40B4-BE49-F238E27FC236}">
                <a16:creationId xmlns="" xmlns:a16="http://schemas.microsoft.com/office/drawing/2014/main" id="{BBE42D74-9562-4BE2-B63D-F2912FA6F93E}"/>
              </a:ext>
            </a:extLst>
          </p:cNvPr>
          <p:cNvSpPr/>
          <p:nvPr/>
        </p:nvSpPr>
        <p:spPr>
          <a:xfrm>
            <a:off x="408915" y="1188840"/>
            <a:ext cx="6824092" cy="4619726"/>
          </a:xfrm>
          <a:prstGeom prst="rect">
            <a:avLst/>
          </a:prstGeom>
        </p:spPr>
        <p:txBody>
          <a:bodyPr wrap="square">
            <a:spAutoFit/>
          </a:bodyPr>
          <a:lstStyle/>
          <a:p>
            <a:pPr>
              <a:lnSpc>
                <a:spcPct val="90000"/>
              </a:lnSpc>
              <a:spcBef>
                <a:spcPts val="600"/>
              </a:spcBef>
            </a:pPr>
            <a:r>
              <a:rPr lang="en-US" sz="1600" b="1" dirty="0">
                <a:solidFill>
                  <a:schemeClr val="bg1"/>
                </a:solidFill>
              </a:rPr>
              <a:t>IMPORTANT NOTICE:</a:t>
            </a:r>
          </a:p>
          <a:p>
            <a:pPr marL="285750" indent="-285750">
              <a:lnSpc>
                <a:spcPct val="90000"/>
              </a:lnSpc>
              <a:spcBef>
                <a:spcPts val="600"/>
              </a:spcBef>
              <a:buClr>
                <a:schemeClr val="tx2">
                  <a:lumMod val="60000"/>
                  <a:lumOff val="40000"/>
                </a:schemeClr>
              </a:buClr>
              <a:buFont typeface="Arial" panose="020B0604020202020204" pitchFamily="34" charset="0"/>
              <a:buChar char="•"/>
            </a:pPr>
            <a:r>
              <a:rPr lang="en-US" sz="1600" dirty="0">
                <a:solidFill>
                  <a:schemeClr val="bg1">
                    <a:lumMod val="85000"/>
                  </a:schemeClr>
                </a:solidFill>
              </a:rPr>
              <a:t>Any forecasts in this presentation are based upon </a:t>
            </a:r>
            <a:r>
              <a:rPr lang="en-US" sz="1600" dirty="0" err="1">
                <a:solidFill>
                  <a:schemeClr val="bg1">
                    <a:lumMod val="85000"/>
                  </a:schemeClr>
                </a:solidFill>
              </a:rPr>
              <a:t>Citylife’s</a:t>
            </a:r>
            <a:r>
              <a:rPr lang="en-US" sz="1600" dirty="0">
                <a:solidFill>
                  <a:schemeClr val="bg1">
                    <a:lumMod val="85000"/>
                  </a:schemeClr>
                </a:solidFill>
              </a:rPr>
              <a:t> opinion of the market at the date of the presentation and are subject to change without notice, dependent upon many factors. </a:t>
            </a:r>
          </a:p>
          <a:p>
            <a:pPr marL="285750" indent="-285750">
              <a:lnSpc>
                <a:spcPct val="90000"/>
              </a:lnSpc>
              <a:spcBef>
                <a:spcPts val="600"/>
              </a:spcBef>
              <a:buClr>
                <a:schemeClr val="tx2">
                  <a:lumMod val="60000"/>
                  <a:lumOff val="40000"/>
                </a:schemeClr>
              </a:buClr>
              <a:buFont typeface="Arial" panose="020B0604020202020204" pitchFamily="34" charset="0"/>
              <a:buChar char="•"/>
            </a:pPr>
            <a:r>
              <a:rPr lang="en-US" sz="1600" dirty="0">
                <a:solidFill>
                  <a:schemeClr val="bg1">
                    <a:lumMod val="85000"/>
                  </a:schemeClr>
                </a:solidFill>
              </a:rPr>
              <a:t>Any prediction, projection or forecast is not necessarily indicative of the future or likely performance.</a:t>
            </a:r>
          </a:p>
          <a:p>
            <a:pPr marL="285750" indent="-285750">
              <a:lnSpc>
                <a:spcPct val="90000"/>
              </a:lnSpc>
              <a:spcBef>
                <a:spcPts val="600"/>
              </a:spcBef>
              <a:buClr>
                <a:schemeClr val="tx2">
                  <a:lumMod val="60000"/>
                  <a:lumOff val="40000"/>
                </a:schemeClr>
              </a:buClr>
              <a:buFont typeface="Arial" panose="020B0604020202020204" pitchFamily="34" charset="0"/>
              <a:buChar char="•"/>
            </a:pPr>
            <a:r>
              <a:rPr lang="en-US" sz="1600" dirty="0">
                <a:solidFill>
                  <a:schemeClr val="bg1">
                    <a:lumMod val="85000"/>
                  </a:schemeClr>
                </a:solidFill>
              </a:rPr>
              <a:t>Investment involves risk.</a:t>
            </a:r>
          </a:p>
          <a:p>
            <a:pPr marL="285750" indent="-285750">
              <a:lnSpc>
                <a:spcPct val="90000"/>
              </a:lnSpc>
              <a:spcBef>
                <a:spcPts val="600"/>
              </a:spcBef>
              <a:buClr>
                <a:schemeClr val="tx2">
                  <a:lumMod val="60000"/>
                  <a:lumOff val="40000"/>
                </a:schemeClr>
              </a:buClr>
              <a:buFont typeface="Arial" panose="020B0604020202020204" pitchFamily="34" charset="0"/>
              <a:buChar char="•"/>
            </a:pPr>
            <a:r>
              <a:rPr lang="en-US" sz="1600" dirty="0">
                <a:solidFill>
                  <a:schemeClr val="bg1">
                    <a:lumMod val="85000"/>
                  </a:schemeClr>
                </a:solidFill>
              </a:rPr>
              <a:t>The value of any investments and any income generated may go down as well as up and is not guaranteed.</a:t>
            </a:r>
          </a:p>
          <a:p>
            <a:pPr marL="285750" indent="-285750">
              <a:lnSpc>
                <a:spcPct val="90000"/>
              </a:lnSpc>
              <a:spcBef>
                <a:spcPts val="600"/>
              </a:spcBef>
              <a:buClr>
                <a:schemeClr val="tx2">
                  <a:lumMod val="60000"/>
                  <a:lumOff val="40000"/>
                </a:schemeClr>
              </a:buClr>
              <a:buFont typeface="Arial" panose="020B0604020202020204" pitchFamily="34" charset="0"/>
              <a:buChar char="•"/>
            </a:pPr>
            <a:r>
              <a:rPr lang="en-US" sz="1600" dirty="0">
                <a:solidFill>
                  <a:schemeClr val="bg1">
                    <a:lumMod val="85000"/>
                  </a:schemeClr>
                </a:solidFill>
              </a:rPr>
              <a:t>Past performance is no indication of current or future performance. Any investment results, or examples set forth in this document are provided for illustrative purposes only and are not indicative of any                          future investment results or investments.</a:t>
            </a:r>
          </a:p>
          <a:p>
            <a:pPr marL="285750" indent="-285750">
              <a:lnSpc>
                <a:spcPct val="90000"/>
              </a:lnSpc>
              <a:spcBef>
                <a:spcPts val="600"/>
              </a:spcBef>
              <a:buClr>
                <a:schemeClr val="tx2">
                  <a:lumMod val="60000"/>
                  <a:lumOff val="40000"/>
                </a:schemeClr>
              </a:buClr>
              <a:buFont typeface="Arial" panose="020B0604020202020204" pitchFamily="34" charset="0"/>
              <a:buChar char="•"/>
            </a:pPr>
            <a:r>
              <a:rPr lang="en-US" sz="1600" dirty="0">
                <a:solidFill>
                  <a:schemeClr val="bg1">
                    <a:lumMod val="85000"/>
                  </a:schemeClr>
                </a:solidFill>
              </a:rPr>
              <a:t>No representation is made that an investment will be                                      profitable or will not incur losses.</a:t>
            </a:r>
          </a:p>
          <a:p>
            <a:pPr marL="285750" indent="-285750">
              <a:lnSpc>
                <a:spcPct val="90000"/>
              </a:lnSpc>
              <a:spcBef>
                <a:spcPts val="600"/>
              </a:spcBef>
              <a:buClr>
                <a:schemeClr val="tx2">
                  <a:lumMod val="60000"/>
                  <a:lumOff val="40000"/>
                </a:schemeClr>
              </a:buClr>
              <a:buFont typeface="Arial" panose="020B0604020202020204" pitchFamily="34" charset="0"/>
              <a:buChar char="•"/>
            </a:pPr>
            <a:r>
              <a:rPr lang="en-US" sz="1600" dirty="0">
                <a:solidFill>
                  <a:schemeClr val="bg1">
                    <a:lumMod val="85000"/>
                  </a:schemeClr>
                </a:solidFill>
              </a:rPr>
              <a:t>Prospective investors should read the offering                                            documents for the details and specific risk                                                                                                factors of any investment mentioned.</a:t>
            </a:r>
          </a:p>
        </p:txBody>
      </p:sp>
    </p:spTree>
    <p:extLst>
      <p:ext uri="{BB962C8B-B14F-4D97-AF65-F5344CB8AC3E}">
        <p14:creationId xmlns:p14="http://schemas.microsoft.com/office/powerpoint/2010/main" val="33535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F1A991-34BA-4ED7-97AF-D8ADB09DB8EC}"/>
              </a:ext>
            </a:extLst>
          </p:cNvPr>
          <p:cNvSpPr>
            <a:spLocks noGrp="1"/>
          </p:cNvSpPr>
          <p:nvPr>
            <p:ph type="title"/>
          </p:nvPr>
        </p:nvSpPr>
        <p:spPr/>
        <p:txBody>
          <a:bodyPr/>
          <a:lstStyle/>
          <a:p>
            <a:r>
              <a:rPr lang="en-US" dirty="0"/>
              <a:t>MICHAEL BENTLEY:</a:t>
            </a:r>
            <a:br>
              <a:rPr lang="en-US" dirty="0"/>
            </a:br>
            <a:r>
              <a:rPr lang="en-US" dirty="0"/>
              <a:t>AUTHOR OF:</a:t>
            </a:r>
          </a:p>
        </p:txBody>
      </p:sp>
      <p:pic>
        <p:nvPicPr>
          <p:cNvPr id="3" name="Picture 2" descr="A close up of a sign&#10;&#10;Description automatically generated">
            <a:extLst>
              <a:ext uri="{FF2B5EF4-FFF2-40B4-BE49-F238E27FC236}">
                <a16:creationId xmlns="" xmlns:a16="http://schemas.microsoft.com/office/drawing/2014/main" id="{6C0E4073-8542-4337-8774-6E74D1175D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2418" y="1621933"/>
            <a:ext cx="3977753" cy="3977753"/>
          </a:xfrm>
          <a:prstGeom prst="rect">
            <a:avLst/>
          </a:prstGeom>
        </p:spPr>
      </p:pic>
      <p:pic>
        <p:nvPicPr>
          <p:cNvPr id="5" name="Picture 4" descr="A close up of text on a white background&#10;&#10;Description automatically generated">
            <a:extLst>
              <a:ext uri="{FF2B5EF4-FFF2-40B4-BE49-F238E27FC236}">
                <a16:creationId xmlns="" xmlns:a16="http://schemas.microsoft.com/office/drawing/2014/main" id="{D9586F4B-E769-40AF-BF62-98B3457B43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98124" y="1209012"/>
            <a:ext cx="6586012" cy="4390674"/>
          </a:xfrm>
          <a:prstGeom prst="rect">
            <a:avLst/>
          </a:prstGeom>
        </p:spPr>
      </p:pic>
      <p:sp>
        <p:nvSpPr>
          <p:cNvPr id="7" name="Slide Number Placeholder 6">
            <a:extLst>
              <a:ext uri="{FF2B5EF4-FFF2-40B4-BE49-F238E27FC236}">
                <a16:creationId xmlns="" xmlns:a16="http://schemas.microsoft.com/office/drawing/2014/main" id="{F76587DE-A45D-4E85-AE11-11A28A476383}"/>
              </a:ext>
            </a:extLst>
          </p:cNvPr>
          <p:cNvSpPr>
            <a:spLocks noGrp="1"/>
          </p:cNvSpPr>
          <p:nvPr>
            <p:ph type="sldNum" sz="quarter" idx="12"/>
          </p:nvPr>
        </p:nvSpPr>
        <p:spPr/>
        <p:txBody>
          <a:bodyPr/>
          <a:lstStyle/>
          <a:p>
            <a:fld id="{7F719C81-63A4-42FD-B6DA-A0393CDC7BCF}" type="slidenum">
              <a:rPr lang="en-US" smtClean="0"/>
              <a:pPr/>
              <a:t>5</a:t>
            </a:fld>
            <a:endParaRPr lang="en-US"/>
          </a:p>
        </p:txBody>
      </p:sp>
    </p:spTree>
    <p:extLst>
      <p:ext uri="{BB962C8B-B14F-4D97-AF65-F5344CB8AC3E}">
        <p14:creationId xmlns:p14="http://schemas.microsoft.com/office/powerpoint/2010/main" val="120299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B79BFA8-89BE-483D-8F3B-7B46DF6BB484}"/>
              </a:ext>
            </a:extLst>
          </p:cNvPr>
          <p:cNvSpPr/>
          <p:nvPr/>
        </p:nvSpPr>
        <p:spPr>
          <a:xfrm>
            <a:off x="628021" y="763674"/>
            <a:ext cx="4572000" cy="1384995"/>
          </a:xfrm>
          <a:prstGeom prst="rect">
            <a:avLst/>
          </a:prstGeom>
        </p:spPr>
        <p:txBody>
          <a:bodyPr>
            <a:spAutoFit/>
          </a:bodyPr>
          <a:lstStyle/>
          <a:p>
            <a:r>
              <a:rPr lang="en-US" sz="2800" dirty="0">
                <a:solidFill>
                  <a:schemeClr val="bg2"/>
                </a:solidFill>
                <a:latin typeface="+mj-lt"/>
              </a:rPr>
              <a:t>Michael Bentley</a:t>
            </a:r>
          </a:p>
          <a:p>
            <a:r>
              <a:rPr lang="en-US" sz="2800" dirty="0" err="1">
                <a:solidFill>
                  <a:schemeClr val="accent2"/>
                </a:solidFill>
                <a:latin typeface="+mj-lt"/>
              </a:rPr>
              <a:t>Citylife</a:t>
            </a:r>
            <a:r>
              <a:rPr lang="en-US" sz="2800" dirty="0">
                <a:solidFill>
                  <a:schemeClr val="accent2"/>
                </a:solidFill>
                <a:latin typeface="+mj-lt"/>
              </a:rPr>
              <a:t> International Realty</a:t>
            </a:r>
          </a:p>
          <a:p>
            <a:r>
              <a:rPr lang="en-US" sz="2800" dirty="0">
                <a:solidFill>
                  <a:schemeClr val="accent2"/>
                </a:solidFill>
                <a:latin typeface="+mj-lt"/>
              </a:rPr>
              <a:t>Hong Kong</a:t>
            </a:r>
          </a:p>
        </p:txBody>
      </p:sp>
      <p:pic>
        <p:nvPicPr>
          <p:cNvPr id="4" name="Picture 3">
            <a:extLst>
              <a:ext uri="{FF2B5EF4-FFF2-40B4-BE49-F238E27FC236}">
                <a16:creationId xmlns="" xmlns:a16="http://schemas.microsoft.com/office/drawing/2014/main" id="{AE54403A-AFB3-4767-939F-C7C090DE8E2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30896" y="1121853"/>
            <a:ext cx="3287184" cy="438291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sp>
        <p:nvSpPr>
          <p:cNvPr id="26" name="Graphic 24">
            <a:extLst>
              <a:ext uri="{FF2B5EF4-FFF2-40B4-BE49-F238E27FC236}">
                <a16:creationId xmlns="" xmlns:a16="http://schemas.microsoft.com/office/drawing/2014/main" id="{B44958B5-C298-4AE3-B9B7-093C2F9AC535}"/>
              </a:ext>
            </a:extLst>
          </p:cNvPr>
          <p:cNvSpPr/>
          <p:nvPr/>
        </p:nvSpPr>
        <p:spPr>
          <a:xfrm rot="16200000">
            <a:off x="1265542" y="2460346"/>
            <a:ext cx="2804585" cy="3808331"/>
          </a:xfrm>
          <a:custGeom>
            <a:avLst/>
            <a:gdLst>
              <a:gd name="connsiteX0" fmla="*/ 3628122 w 3619500"/>
              <a:gd name="connsiteY0" fmla="*/ 3952171 h 4914900"/>
              <a:gd name="connsiteX1" fmla="*/ 2665050 w 3619500"/>
              <a:gd name="connsiteY1" fmla="*/ 4916387 h 4914900"/>
              <a:gd name="connsiteX2" fmla="*/ 2663812 w 3619500"/>
              <a:gd name="connsiteY2" fmla="*/ 4916387 h 4914900"/>
              <a:gd name="connsiteX3" fmla="*/ 2644000 w 3619500"/>
              <a:gd name="connsiteY3" fmla="*/ 4916387 h 4914900"/>
              <a:gd name="connsiteX4" fmla="*/ 1679594 w 3619500"/>
              <a:gd name="connsiteY4" fmla="*/ 3952743 h 4914900"/>
              <a:gd name="connsiteX5" fmla="*/ 1679594 w 3619500"/>
              <a:gd name="connsiteY5" fmla="*/ 3951981 h 4914900"/>
              <a:gd name="connsiteX6" fmla="*/ 1679594 w 3619500"/>
              <a:gd name="connsiteY6" fmla="*/ 973989 h 4914900"/>
              <a:gd name="connsiteX7" fmla="*/ 964361 w 3619500"/>
              <a:gd name="connsiteY7" fmla="*/ 258757 h 4914900"/>
              <a:gd name="connsiteX8" fmla="*/ 249129 w 3619500"/>
              <a:gd name="connsiteY8" fmla="*/ 973989 h 4914900"/>
              <a:gd name="connsiteX9" fmla="*/ 249129 w 3619500"/>
              <a:gd name="connsiteY9" fmla="*/ 4791800 h 4914900"/>
              <a:gd name="connsiteX10" fmla="*/ 128038 w 3619500"/>
              <a:gd name="connsiteY10" fmla="*/ 4919788 h 4914900"/>
              <a:gd name="connsiteX11" fmla="*/ 50 w 3619500"/>
              <a:gd name="connsiteY11" fmla="*/ 4798687 h 4914900"/>
              <a:gd name="connsiteX12" fmla="*/ 50 w 3619500"/>
              <a:gd name="connsiteY12" fmla="*/ 4791800 h 4914900"/>
              <a:gd name="connsiteX13" fmla="*/ 50 w 3619500"/>
              <a:gd name="connsiteY13" fmla="*/ 973989 h 4914900"/>
              <a:gd name="connsiteX14" fmla="*/ 954827 w 3619500"/>
              <a:gd name="connsiteY14" fmla="*/ 49 h 4914900"/>
              <a:gd name="connsiteX15" fmla="*/ 1928767 w 3619500"/>
              <a:gd name="connsiteY15" fmla="*/ 954825 h 4914900"/>
              <a:gd name="connsiteX16" fmla="*/ 1928767 w 3619500"/>
              <a:gd name="connsiteY16" fmla="*/ 973989 h 4914900"/>
              <a:gd name="connsiteX17" fmla="*/ 1928767 w 3619500"/>
              <a:gd name="connsiteY17" fmla="*/ 3951981 h 4914900"/>
              <a:gd name="connsiteX18" fmla="*/ 2644000 w 3619500"/>
              <a:gd name="connsiteY18" fmla="*/ 4667213 h 4914900"/>
              <a:gd name="connsiteX19" fmla="*/ 2663812 w 3619500"/>
              <a:gd name="connsiteY19" fmla="*/ 4667213 h 4914900"/>
              <a:gd name="connsiteX20" fmla="*/ 3379045 w 3619500"/>
              <a:gd name="connsiteY20" fmla="*/ 3952076 h 4914900"/>
              <a:gd name="connsiteX21" fmla="*/ 3379045 w 3619500"/>
              <a:gd name="connsiteY21" fmla="*/ 3947695 h 4914900"/>
              <a:gd name="connsiteX22" fmla="*/ 3357994 w 3619500"/>
              <a:gd name="connsiteY22" fmla="*/ 134551 h 4914900"/>
              <a:gd name="connsiteX23" fmla="*/ 3357994 w 3619500"/>
              <a:gd name="connsiteY23" fmla="*/ 133885 h 4914900"/>
              <a:gd name="connsiteX24" fmla="*/ 3482295 w 3619500"/>
              <a:gd name="connsiteY24" fmla="*/ 8964 h 4914900"/>
              <a:gd name="connsiteX25" fmla="*/ 3607168 w 3619500"/>
              <a:gd name="connsiteY25" fmla="*/ 133218 h 4914900"/>
              <a:gd name="connsiteX26" fmla="*/ 3628122 w 3619500"/>
              <a:gd name="connsiteY26" fmla="*/ 3946361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9500" h="4914900">
                <a:moveTo>
                  <a:pt x="3628122" y="3952171"/>
                </a:moveTo>
                <a:cubicBezTo>
                  <a:pt x="3628408" y="4484381"/>
                  <a:pt x="3197212" y="4916073"/>
                  <a:pt x="2665050" y="4916387"/>
                </a:cubicBezTo>
                <a:cubicBezTo>
                  <a:pt x="2664641" y="4916387"/>
                  <a:pt x="2664221" y="4916387"/>
                  <a:pt x="2663812" y="4916387"/>
                </a:cubicBezTo>
                <a:lnTo>
                  <a:pt x="2644000" y="4916387"/>
                </a:lnTo>
                <a:cubicBezTo>
                  <a:pt x="2111581" y="4916597"/>
                  <a:pt x="1679803" y="4485162"/>
                  <a:pt x="1679594" y="3952743"/>
                </a:cubicBezTo>
                <a:cubicBezTo>
                  <a:pt x="1679594" y="3952486"/>
                  <a:pt x="1679594" y="3952238"/>
                  <a:pt x="1679594" y="3951981"/>
                </a:cubicBezTo>
                <a:lnTo>
                  <a:pt x="1679594" y="973989"/>
                </a:lnTo>
                <a:cubicBezTo>
                  <a:pt x="1679594" y="578978"/>
                  <a:pt x="1359372" y="258757"/>
                  <a:pt x="964361" y="258757"/>
                </a:cubicBezTo>
                <a:cubicBezTo>
                  <a:pt x="569350" y="258757"/>
                  <a:pt x="249129" y="578978"/>
                  <a:pt x="249129" y="973989"/>
                </a:cubicBezTo>
                <a:lnTo>
                  <a:pt x="249129" y="4791800"/>
                </a:lnTo>
                <a:cubicBezTo>
                  <a:pt x="251034" y="4860580"/>
                  <a:pt x="196818" y="4917883"/>
                  <a:pt x="128038" y="4919788"/>
                </a:cubicBezTo>
                <a:cubicBezTo>
                  <a:pt x="59258" y="4921683"/>
                  <a:pt x="1955" y="4867467"/>
                  <a:pt x="50" y="4798687"/>
                </a:cubicBezTo>
                <a:cubicBezTo>
                  <a:pt x="-17" y="4796391"/>
                  <a:pt x="-17" y="4794096"/>
                  <a:pt x="50" y="4791800"/>
                </a:cubicBezTo>
                <a:lnTo>
                  <a:pt x="50" y="973989"/>
                </a:lnTo>
                <a:cubicBezTo>
                  <a:pt x="-5245" y="441390"/>
                  <a:pt x="422227" y="5335"/>
                  <a:pt x="954827" y="49"/>
                </a:cubicBezTo>
                <a:cubicBezTo>
                  <a:pt x="1487427" y="-5247"/>
                  <a:pt x="1923472" y="422216"/>
                  <a:pt x="1928767" y="954825"/>
                </a:cubicBezTo>
                <a:cubicBezTo>
                  <a:pt x="1928834" y="961207"/>
                  <a:pt x="1928834" y="967598"/>
                  <a:pt x="1928767" y="973989"/>
                </a:cubicBezTo>
                <a:lnTo>
                  <a:pt x="1928767" y="3951981"/>
                </a:lnTo>
                <a:cubicBezTo>
                  <a:pt x="1929243" y="4346802"/>
                  <a:pt x="2249189" y="4666737"/>
                  <a:pt x="2644000" y="4667213"/>
                </a:cubicBezTo>
                <a:lnTo>
                  <a:pt x="2663812" y="4667213"/>
                </a:lnTo>
                <a:cubicBezTo>
                  <a:pt x="3058814" y="4667213"/>
                  <a:pt x="3378949" y="4347049"/>
                  <a:pt x="3379045" y="3952076"/>
                </a:cubicBezTo>
                <a:lnTo>
                  <a:pt x="3379045" y="3947695"/>
                </a:lnTo>
                <a:lnTo>
                  <a:pt x="3357994" y="134551"/>
                </a:lnTo>
                <a:lnTo>
                  <a:pt x="3357994" y="133885"/>
                </a:lnTo>
                <a:cubicBezTo>
                  <a:pt x="3357803" y="65076"/>
                  <a:pt x="3413430" y="9145"/>
                  <a:pt x="3482295" y="8964"/>
                </a:cubicBezTo>
                <a:cubicBezTo>
                  <a:pt x="3551065" y="8783"/>
                  <a:pt x="3606977" y="64409"/>
                  <a:pt x="3607168" y="133218"/>
                </a:cubicBezTo>
                <a:lnTo>
                  <a:pt x="3628122" y="3946361"/>
                </a:lnTo>
                <a:close/>
              </a:path>
            </a:pathLst>
          </a:custGeom>
          <a:solidFill>
            <a:schemeClr val="bg2"/>
          </a:solidFill>
          <a:ln w="9525" cap="flat">
            <a:noFill/>
            <a:prstDash val="solid"/>
            <a:miter/>
          </a:ln>
        </p:spPr>
        <p:txBody>
          <a:bodyPr rtlCol="0" anchor="ctr"/>
          <a:lstStyle/>
          <a:p>
            <a:endParaRPr lang="en-US"/>
          </a:p>
        </p:txBody>
      </p:sp>
      <p:grpSp>
        <p:nvGrpSpPr>
          <p:cNvPr id="29" name="Group 28">
            <a:extLst>
              <a:ext uri="{FF2B5EF4-FFF2-40B4-BE49-F238E27FC236}">
                <a16:creationId xmlns="" xmlns:a16="http://schemas.microsoft.com/office/drawing/2014/main" id="{43DC7792-4B97-4507-A387-06A7766C94B8}"/>
              </a:ext>
            </a:extLst>
          </p:cNvPr>
          <p:cNvGrpSpPr/>
          <p:nvPr/>
        </p:nvGrpSpPr>
        <p:grpSpPr>
          <a:xfrm>
            <a:off x="3346517" y="5480331"/>
            <a:ext cx="814647" cy="830670"/>
            <a:chOff x="3346517" y="5480331"/>
            <a:chExt cx="814647" cy="830670"/>
          </a:xfrm>
        </p:grpSpPr>
        <p:sp>
          <p:nvSpPr>
            <p:cNvPr id="27" name="Oval 26">
              <a:extLst>
                <a:ext uri="{FF2B5EF4-FFF2-40B4-BE49-F238E27FC236}">
                  <a16:creationId xmlns="" xmlns:a16="http://schemas.microsoft.com/office/drawing/2014/main" id="{ACD80512-7A64-47A2-A39D-45091F417CD5}"/>
                </a:ext>
              </a:extLst>
            </p:cNvPr>
            <p:cNvSpPr/>
            <p:nvPr/>
          </p:nvSpPr>
          <p:spPr>
            <a:xfrm>
              <a:off x="3546432" y="5480331"/>
              <a:ext cx="414817" cy="414817"/>
            </a:xfrm>
            <a:prstGeom prst="ellipse">
              <a:avLst/>
            </a:prstGeom>
            <a:solidFill>
              <a:schemeClr val="bg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D239F62E-15AD-444A-B3CB-043CAFF386D9}"/>
                </a:ext>
              </a:extLst>
            </p:cNvPr>
            <p:cNvSpPr/>
            <p:nvPr/>
          </p:nvSpPr>
          <p:spPr>
            <a:xfrm>
              <a:off x="3346517" y="5941669"/>
              <a:ext cx="814647" cy="369332"/>
            </a:xfrm>
            <a:prstGeom prst="rect">
              <a:avLst/>
            </a:prstGeom>
          </p:spPr>
          <p:txBody>
            <a:bodyPr wrap="none">
              <a:spAutoFit/>
            </a:bodyPr>
            <a:lstStyle/>
            <a:p>
              <a:pPr algn="ctr"/>
              <a:r>
                <a:rPr lang="en-US" b="1" dirty="0">
                  <a:solidFill>
                    <a:schemeClr val="bg1"/>
                  </a:solidFill>
                </a:rPr>
                <a:t>2018?</a:t>
              </a:r>
            </a:p>
          </p:txBody>
        </p:sp>
      </p:grpSp>
      <p:grpSp>
        <p:nvGrpSpPr>
          <p:cNvPr id="30" name="Group 29">
            <a:extLst>
              <a:ext uri="{FF2B5EF4-FFF2-40B4-BE49-F238E27FC236}">
                <a16:creationId xmlns="" xmlns:a16="http://schemas.microsoft.com/office/drawing/2014/main" id="{47FF495E-A41C-4DE1-8204-3F14F0B63CD7}"/>
              </a:ext>
            </a:extLst>
          </p:cNvPr>
          <p:cNvGrpSpPr/>
          <p:nvPr/>
        </p:nvGrpSpPr>
        <p:grpSpPr>
          <a:xfrm>
            <a:off x="1307308" y="4184147"/>
            <a:ext cx="814647" cy="830670"/>
            <a:chOff x="3346517" y="5480331"/>
            <a:chExt cx="814647" cy="830670"/>
          </a:xfrm>
        </p:grpSpPr>
        <p:sp>
          <p:nvSpPr>
            <p:cNvPr id="31" name="Oval 30">
              <a:extLst>
                <a:ext uri="{FF2B5EF4-FFF2-40B4-BE49-F238E27FC236}">
                  <a16:creationId xmlns="" xmlns:a16="http://schemas.microsoft.com/office/drawing/2014/main" id="{B99A73EC-1842-4421-AE91-30D21CCABA2F}"/>
                </a:ext>
              </a:extLst>
            </p:cNvPr>
            <p:cNvSpPr/>
            <p:nvPr/>
          </p:nvSpPr>
          <p:spPr>
            <a:xfrm>
              <a:off x="3546432" y="5480331"/>
              <a:ext cx="414817" cy="414817"/>
            </a:xfrm>
            <a:prstGeom prst="ellipse">
              <a:avLst/>
            </a:prstGeom>
            <a:solidFill>
              <a:schemeClr val="bg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 xmlns:a16="http://schemas.microsoft.com/office/drawing/2014/main" id="{277DDAE9-5C37-4ED9-9FC7-CC44EF57CEB0}"/>
                </a:ext>
              </a:extLst>
            </p:cNvPr>
            <p:cNvSpPr/>
            <p:nvPr/>
          </p:nvSpPr>
          <p:spPr>
            <a:xfrm>
              <a:off x="3346517" y="5941669"/>
              <a:ext cx="814647" cy="369332"/>
            </a:xfrm>
            <a:prstGeom prst="rect">
              <a:avLst/>
            </a:prstGeom>
          </p:spPr>
          <p:txBody>
            <a:bodyPr wrap="none">
              <a:spAutoFit/>
            </a:bodyPr>
            <a:lstStyle/>
            <a:p>
              <a:pPr algn="ctr"/>
              <a:r>
                <a:rPr lang="en-US" b="1" dirty="0">
                  <a:solidFill>
                    <a:schemeClr val="bg1"/>
                  </a:solidFill>
                </a:rPr>
                <a:t>2008?</a:t>
              </a:r>
            </a:p>
          </p:txBody>
        </p:sp>
      </p:grpSp>
      <p:grpSp>
        <p:nvGrpSpPr>
          <p:cNvPr id="33" name="Group 32">
            <a:extLst>
              <a:ext uri="{FF2B5EF4-FFF2-40B4-BE49-F238E27FC236}">
                <a16:creationId xmlns="" xmlns:a16="http://schemas.microsoft.com/office/drawing/2014/main" id="{2652A65F-3480-4D7E-8CC2-50F5FE673224}"/>
              </a:ext>
            </a:extLst>
          </p:cNvPr>
          <p:cNvGrpSpPr/>
          <p:nvPr/>
        </p:nvGrpSpPr>
        <p:grpSpPr>
          <a:xfrm>
            <a:off x="4256019" y="3428647"/>
            <a:ext cx="1217872" cy="414817"/>
            <a:chOff x="3546432" y="5480331"/>
            <a:chExt cx="1217872" cy="414817"/>
          </a:xfrm>
        </p:grpSpPr>
        <p:sp>
          <p:nvSpPr>
            <p:cNvPr id="34" name="Oval 33">
              <a:extLst>
                <a:ext uri="{FF2B5EF4-FFF2-40B4-BE49-F238E27FC236}">
                  <a16:creationId xmlns="" xmlns:a16="http://schemas.microsoft.com/office/drawing/2014/main" id="{7EE3EDCD-8692-46E9-8168-63EA7D5F3EF2}"/>
                </a:ext>
              </a:extLst>
            </p:cNvPr>
            <p:cNvSpPr/>
            <p:nvPr/>
          </p:nvSpPr>
          <p:spPr>
            <a:xfrm>
              <a:off x="3546432" y="5480331"/>
              <a:ext cx="414817" cy="414817"/>
            </a:xfrm>
            <a:prstGeom prst="ellipse">
              <a:avLst/>
            </a:prstGeom>
            <a:solidFill>
              <a:schemeClr val="bg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 xmlns:a16="http://schemas.microsoft.com/office/drawing/2014/main" id="{E83F2CD3-6D81-43E5-8C74-07B91E5905CC}"/>
                </a:ext>
              </a:extLst>
            </p:cNvPr>
            <p:cNvSpPr/>
            <p:nvPr/>
          </p:nvSpPr>
          <p:spPr>
            <a:xfrm>
              <a:off x="3949657" y="5503875"/>
              <a:ext cx="814647" cy="369332"/>
            </a:xfrm>
            <a:prstGeom prst="rect">
              <a:avLst/>
            </a:prstGeom>
          </p:spPr>
          <p:txBody>
            <a:bodyPr wrap="none">
              <a:spAutoFit/>
            </a:bodyPr>
            <a:lstStyle/>
            <a:p>
              <a:pPr algn="ctr"/>
              <a:r>
                <a:rPr lang="en-US" b="1" dirty="0">
                  <a:solidFill>
                    <a:schemeClr val="bg1"/>
                  </a:solidFill>
                </a:rPr>
                <a:t>1998?</a:t>
              </a:r>
            </a:p>
          </p:txBody>
        </p:sp>
      </p:grpSp>
      <p:grpSp>
        <p:nvGrpSpPr>
          <p:cNvPr id="36" name="Group 35">
            <a:extLst>
              <a:ext uri="{FF2B5EF4-FFF2-40B4-BE49-F238E27FC236}">
                <a16:creationId xmlns="" xmlns:a16="http://schemas.microsoft.com/office/drawing/2014/main" id="{A8D5A3F4-32F8-40DC-90AD-F6CAABF4D7CF}"/>
              </a:ext>
            </a:extLst>
          </p:cNvPr>
          <p:cNvGrpSpPr/>
          <p:nvPr/>
        </p:nvGrpSpPr>
        <p:grpSpPr>
          <a:xfrm>
            <a:off x="654286" y="2838869"/>
            <a:ext cx="1763624" cy="1232047"/>
            <a:chOff x="2872030" y="5480331"/>
            <a:chExt cx="1763624" cy="1232047"/>
          </a:xfrm>
        </p:grpSpPr>
        <p:sp>
          <p:nvSpPr>
            <p:cNvPr id="37" name="Oval 36">
              <a:extLst>
                <a:ext uri="{FF2B5EF4-FFF2-40B4-BE49-F238E27FC236}">
                  <a16:creationId xmlns="" xmlns:a16="http://schemas.microsoft.com/office/drawing/2014/main" id="{F6EC9941-AEC8-45B6-8806-8288CA10AA18}"/>
                </a:ext>
              </a:extLst>
            </p:cNvPr>
            <p:cNvSpPr/>
            <p:nvPr/>
          </p:nvSpPr>
          <p:spPr>
            <a:xfrm>
              <a:off x="3546432" y="5480331"/>
              <a:ext cx="414817" cy="414817"/>
            </a:xfrm>
            <a:prstGeom prst="ellipse">
              <a:avLst/>
            </a:prstGeom>
            <a:solidFill>
              <a:schemeClr val="bg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61C6B600-C6B2-45E6-8D0F-2A2D646065EA}"/>
                </a:ext>
              </a:extLst>
            </p:cNvPr>
            <p:cNvSpPr/>
            <p:nvPr/>
          </p:nvSpPr>
          <p:spPr>
            <a:xfrm>
              <a:off x="2872030" y="5881381"/>
              <a:ext cx="1763624" cy="830997"/>
            </a:xfrm>
            <a:prstGeom prst="rect">
              <a:avLst/>
            </a:prstGeom>
          </p:spPr>
          <p:txBody>
            <a:bodyPr wrap="none">
              <a:spAutoFit/>
            </a:bodyPr>
            <a:lstStyle/>
            <a:p>
              <a:pPr algn="ctr"/>
              <a:r>
                <a:rPr lang="en-US" sz="4800" b="1" dirty="0">
                  <a:solidFill>
                    <a:schemeClr val="bg1"/>
                  </a:solidFill>
                </a:rPr>
                <a:t>1986!</a:t>
              </a:r>
            </a:p>
          </p:txBody>
        </p:sp>
      </p:grpSp>
    </p:spTree>
    <p:extLst>
      <p:ext uri="{BB962C8B-B14F-4D97-AF65-F5344CB8AC3E}">
        <p14:creationId xmlns:p14="http://schemas.microsoft.com/office/powerpoint/2010/main" val="149751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24874F0-45A5-49CF-B9A9-C7C31D5EF72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3144" y="343811"/>
            <a:ext cx="7837714" cy="3247264"/>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4" name="Picture 3">
            <a:extLst>
              <a:ext uri="{FF2B5EF4-FFF2-40B4-BE49-F238E27FC236}">
                <a16:creationId xmlns="" xmlns:a16="http://schemas.microsoft.com/office/drawing/2014/main" id="{8D2EF067-FC97-434E-9FC8-3B89B9FD72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2006" y="1967443"/>
            <a:ext cx="4388852" cy="5593807"/>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381155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DBE07486-E25B-465A-8DB1-AF4374147463}"/>
              </a:ext>
            </a:extLst>
          </p:cNvPr>
          <p:cNvSpPr>
            <a:spLocks noGrp="1"/>
          </p:cNvSpPr>
          <p:nvPr>
            <p:ph type="sldNum" sz="quarter" idx="12"/>
          </p:nvPr>
        </p:nvSpPr>
        <p:spPr>
          <a:xfrm>
            <a:off x="8555524" y="6374457"/>
            <a:ext cx="439658" cy="365125"/>
          </a:xfrm>
        </p:spPr>
        <p:txBody>
          <a:bodyPr/>
          <a:lstStyle/>
          <a:p>
            <a:fld id="{7F719C81-63A4-42FD-B6DA-A0393CDC7BCF}" type="slidenum">
              <a:rPr lang="en-US" smtClean="0"/>
              <a:pPr/>
              <a:t>8</a:t>
            </a:fld>
            <a:endParaRPr lang="en-US"/>
          </a:p>
        </p:txBody>
      </p:sp>
      <p:pic>
        <p:nvPicPr>
          <p:cNvPr id="4" name="Picture 3">
            <a:extLst>
              <a:ext uri="{FF2B5EF4-FFF2-40B4-BE49-F238E27FC236}">
                <a16:creationId xmlns="" xmlns:a16="http://schemas.microsoft.com/office/drawing/2014/main" id="{7B7994E0-F653-4CA7-9A05-9555A5B381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72853" y="494479"/>
            <a:ext cx="5198294" cy="5869042"/>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514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5E2AD52B-540B-44EB-A499-C029E4FD964F}"/>
              </a:ext>
            </a:extLst>
          </p:cNvPr>
          <p:cNvSpPr>
            <a:spLocks noGrp="1"/>
          </p:cNvSpPr>
          <p:nvPr>
            <p:ph type="sldNum" sz="quarter" idx="12"/>
          </p:nvPr>
        </p:nvSpPr>
        <p:spPr/>
        <p:txBody>
          <a:bodyPr/>
          <a:lstStyle/>
          <a:p>
            <a:fld id="{7F719C81-63A4-42FD-B6DA-A0393CDC7BCF}" type="slidenum">
              <a:rPr lang="en-US" smtClean="0"/>
              <a:pPr/>
              <a:t>9</a:t>
            </a:fld>
            <a:endParaRPr lang="en-US"/>
          </a:p>
        </p:txBody>
      </p:sp>
      <p:sp>
        <p:nvSpPr>
          <p:cNvPr id="3" name="Title 2">
            <a:extLst>
              <a:ext uri="{FF2B5EF4-FFF2-40B4-BE49-F238E27FC236}">
                <a16:creationId xmlns="" xmlns:a16="http://schemas.microsoft.com/office/drawing/2014/main" id="{2942C95A-0D33-46C7-A13C-85B526477988}"/>
              </a:ext>
            </a:extLst>
          </p:cNvPr>
          <p:cNvSpPr>
            <a:spLocks noGrp="1"/>
          </p:cNvSpPr>
          <p:nvPr>
            <p:ph type="title"/>
          </p:nvPr>
        </p:nvSpPr>
        <p:spPr>
          <a:xfrm>
            <a:off x="465687" y="365126"/>
            <a:ext cx="5352309" cy="676024"/>
          </a:xfrm>
        </p:spPr>
        <p:txBody>
          <a:bodyPr/>
          <a:lstStyle/>
          <a:p>
            <a:r>
              <a:rPr lang="en-US" dirty="0"/>
              <a:t>Sydney Residential Property Prices 1967 - 2018</a:t>
            </a:r>
          </a:p>
        </p:txBody>
      </p:sp>
      <p:sp>
        <p:nvSpPr>
          <p:cNvPr id="5" name="Rectangle 4">
            <a:extLst>
              <a:ext uri="{FF2B5EF4-FFF2-40B4-BE49-F238E27FC236}">
                <a16:creationId xmlns="" xmlns:a16="http://schemas.microsoft.com/office/drawing/2014/main" id="{8BB5DD3C-FEA6-4882-BE18-FD79EE56E2AF}"/>
              </a:ext>
            </a:extLst>
          </p:cNvPr>
          <p:cNvSpPr/>
          <p:nvPr/>
        </p:nvSpPr>
        <p:spPr>
          <a:xfrm>
            <a:off x="465687" y="1361927"/>
            <a:ext cx="2706190" cy="246221"/>
          </a:xfrm>
          <a:prstGeom prst="rect">
            <a:avLst/>
          </a:prstGeom>
        </p:spPr>
        <p:txBody>
          <a:bodyPr wrap="none">
            <a:spAutoFit/>
          </a:bodyPr>
          <a:lstStyle/>
          <a:p>
            <a:r>
              <a:rPr lang="en-US" sz="1000" dirty="0"/>
              <a:t>Data Sources: Bis Shrapnel and SQM Research</a:t>
            </a:r>
          </a:p>
        </p:txBody>
      </p:sp>
      <p:grpSp>
        <p:nvGrpSpPr>
          <p:cNvPr id="11" name="Group 10">
            <a:extLst>
              <a:ext uri="{FF2B5EF4-FFF2-40B4-BE49-F238E27FC236}">
                <a16:creationId xmlns="" xmlns:a16="http://schemas.microsoft.com/office/drawing/2014/main" id="{0F0F9D61-F986-416A-8A12-211166F3C46E}"/>
              </a:ext>
            </a:extLst>
          </p:cNvPr>
          <p:cNvGrpSpPr/>
          <p:nvPr/>
        </p:nvGrpSpPr>
        <p:grpSpPr>
          <a:xfrm>
            <a:off x="588476" y="1727057"/>
            <a:ext cx="7967048" cy="4017276"/>
            <a:chOff x="588476" y="1805116"/>
            <a:chExt cx="7967048" cy="4017276"/>
          </a:xfrm>
        </p:grpSpPr>
        <p:pic>
          <p:nvPicPr>
            <p:cNvPr id="4" name="Picture 3">
              <a:extLst>
                <a:ext uri="{FF2B5EF4-FFF2-40B4-BE49-F238E27FC236}">
                  <a16:creationId xmlns="" xmlns:a16="http://schemas.microsoft.com/office/drawing/2014/main" id="{5EB12812-AE14-47E1-AFFB-FAD068651B75}"/>
                </a:ext>
              </a:extLst>
            </p:cNvPr>
            <p:cNvPicPr>
              <a:picLocks noChangeAspect="1"/>
            </p:cNvPicPr>
            <p:nvPr/>
          </p:nvPicPr>
          <p:blipFill rotWithShape="1">
            <a:blip r:embed="rId2">
              <a:extLst>
                <a:ext uri="{28A0092B-C50C-407E-A947-70E740481C1C}">
                  <a14:useLocalDpi xmlns:a14="http://schemas.microsoft.com/office/drawing/2010/main"/>
                </a:ext>
              </a:extLst>
            </a:blip>
            <a:srcRect l="769" t="16406" r="769" b="1576"/>
            <a:stretch/>
          </p:blipFill>
          <p:spPr>
            <a:xfrm>
              <a:off x="588476" y="1805116"/>
              <a:ext cx="7967048" cy="4017276"/>
            </a:xfrm>
            <a:prstGeom prst="rect">
              <a:avLst/>
            </a:prstGeom>
            <a:ln w="19050">
              <a:solidFill>
                <a:schemeClr val="bg1"/>
              </a:solidFill>
            </a:ln>
          </p:spPr>
        </p:pic>
        <p:sp>
          <p:nvSpPr>
            <p:cNvPr id="6" name="Rectangle 5">
              <a:extLst>
                <a:ext uri="{FF2B5EF4-FFF2-40B4-BE49-F238E27FC236}">
                  <a16:creationId xmlns="" xmlns:a16="http://schemas.microsoft.com/office/drawing/2014/main" id="{6FB36B70-52FC-48C6-9444-12F540156DE0}"/>
                </a:ext>
              </a:extLst>
            </p:cNvPr>
            <p:cNvSpPr/>
            <p:nvPr/>
          </p:nvSpPr>
          <p:spPr>
            <a:xfrm>
              <a:off x="1064525" y="1805116"/>
              <a:ext cx="4924294" cy="1792193"/>
            </a:xfrm>
            <a:prstGeom prst="rect">
              <a:avLst/>
            </a:prstGeom>
            <a:solidFill>
              <a:srgbClr val="FF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 xmlns:a16="http://schemas.microsoft.com/office/drawing/2014/main" id="{0CF1950E-1ABD-4EC9-92E1-65545C1052AC}"/>
                </a:ext>
              </a:extLst>
            </p:cNvPr>
            <p:cNvCxnSpPr/>
            <p:nvPr/>
          </p:nvCxnSpPr>
          <p:spPr>
            <a:xfrm>
              <a:off x="899163" y="2011145"/>
              <a:ext cx="5191796"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02ED2E34-E151-4CF2-B88D-868D5FEE1317}"/>
                </a:ext>
              </a:extLst>
            </p:cNvPr>
            <p:cNvCxnSpPr/>
            <p:nvPr/>
          </p:nvCxnSpPr>
          <p:spPr>
            <a:xfrm>
              <a:off x="899163" y="3391512"/>
              <a:ext cx="5191796"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C766F840-48BC-41D7-B799-16B7E8B5334D}"/>
                </a:ext>
              </a:extLst>
            </p:cNvPr>
            <p:cNvCxnSpPr/>
            <p:nvPr/>
          </p:nvCxnSpPr>
          <p:spPr>
            <a:xfrm>
              <a:off x="899163" y="2700087"/>
              <a:ext cx="5191796"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84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Michael Bentley">
      <a:dk1>
        <a:sysClr val="windowText" lastClr="000000"/>
      </a:dk1>
      <a:lt1>
        <a:sysClr val="window" lastClr="FFFFFF"/>
      </a:lt1>
      <a:dk2>
        <a:srgbClr val="464A49"/>
      </a:dk2>
      <a:lt2>
        <a:srgbClr val="FFFFFF"/>
      </a:lt2>
      <a:accent1>
        <a:srgbClr val="101B44"/>
      </a:accent1>
      <a:accent2>
        <a:srgbClr val="BC8D26"/>
      </a:accent2>
      <a:accent3>
        <a:srgbClr val="464A49"/>
      </a:accent3>
      <a:accent4>
        <a:srgbClr val="101B44"/>
      </a:accent4>
      <a:accent5>
        <a:srgbClr val="BC8D26"/>
      </a:accent5>
      <a:accent6>
        <a:srgbClr val="464A49"/>
      </a:accent6>
      <a:hlink>
        <a:srgbClr val="101B44"/>
      </a:hlink>
      <a:folHlink>
        <a:srgbClr val="101B44"/>
      </a:folHlink>
    </a:clrScheme>
    <a:fontScheme name="Michael Bentley">
      <a:majorFont>
        <a:latin typeface="Alegreya ExtraBold"/>
        <a:ea typeface=""/>
        <a:cs typeface=""/>
      </a:majorFont>
      <a:minorFont>
        <a:latin typeface="PT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14690CA-B9D9-4BBB-943C-B4B87644AE63}">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796</TotalTime>
  <Words>769</Words>
  <Application>Microsoft Office PowerPoint</Application>
  <PresentationFormat>On-screen Show (4:3)</PresentationFormat>
  <Paragraphs>180</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Alegreya ExtraBold</vt:lpstr>
      <vt:lpstr>Open Sans</vt:lpstr>
      <vt:lpstr>PT Sans</vt:lpstr>
      <vt:lpstr>Calibri</vt:lpstr>
      <vt:lpstr>Alegreya</vt:lpstr>
      <vt:lpstr>Office Theme</vt:lpstr>
      <vt:lpstr>PowerPoint Presentation</vt:lpstr>
      <vt:lpstr>Current Challenges In Buying Direct Property Include:</vt:lpstr>
      <vt:lpstr>Costs Of  Buying</vt:lpstr>
      <vt:lpstr>PowerPoint Presentation</vt:lpstr>
      <vt:lpstr>MICHAEL BENTLEY: AUTHOR OF:</vt:lpstr>
      <vt:lpstr>PowerPoint Presentation</vt:lpstr>
      <vt:lpstr>PowerPoint Presentation</vt:lpstr>
      <vt:lpstr>PowerPoint Presentation</vt:lpstr>
      <vt:lpstr>Sydney Residential Property Prices 1967 - 2018</vt:lpstr>
      <vt:lpstr>Australia Population</vt:lpstr>
      <vt:lpstr>PowerPoint Presentation</vt:lpstr>
      <vt:lpstr>Australia Has Gone 27 Years Without a Recession</vt:lpstr>
      <vt:lpstr>World’s Most Expensive Cities in US$ Per Square Meter</vt:lpstr>
      <vt:lpstr>PowerPoint Presentation</vt:lpstr>
      <vt:lpstr>How To Benefit From This Situation?</vt:lpstr>
      <vt:lpstr>PowerPoint Presentation</vt:lpstr>
      <vt:lpstr>PowerPoint Presentation</vt:lpstr>
      <vt:lpstr>PowerPoint Presentation</vt:lpstr>
      <vt:lpstr>Syndicate Options:</vt:lpstr>
      <vt:lpstr>Disadvantages of Syndication Investment </vt:lpstr>
      <vt:lpstr>Investors May Benefit From:</vt:lpstr>
      <vt:lpstr>Investors May Benefit From:</vt:lpstr>
      <vt:lpstr>Investors May Benefit From:</vt:lpstr>
      <vt:lpstr>Residential V Commercial Syndicates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monir</dc:creator>
  <cp:lastModifiedBy>Michael Bentley</cp:lastModifiedBy>
  <cp:revision>58</cp:revision>
  <dcterms:created xsi:type="dcterms:W3CDTF">2019-05-21T11:01:20Z</dcterms:created>
  <dcterms:modified xsi:type="dcterms:W3CDTF">2019-06-21T07:55:49Z</dcterms:modified>
</cp:coreProperties>
</file>